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551" r:id="rId3"/>
    <p:sldId id="579" r:id="rId4"/>
    <p:sldId id="594" r:id="rId5"/>
    <p:sldId id="581" r:id="rId6"/>
    <p:sldId id="582" r:id="rId7"/>
    <p:sldId id="583" r:id="rId8"/>
    <p:sldId id="584" r:id="rId9"/>
    <p:sldId id="593" r:id="rId10"/>
    <p:sldId id="614" r:id="rId11"/>
    <p:sldId id="607" r:id="rId12"/>
    <p:sldId id="611" r:id="rId13"/>
    <p:sldId id="595" r:id="rId14"/>
    <p:sldId id="612" r:id="rId15"/>
    <p:sldId id="585" r:id="rId16"/>
    <p:sldId id="616" r:id="rId17"/>
    <p:sldId id="6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73C"/>
    <a:srgbClr val="F15023"/>
    <a:srgbClr val="F15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6261" autoAdjust="0"/>
  </p:normalViewPr>
  <p:slideViewPr>
    <p:cSldViewPr snapToGrid="0" snapToObjects="1">
      <p:cViewPr varScale="1">
        <p:scale>
          <a:sx n="57" d="100"/>
          <a:sy n="57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Rodriguez" userId="84b61e807d5b8626" providerId="LiveId" clId="{C3436846-42C0-4C9B-BE49-2B2D7C40FFC2}"/>
    <pc:docChg chg="undo custSel addSld delSld modSld">
      <pc:chgData name="Juliana Rodriguez" userId="84b61e807d5b8626" providerId="LiveId" clId="{C3436846-42C0-4C9B-BE49-2B2D7C40FFC2}" dt="2021-11-18T20:04:39.742" v="412" actId="20577"/>
      <pc:docMkLst>
        <pc:docMk/>
      </pc:docMkLst>
      <pc:sldChg chg="modSp mod modNotesTx">
        <pc:chgData name="Juliana Rodriguez" userId="84b61e807d5b8626" providerId="LiveId" clId="{C3436846-42C0-4C9B-BE49-2B2D7C40FFC2}" dt="2021-11-18T20:03:28.257" v="393" actId="20577"/>
        <pc:sldMkLst>
          <pc:docMk/>
          <pc:sldMk cId="2170924889" sldId="256"/>
        </pc:sldMkLst>
        <pc:spChg chg="mod">
          <ac:chgData name="Juliana Rodriguez" userId="84b61e807d5b8626" providerId="LiveId" clId="{C3436846-42C0-4C9B-BE49-2B2D7C40FFC2}" dt="2021-11-18T19:56:53.106" v="135" actId="20577"/>
          <ac:spMkLst>
            <pc:docMk/>
            <pc:sldMk cId="2170924889" sldId="256"/>
            <ac:spMk id="9" creationId="{F6D8D531-C17B-5644-9151-2A75B1CAC7D9}"/>
          </ac:spMkLst>
        </pc:spChg>
      </pc:sldChg>
      <pc:sldChg chg="modNotesTx">
        <pc:chgData name="Juliana Rodriguez" userId="84b61e807d5b8626" providerId="LiveId" clId="{C3436846-42C0-4C9B-BE49-2B2D7C40FFC2}" dt="2021-11-18T20:03:33.938" v="395" actId="20577"/>
        <pc:sldMkLst>
          <pc:docMk/>
          <pc:sldMk cId="1045852116" sldId="551"/>
        </pc:sldMkLst>
      </pc:sldChg>
      <pc:sldChg chg="modNotesTx">
        <pc:chgData name="Juliana Rodriguez" userId="84b61e807d5b8626" providerId="LiveId" clId="{C3436846-42C0-4C9B-BE49-2B2D7C40FFC2}" dt="2021-11-18T20:03:37.617" v="396" actId="20577"/>
        <pc:sldMkLst>
          <pc:docMk/>
          <pc:sldMk cId="1456117026" sldId="579"/>
        </pc:sldMkLst>
      </pc:sldChg>
      <pc:sldChg chg="modNotesTx">
        <pc:chgData name="Juliana Rodriguez" userId="84b61e807d5b8626" providerId="LiveId" clId="{C3436846-42C0-4C9B-BE49-2B2D7C40FFC2}" dt="2021-11-18T20:03:45.791" v="398" actId="20577"/>
        <pc:sldMkLst>
          <pc:docMk/>
          <pc:sldMk cId="3625015853" sldId="581"/>
        </pc:sldMkLst>
      </pc:sldChg>
      <pc:sldChg chg="modNotesTx">
        <pc:chgData name="Juliana Rodriguez" userId="84b61e807d5b8626" providerId="LiveId" clId="{C3436846-42C0-4C9B-BE49-2B2D7C40FFC2}" dt="2021-11-18T20:03:49.698" v="399" actId="20577"/>
        <pc:sldMkLst>
          <pc:docMk/>
          <pc:sldMk cId="192602895" sldId="582"/>
        </pc:sldMkLst>
      </pc:sldChg>
      <pc:sldChg chg="modNotesTx">
        <pc:chgData name="Juliana Rodriguez" userId="84b61e807d5b8626" providerId="LiveId" clId="{C3436846-42C0-4C9B-BE49-2B2D7C40FFC2}" dt="2021-11-18T20:03:56.885" v="401" actId="20577"/>
        <pc:sldMkLst>
          <pc:docMk/>
          <pc:sldMk cId="1556687489" sldId="583"/>
        </pc:sldMkLst>
      </pc:sldChg>
      <pc:sldChg chg="modNotesTx">
        <pc:chgData name="Juliana Rodriguez" userId="84b61e807d5b8626" providerId="LiveId" clId="{C3436846-42C0-4C9B-BE49-2B2D7C40FFC2}" dt="2021-11-18T20:04:02.967" v="403" actId="20577"/>
        <pc:sldMkLst>
          <pc:docMk/>
          <pc:sldMk cId="2851933925" sldId="584"/>
        </pc:sldMkLst>
      </pc:sldChg>
      <pc:sldChg chg="add del modNotesTx">
        <pc:chgData name="Juliana Rodriguez" userId="84b61e807d5b8626" providerId="LiveId" clId="{C3436846-42C0-4C9B-BE49-2B2D7C40FFC2}" dt="2021-11-18T20:04:32.394" v="410" actId="20577"/>
        <pc:sldMkLst>
          <pc:docMk/>
          <pc:sldMk cId="1795815444" sldId="585"/>
        </pc:sldMkLst>
      </pc:sldChg>
      <pc:sldChg chg="modNotesTx">
        <pc:chgData name="Juliana Rodriguez" userId="84b61e807d5b8626" providerId="LiveId" clId="{C3436846-42C0-4C9B-BE49-2B2D7C40FFC2}" dt="2021-11-18T20:04:06.508" v="404" actId="20577"/>
        <pc:sldMkLst>
          <pc:docMk/>
          <pc:sldMk cId="2635203732" sldId="593"/>
        </pc:sldMkLst>
      </pc:sldChg>
      <pc:sldChg chg="modNotesTx">
        <pc:chgData name="Juliana Rodriguez" userId="84b61e807d5b8626" providerId="LiveId" clId="{C3436846-42C0-4C9B-BE49-2B2D7C40FFC2}" dt="2021-11-18T20:03:42.031" v="397" actId="20577"/>
        <pc:sldMkLst>
          <pc:docMk/>
          <pc:sldMk cId="1914362361" sldId="594"/>
        </pc:sldMkLst>
      </pc:sldChg>
      <pc:sldChg chg="modNotesTx">
        <pc:chgData name="Juliana Rodriguez" userId="84b61e807d5b8626" providerId="LiveId" clId="{C3436846-42C0-4C9B-BE49-2B2D7C40FFC2}" dt="2021-11-18T20:04:25.120" v="408" actId="20577"/>
        <pc:sldMkLst>
          <pc:docMk/>
          <pc:sldMk cId="2170389607" sldId="595"/>
        </pc:sldMkLst>
      </pc:sldChg>
      <pc:sldChg chg="add del">
        <pc:chgData name="Juliana Rodriguez" userId="84b61e807d5b8626" providerId="LiveId" clId="{C3436846-42C0-4C9B-BE49-2B2D7C40FFC2}" dt="2021-11-18T19:57:16.488" v="139" actId="47"/>
        <pc:sldMkLst>
          <pc:docMk/>
          <pc:sldMk cId="3281238080" sldId="596"/>
        </pc:sldMkLst>
      </pc:sldChg>
      <pc:sldChg chg="add del">
        <pc:chgData name="Juliana Rodriguez" userId="84b61e807d5b8626" providerId="LiveId" clId="{C3436846-42C0-4C9B-BE49-2B2D7C40FFC2}" dt="2021-11-18T19:57:08.372" v="136" actId="47"/>
        <pc:sldMkLst>
          <pc:docMk/>
          <pc:sldMk cId="621146909" sldId="597"/>
        </pc:sldMkLst>
      </pc:sldChg>
      <pc:sldChg chg="modNotesTx">
        <pc:chgData name="Juliana Rodriguez" userId="84b61e807d5b8626" providerId="LiveId" clId="{C3436846-42C0-4C9B-BE49-2B2D7C40FFC2}" dt="2021-11-18T20:04:16.234" v="406" actId="20577"/>
        <pc:sldMkLst>
          <pc:docMk/>
          <pc:sldMk cId="989541331" sldId="607"/>
        </pc:sldMkLst>
      </pc:sldChg>
      <pc:sldChg chg="add del">
        <pc:chgData name="Juliana Rodriguez" userId="84b61e807d5b8626" providerId="LiveId" clId="{C3436846-42C0-4C9B-BE49-2B2D7C40FFC2}" dt="2021-11-18T19:57:10.603" v="137" actId="47"/>
        <pc:sldMkLst>
          <pc:docMk/>
          <pc:sldMk cId="1850784673" sldId="609"/>
        </pc:sldMkLst>
      </pc:sldChg>
      <pc:sldChg chg="modSp mod modNotesTx">
        <pc:chgData name="Juliana Rodriguez" userId="84b61e807d5b8626" providerId="LiveId" clId="{C3436846-42C0-4C9B-BE49-2B2D7C40FFC2}" dt="2021-11-18T20:04:20.913" v="407" actId="20577"/>
        <pc:sldMkLst>
          <pc:docMk/>
          <pc:sldMk cId="2827023408" sldId="611"/>
        </pc:sldMkLst>
        <pc:graphicFrameChg chg="modGraphic">
          <ac:chgData name="Juliana Rodriguez" userId="84b61e807d5b8626" providerId="LiveId" clId="{C3436846-42C0-4C9B-BE49-2B2D7C40FFC2}" dt="2021-11-18T19:57:28.206" v="143" actId="207"/>
          <ac:graphicFrameMkLst>
            <pc:docMk/>
            <pc:sldMk cId="2827023408" sldId="611"/>
            <ac:graphicFrameMk id="12" creationId="{D4AF7C73-1A4F-41ED-A9F7-C70AFC6195DE}"/>
          </ac:graphicFrameMkLst>
        </pc:graphicFrameChg>
      </pc:sldChg>
      <pc:sldChg chg="modSp mod modNotesTx">
        <pc:chgData name="Juliana Rodriguez" userId="84b61e807d5b8626" providerId="LiveId" clId="{C3436846-42C0-4C9B-BE49-2B2D7C40FFC2}" dt="2021-11-18T20:04:29.612" v="409" actId="20577"/>
        <pc:sldMkLst>
          <pc:docMk/>
          <pc:sldMk cId="3366950101" sldId="612"/>
        </pc:sldMkLst>
        <pc:graphicFrameChg chg="modGraphic">
          <ac:chgData name="Juliana Rodriguez" userId="84b61e807d5b8626" providerId="LiveId" clId="{C3436846-42C0-4C9B-BE49-2B2D7C40FFC2}" dt="2021-11-18T19:57:23.416" v="141" actId="207"/>
          <ac:graphicFrameMkLst>
            <pc:docMk/>
            <pc:sldMk cId="3366950101" sldId="612"/>
            <ac:graphicFrameMk id="12" creationId="{2DAEDB85-0B8A-4AA1-B1A7-4E04F0DB1D64}"/>
          </ac:graphicFrameMkLst>
        </pc:graphicFrameChg>
      </pc:sldChg>
      <pc:sldChg chg="add del">
        <pc:chgData name="Juliana Rodriguez" userId="84b61e807d5b8626" providerId="LiveId" clId="{C3436846-42C0-4C9B-BE49-2B2D7C40FFC2}" dt="2021-11-18T19:57:15.507" v="138" actId="47"/>
        <pc:sldMkLst>
          <pc:docMk/>
          <pc:sldMk cId="3260826417" sldId="613"/>
        </pc:sldMkLst>
      </pc:sldChg>
      <pc:sldChg chg="modNotesTx">
        <pc:chgData name="Juliana Rodriguez" userId="84b61e807d5b8626" providerId="LiveId" clId="{C3436846-42C0-4C9B-BE49-2B2D7C40FFC2}" dt="2021-11-18T20:04:10.268" v="405" actId="20577"/>
        <pc:sldMkLst>
          <pc:docMk/>
          <pc:sldMk cId="4119348319" sldId="614"/>
        </pc:sldMkLst>
      </pc:sldChg>
      <pc:sldChg chg="modNotesTx">
        <pc:chgData name="Juliana Rodriguez" userId="84b61e807d5b8626" providerId="LiveId" clId="{C3436846-42C0-4C9B-BE49-2B2D7C40FFC2}" dt="2021-11-18T20:04:39.742" v="412" actId="20577"/>
        <pc:sldMkLst>
          <pc:docMk/>
          <pc:sldMk cId="2689513859" sldId="615"/>
        </pc:sldMkLst>
      </pc:sldChg>
      <pc:sldChg chg="modSp mod modNotesTx">
        <pc:chgData name="Juliana Rodriguez" userId="84b61e807d5b8626" providerId="LiveId" clId="{C3436846-42C0-4C9B-BE49-2B2D7C40FFC2}" dt="2021-11-18T20:04:36.713" v="411" actId="20577"/>
        <pc:sldMkLst>
          <pc:docMk/>
          <pc:sldMk cId="3450166972" sldId="616"/>
        </pc:sldMkLst>
        <pc:spChg chg="mod">
          <ac:chgData name="Juliana Rodriguez" userId="84b61e807d5b8626" providerId="LiveId" clId="{C3436846-42C0-4C9B-BE49-2B2D7C40FFC2}" dt="2021-11-18T20:00:05.827" v="392" actId="20577"/>
          <ac:spMkLst>
            <pc:docMk/>
            <pc:sldMk cId="3450166972" sldId="616"/>
            <ac:spMk id="4" creationId="{1F583D2F-3938-2F46-8446-9562E17767F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trgv-my.sharepoint.com/personal/juliana_rodriguez01_utrgv_edu/Documents/p-substitu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trgv-my.sharepoint.com/personal/juliana_rodriguez01_utrgv_edu/Documents/p-substitu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trgv-my.sharepoint.com/personal/juliana_rodriguez01_utrgv_edu/Documents/p-substitu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trgv-my.sharepoint.com/personal/juliana_rodriguez01_utrgv_edu/Documents/p-substitu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trgv-my.sharepoint.com/personal/juliana_rodriguez01_utrgv_edu/Documents/p-substitue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4584915360861943"/>
                  <c:y val="-0.1274030850014091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Calibri" panose="020F0502020204030204" pitchFamily="34" charset="0"/>
                      </a:rPr>
                      <a:t>y = 1.3167x + 0.2041</a:t>
                    </a:r>
                    <a:br>
                      <a:rPr lang="en-US" sz="1400" b="1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Calibri" panose="020F0502020204030204" pitchFamily="34" charset="0"/>
                      </a:rPr>
                    </a:br>
                    <a:r>
                      <a:rPr lang="en-US" sz="1400" b="1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Calibri" panose="020F0502020204030204" pitchFamily="34" charset="0"/>
                      </a:rPr>
                      <a:t>R² = 0.7666</a:t>
                    </a:r>
                    <a:endParaRPr lang="en-US" sz="1400" b="1" dirty="0">
                      <a:solidFill>
                        <a:schemeClr val="tx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Calibri" panose="020F050202020403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Sheet1!$E$28:$E$35</c:f>
              <c:numCache>
                <c:formatCode>General</c:formatCode>
                <c:ptCount val="8"/>
                <c:pt idx="0">
                  <c:v>-0.66</c:v>
                </c:pt>
                <c:pt idx="1">
                  <c:v>-0.27</c:v>
                </c:pt>
                <c:pt idx="2">
                  <c:v>-0.17</c:v>
                </c:pt>
                <c:pt idx="3">
                  <c:v>0</c:v>
                </c:pt>
                <c:pt idx="4">
                  <c:v>0.06</c:v>
                </c:pt>
                <c:pt idx="5">
                  <c:v>0.45</c:v>
                </c:pt>
                <c:pt idx="6">
                  <c:v>0.54</c:v>
                </c:pt>
                <c:pt idx="7">
                  <c:v>0.66</c:v>
                </c:pt>
              </c:numCache>
            </c:numRef>
          </c:xVal>
          <c:yVal>
            <c:numRef>
              <c:f>Sheet1!$C$28:$C$35</c:f>
              <c:numCache>
                <c:formatCode>General</c:formatCode>
                <c:ptCount val="8"/>
                <c:pt idx="0">
                  <c:v>-0.23439399999999999</c:v>
                </c:pt>
                <c:pt idx="1">
                  <c:v>-0.28669499999999998</c:v>
                </c:pt>
                <c:pt idx="2">
                  <c:v>-0.10625800000000001</c:v>
                </c:pt>
                <c:pt idx="3">
                  <c:v>0</c:v>
                </c:pt>
                <c:pt idx="4">
                  <c:v>-0.154275</c:v>
                </c:pt>
                <c:pt idx="5">
                  <c:v>1.067539</c:v>
                </c:pt>
                <c:pt idx="6">
                  <c:v>0.66362100000000002</c:v>
                </c:pt>
                <c:pt idx="7">
                  <c:v>1.4868269999999999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C7-4213-9C3F-E24FDB03E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1100752"/>
        <c:axId val="1061082448"/>
      </c:scatterChart>
      <c:valAx>
        <c:axId val="1061100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r>
                  <a:rPr lang="en-US" sz="1800" b="1" dirty="0" err="1">
                    <a:solidFill>
                      <a:schemeClr val="tx1"/>
                    </a:solidFill>
                    <a:latin typeface="Symbol" panose="05050102010706020507" pitchFamily="18" charset="2"/>
                    <a:ea typeface="Source Sans Pro Light" panose="020B0403030403020204" pitchFamily="34" charset="0"/>
                  </a:rPr>
                  <a:t>s</a:t>
                </a:r>
                <a:r>
                  <a:rPr lang="en-US" sz="1800" b="1" baseline="-25000" dirty="0" err="1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p</a:t>
                </a:r>
                <a:endParaRPr lang="en-US" sz="1800" b="1" dirty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061082448"/>
        <c:crossesAt val="-1"/>
        <c:crossBetween val="midCat"/>
        <c:majorUnit val="0.25"/>
      </c:valAx>
      <c:valAx>
        <c:axId val="1061082448"/>
        <c:scaling>
          <c:orientation val="minMax"/>
          <c:max val="2"/>
          <c:min val="-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r>
                  <a:rPr lang="en-US" sz="1800" b="1" i="0" baseline="0" dirty="0">
                    <a:solidFill>
                      <a:schemeClr val="tx1"/>
                    </a:solidFill>
                    <a:effectLst/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ln(</a:t>
                </a:r>
                <a:r>
                  <a:rPr lang="en-US" sz="1800" b="1" i="0" baseline="0" dirty="0" err="1">
                    <a:solidFill>
                      <a:schemeClr val="tx1"/>
                    </a:solidFill>
                    <a:effectLst/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k</a:t>
                </a:r>
                <a:r>
                  <a:rPr lang="en-US" sz="1800" b="1" i="0" baseline="-25000" dirty="0" err="1">
                    <a:solidFill>
                      <a:schemeClr val="tx1"/>
                    </a:solidFill>
                    <a:effectLst/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1</a:t>
                </a:r>
                <a:r>
                  <a:rPr lang="en-US" sz="1800" b="1" i="0" baseline="0" dirty="0">
                    <a:solidFill>
                      <a:schemeClr val="tx1"/>
                    </a:solidFill>
                    <a:effectLst/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/</a:t>
                </a:r>
                <a:r>
                  <a:rPr lang="en-US" sz="1800" b="1" i="0" baseline="0" dirty="0" err="1">
                    <a:solidFill>
                      <a:schemeClr val="tx1"/>
                    </a:solidFill>
                    <a:effectLst/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k</a:t>
                </a:r>
                <a:r>
                  <a:rPr lang="en-US" sz="1800" b="1" i="0" baseline="-25000" dirty="0" err="1">
                    <a:solidFill>
                      <a:schemeClr val="tx1"/>
                    </a:solidFill>
                    <a:effectLst/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H</a:t>
                </a:r>
                <a:r>
                  <a:rPr lang="en-US" sz="1800" b="1" i="0" baseline="0" dirty="0">
                    <a:solidFill>
                      <a:schemeClr val="tx1"/>
                    </a:solidFill>
                    <a:effectLst/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)</a:t>
                </a:r>
                <a:endParaRPr lang="en-US" sz="1800" dirty="0">
                  <a:solidFill>
                    <a:schemeClr val="tx1"/>
                  </a:solidFill>
                  <a:effectLst/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061100752"/>
        <c:crossesAt val="-1"/>
        <c:crossBetween val="midCat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Hammett Plot-Keq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4925602909439555"/>
                  <c:y val="1.026164003069005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y = </a:t>
                    </a:r>
                    <a:r>
                      <a:rPr lang="en-US" sz="1400" b="1" baseline="0" dirty="0" err="1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6.1754x</a:t>
                    </a:r>
                    <a:r>
                      <a:rPr lang="en-US" sz="1400" b="1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 + 0.2019</a:t>
                    </a:r>
                    <a:br>
                      <a:rPr lang="en-US" sz="1400" b="1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</a:br>
                    <a:r>
                      <a:rPr lang="en-US" sz="1400" b="1" baseline="0" dirty="0" err="1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R²</a:t>
                    </a:r>
                    <a:r>
                      <a:rPr lang="en-US" sz="1400" b="1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 = 0.9923</a:t>
                    </a:r>
                    <a:endParaRPr lang="en-US" sz="1400" b="1" dirty="0">
                      <a:solidFill>
                        <a:schemeClr val="tx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dmpe!$E$28:$E$34</c:f>
              <c:numCache>
                <c:formatCode>General</c:formatCode>
                <c:ptCount val="7"/>
                <c:pt idx="1">
                  <c:v>-0.27</c:v>
                </c:pt>
                <c:pt idx="2">
                  <c:v>-0.17</c:v>
                </c:pt>
                <c:pt idx="3">
                  <c:v>0</c:v>
                </c:pt>
                <c:pt idx="4">
                  <c:v>0.06</c:v>
                </c:pt>
                <c:pt idx="5">
                  <c:v>0.45</c:v>
                </c:pt>
                <c:pt idx="6">
                  <c:v>0.54</c:v>
                </c:pt>
              </c:numCache>
            </c:numRef>
          </c:xVal>
          <c:yVal>
            <c:numRef>
              <c:f>dmpe!$D$28:$D$34</c:f>
              <c:numCache>
                <c:formatCode>General</c:formatCode>
                <c:ptCount val="7"/>
                <c:pt idx="1">
                  <c:v>-1.5532589999999999</c:v>
                </c:pt>
                <c:pt idx="2">
                  <c:v>-0.78351300000000001</c:v>
                </c:pt>
                <c:pt idx="3">
                  <c:v>0</c:v>
                </c:pt>
                <c:pt idx="4">
                  <c:v>0.87412900000000004</c:v>
                </c:pt>
                <c:pt idx="5">
                  <c:v>2.8651979999999999</c:v>
                </c:pt>
                <c:pt idx="6">
                  <c:v>3.5757979999999998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4A-43B0-A682-B4864B1D3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799504"/>
        <c:axId val="354924560"/>
      </c:scatterChart>
      <c:valAx>
        <c:axId val="35079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 err="1">
                    <a:latin typeface="Symbol" panose="05050102010706020507" pitchFamily="18" charset="2"/>
                    <a:ea typeface="Source Sans Pro Light" panose="020B0403030403020204" pitchFamily="34" charset="0"/>
                  </a:rPr>
                  <a:t>s</a:t>
                </a:r>
                <a:r>
                  <a:rPr lang="en-US" sz="1800" baseline="-25000" dirty="0" err="1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p</a:t>
                </a:r>
                <a:endParaRPr lang="en-US" sz="1800" dirty="0"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4924560"/>
        <c:crossesAt val="-5"/>
        <c:crossBetween val="midCat"/>
      </c:valAx>
      <c:valAx>
        <c:axId val="354924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ln(K</a:t>
                </a:r>
                <a:r>
                  <a:rPr lang="en-US" sz="1800" baseline="-2500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eq</a:t>
                </a:r>
                <a:r>
                  <a:rPr lang="en-US" sz="1800" baseline="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/</a:t>
                </a:r>
                <a:r>
                  <a:rPr lang="en-US" sz="1800" baseline="0" dirty="0" err="1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K</a:t>
                </a:r>
                <a:r>
                  <a:rPr lang="en-US" sz="1800" baseline="-25000" dirty="0" err="1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H</a:t>
                </a:r>
                <a:r>
                  <a:rPr lang="en-US" sz="1800" baseline="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)</a:t>
                </a:r>
                <a:endParaRPr lang="en-US" sz="1800" dirty="0"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0799504"/>
        <c:crossesAt val="-4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Hammett Plot-Keq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5379941664453294"/>
                  <c:y val="4.860408509742743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y = </a:t>
                    </a:r>
                    <a:r>
                      <a:rPr lang="en-US" sz="1200" b="0" baseline="0" dirty="0" err="1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6.1754x</a:t>
                    </a:r>
                    <a:r>
                      <a:rPr lang="en-US" sz="1200" b="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 + 0.2019</a:t>
                    </a:r>
                    <a:br>
                      <a:rPr lang="en-US" sz="1200" b="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</a:br>
                    <a:r>
                      <a:rPr lang="en-US" sz="1200" b="0" baseline="0" dirty="0" err="1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R²</a:t>
                    </a:r>
                    <a:r>
                      <a:rPr lang="en-US" sz="1200" b="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 = 0.9923</a:t>
                    </a:r>
                    <a:endParaRPr lang="en-US" sz="1200" b="0" dirty="0">
                      <a:solidFill>
                        <a:schemeClr val="tx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dmpe!$E$28:$E$34</c:f>
              <c:numCache>
                <c:formatCode>General</c:formatCode>
                <c:ptCount val="7"/>
                <c:pt idx="1">
                  <c:v>-0.27</c:v>
                </c:pt>
                <c:pt idx="2">
                  <c:v>-0.17</c:v>
                </c:pt>
                <c:pt idx="3">
                  <c:v>0</c:v>
                </c:pt>
                <c:pt idx="4">
                  <c:v>0.06</c:v>
                </c:pt>
                <c:pt idx="5">
                  <c:v>0.45</c:v>
                </c:pt>
                <c:pt idx="6">
                  <c:v>0.54</c:v>
                </c:pt>
              </c:numCache>
            </c:numRef>
          </c:xVal>
          <c:yVal>
            <c:numRef>
              <c:f>dmpe!$D$28:$D$34</c:f>
              <c:numCache>
                <c:formatCode>General</c:formatCode>
                <c:ptCount val="7"/>
                <c:pt idx="1">
                  <c:v>-1.5532589999999999</c:v>
                </c:pt>
                <c:pt idx="2">
                  <c:v>-0.78351300000000001</c:v>
                </c:pt>
                <c:pt idx="3">
                  <c:v>0</c:v>
                </c:pt>
                <c:pt idx="4">
                  <c:v>0.87412900000000004</c:v>
                </c:pt>
                <c:pt idx="5">
                  <c:v>2.8651979999999999</c:v>
                </c:pt>
                <c:pt idx="6">
                  <c:v>3.5757979999999998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ED-4934-81B4-04C9B3F9F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799504"/>
        <c:axId val="354924560"/>
      </c:scatterChart>
      <c:valAx>
        <c:axId val="35079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 err="1">
                    <a:latin typeface="Symbol" panose="05050102010706020507" pitchFamily="18" charset="2"/>
                    <a:ea typeface="Source Sans Pro Light" panose="020B0403030403020204" pitchFamily="34" charset="0"/>
                  </a:rPr>
                  <a:t>s</a:t>
                </a:r>
                <a:r>
                  <a:rPr lang="en-US" sz="1800" baseline="-25000" dirty="0" err="1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p</a:t>
                </a:r>
                <a:endParaRPr lang="en-US" sz="1800" dirty="0"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4924560"/>
        <c:crossesAt val="-5"/>
        <c:crossBetween val="midCat"/>
      </c:valAx>
      <c:valAx>
        <c:axId val="354924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ln(K</a:t>
                </a:r>
                <a:r>
                  <a:rPr lang="en-US" sz="1800" baseline="-2500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eq</a:t>
                </a:r>
                <a:r>
                  <a:rPr lang="en-US" sz="1800" baseline="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/</a:t>
                </a:r>
                <a:r>
                  <a:rPr lang="en-US" sz="1800" baseline="0" dirty="0" err="1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K</a:t>
                </a:r>
                <a:r>
                  <a:rPr lang="en-US" sz="1800" baseline="-25000" dirty="0" err="1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H</a:t>
                </a:r>
                <a:r>
                  <a:rPr lang="en-US" sz="1800" baseline="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)</a:t>
                </a:r>
                <a:endParaRPr lang="en-US" sz="1800" dirty="0"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0799504"/>
        <c:crossesAt val="-4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100873063247053"/>
                  <c:y val="-4.6744770649319121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  <a:t>y = </a:t>
                    </a:r>
                    <a:r>
                      <a:rPr lang="en-US" sz="1200" baseline="0" dirty="0" err="1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  <a:t>4.7598x</a:t>
                    </a:r>
                    <a:r>
                      <a:rPr lang="en-US" sz="120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  <a:t> - 0.0141</a:t>
                    </a:r>
                    <a:br>
                      <a:rPr lang="en-US" sz="120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</a:br>
                    <a:r>
                      <a:rPr lang="en-US" sz="1200" baseline="0" dirty="0" err="1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  <a:t>R²</a:t>
                    </a:r>
                    <a:r>
                      <a:rPr lang="en-US" sz="120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  <a:t> = 0.9874</a:t>
                    </a:r>
                    <a:endParaRPr lang="en-US" sz="1200" dirty="0">
                      <a:solidFill>
                        <a:schemeClr val="tx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'gas phase spe THF'!$H$28:$H$37</c:f>
              <c:numCache>
                <c:formatCode>0.00</c:formatCode>
                <c:ptCount val="10"/>
                <c:pt idx="0">
                  <c:v>0.54</c:v>
                </c:pt>
                <c:pt idx="1">
                  <c:v>0.66</c:v>
                </c:pt>
                <c:pt idx="2">
                  <c:v>0.45</c:v>
                </c:pt>
                <c:pt idx="4">
                  <c:v>0.06</c:v>
                </c:pt>
                <c:pt idx="5">
                  <c:v>-0.17</c:v>
                </c:pt>
                <c:pt idx="8">
                  <c:v>-0.27</c:v>
                </c:pt>
                <c:pt idx="9" formatCode="General">
                  <c:v>0</c:v>
                </c:pt>
              </c:numCache>
            </c:numRef>
          </c:xVal>
          <c:yVal>
            <c:numRef>
              <c:f>'gas phase spe THF'!$K$28:$K$37</c:f>
              <c:numCache>
                <c:formatCode>General</c:formatCode>
                <c:ptCount val="10"/>
                <c:pt idx="0">
                  <c:v>2.5370229300865388</c:v>
                </c:pt>
                <c:pt idx="1">
                  <c:v>3.1431975899828872</c:v>
                </c:pt>
                <c:pt idx="2">
                  <c:v>1.9572036898382907</c:v>
                </c:pt>
                <c:pt idx="4">
                  <c:v>0.68210337006134525</c:v>
                </c:pt>
                <c:pt idx="5">
                  <c:v>-0.97954310988109905</c:v>
                </c:pt>
                <c:pt idx="8">
                  <c:v>-1.3936997099768882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DA-4182-99AB-84A2BFA0E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6112959"/>
        <c:axId val="1336116703"/>
      </c:scatterChart>
      <c:valAx>
        <c:axId val="1336112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r>
                  <a:rPr lang="en-US" sz="1800" b="1" dirty="0" err="1">
                    <a:solidFill>
                      <a:schemeClr val="tx1"/>
                    </a:solidFill>
                    <a:latin typeface="Symbol" panose="05050102010706020507" pitchFamily="18" charset="2"/>
                    <a:ea typeface="Source Sans Pro Light" panose="020B0403030403020204" pitchFamily="34" charset="0"/>
                  </a:rPr>
                  <a:t>s</a:t>
                </a:r>
                <a:r>
                  <a:rPr lang="en-US" sz="1800" b="1" baseline="-25000" dirty="0" err="1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p</a:t>
                </a:r>
                <a:endParaRPr lang="en-US" sz="1800" b="1" dirty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en-US"/>
          </a:p>
        </c:txPr>
        <c:crossAx val="1336116703"/>
        <c:crossesAt val="-4"/>
        <c:crossBetween val="midCat"/>
      </c:valAx>
      <c:valAx>
        <c:axId val="13361167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  <a:latin typeface="Symbol" panose="05050102010706020507" pitchFamily="18" charset="2"/>
                    <a:ea typeface="Source Sans Pro Light" panose="020B0403030403020204" pitchFamily="34" charset="0"/>
                  </a:rPr>
                  <a:t>D</a:t>
                </a:r>
                <a:r>
                  <a:rPr lang="en-US" sz="1800" b="1" dirty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G</a:t>
                </a:r>
                <a:r>
                  <a:rPr lang="en-US" sz="1800" b="1" baseline="-25000" dirty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H</a:t>
                </a:r>
                <a:r>
                  <a:rPr lang="en-US" sz="1800" b="1" baseline="0" dirty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-</a:t>
                </a:r>
                <a:r>
                  <a:rPr lang="en-US" sz="1800" b="1" baseline="0" dirty="0">
                    <a:solidFill>
                      <a:schemeClr val="tx1"/>
                    </a:solidFill>
                    <a:latin typeface="Symbol" panose="05050102010706020507" pitchFamily="18" charset="2"/>
                    <a:ea typeface="Source Sans Pro Light" panose="020B0403030403020204" pitchFamily="34" charset="0"/>
                  </a:rPr>
                  <a:t>D</a:t>
                </a:r>
                <a:r>
                  <a:rPr lang="en-US" sz="1800" b="1" baseline="0" dirty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G(gas-THF)</a:t>
                </a:r>
                <a:endParaRPr lang="en-US" sz="1800" b="1" dirty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en-US"/>
          </a:p>
        </c:txPr>
        <c:crossAx val="1336112959"/>
        <c:crossesAt val="-3"/>
        <c:crossBetween val="midCat"/>
        <c:majorUnit val="1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Hammett Plot-Keq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7285367622205104"/>
                  <c:y val="3.261854911247549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y = </a:t>
                    </a:r>
                    <a:r>
                      <a:rPr lang="en-US" sz="1200" b="0" baseline="0" dirty="0" err="1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6.1754x</a:t>
                    </a:r>
                    <a:r>
                      <a:rPr lang="en-US" sz="1200" b="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 + 0.2019</a:t>
                    </a:r>
                    <a:br>
                      <a:rPr lang="en-US" sz="1200" b="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</a:br>
                    <a:r>
                      <a:rPr lang="en-US" sz="1200" b="0" baseline="0" dirty="0" err="1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R²</a:t>
                    </a:r>
                    <a:r>
                      <a:rPr lang="en-US" sz="1200" b="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rPr>
                      <a:t> = 0.9923</a:t>
                    </a:r>
                    <a:endParaRPr lang="en-US" sz="1200" b="0" dirty="0">
                      <a:solidFill>
                        <a:schemeClr val="tx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dmpe!$E$28:$E$34</c:f>
              <c:numCache>
                <c:formatCode>General</c:formatCode>
                <c:ptCount val="7"/>
                <c:pt idx="1">
                  <c:v>-0.27</c:v>
                </c:pt>
                <c:pt idx="2">
                  <c:v>-0.17</c:v>
                </c:pt>
                <c:pt idx="3">
                  <c:v>0</c:v>
                </c:pt>
                <c:pt idx="4">
                  <c:v>0.06</c:v>
                </c:pt>
                <c:pt idx="5">
                  <c:v>0.45</c:v>
                </c:pt>
                <c:pt idx="6">
                  <c:v>0.54</c:v>
                </c:pt>
              </c:numCache>
            </c:numRef>
          </c:xVal>
          <c:yVal>
            <c:numRef>
              <c:f>dmpe!$D$28:$D$34</c:f>
              <c:numCache>
                <c:formatCode>General</c:formatCode>
                <c:ptCount val="7"/>
                <c:pt idx="1">
                  <c:v>-1.5532589999999999</c:v>
                </c:pt>
                <c:pt idx="2">
                  <c:v>-0.78351300000000001</c:v>
                </c:pt>
                <c:pt idx="3">
                  <c:v>0</c:v>
                </c:pt>
                <c:pt idx="4">
                  <c:v>0.87412900000000004</c:v>
                </c:pt>
                <c:pt idx="5">
                  <c:v>2.8651979999999999</c:v>
                </c:pt>
                <c:pt idx="6">
                  <c:v>3.5757979999999998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BA-4E30-B25C-BAB2EBAED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799504"/>
        <c:axId val="354924560"/>
      </c:scatterChart>
      <c:valAx>
        <c:axId val="35079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 err="1">
                    <a:latin typeface="Symbol" panose="05050102010706020507" pitchFamily="18" charset="2"/>
                    <a:ea typeface="Source Sans Pro Light" panose="020B0403030403020204" pitchFamily="34" charset="0"/>
                  </a:rPr>
                  <a:t>s</a:t>
                </a:r>
                <a:r>
                  <a:rPr lang="en-US" sz="1800" baseline="-25000" dirty="0" err="1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p</a:t>
                </a:r>
                <a:endParaRPr lang="en-US" sz="1800" dirty="0"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4924560"/>
        <c:crossesAt val="-5"/>
        <c:crossBetween val="midCat"/>
      </c:valAx>
      <c:valAx>
        <c:axId val="354924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ln(K</a:t>
                </a:r>
                <a:r>
                  <a:rPr lang="en-US" sz="1800" baseline="-2500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eq</a:t>
                </a:r>
                <a:r>
                  <a:rPr lang="en-US" sz="1800" baseline="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/</a:t>
                </a:r>
                <a:r>
                  <a:rPr lang="en-US" sz="1800" baseline="0" dirty="0" err="1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K</a:t>
                </a:r>
                <a:r>
                  <a:rPr lang="en-US" sz="1800" baseline="-25000" dirty="0" err="1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H</a:t>
                </a:r>
                <a:r>
                  <a:rPr lang="en-US" sz="1800" baseline="0" dirty="0"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)</a:t>
                </a:r>
                <a:endParaRPr lang="en-US" sz="1800" dirty="0"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0799504"/>
        <c:crossesAt val="-4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180310377969646"/>
                  <c:y val="-1.998787566038822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  <a:t>y = </a:t>
                    </a:r>
                    <a:r>
                      <a:rPr lang="en-US" sz="1200" baseline="0" dirty="0" err="1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  <a:t>4.7366x</a:t>
                    </a:r>
                    <a:r>
                      <a:rPr lang="en-US" sz="120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  <a:t> - 0.2292</a:t>
                    </a:r>
                    <a:br>
                      <a:rPr lang="en-US" sz="120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</a:br>
                    <a:r>
                      <a:rPr lang="en-US" sz="1200" baseline="0" dirty="0" err="1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  <a:t>R²</a:t>
                    </a:r>
                    <a:r>
                      <a:rPr lang="en-US" sz="1200" baseline="0" dirty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</a:rPr>
                      <a:t> = 0.9892</a:t>
                    </a:r>
                    <a:endParaRPr lang="en-US" sz="1200" dirty="0">
                      <a:solidFill>
                        <a:schemeClr val="tx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'THF '!$H$28:$H$37</c:f>
              <c:numCache>
                <c:formatCode>0.00</c:formatCode>
                <c:ptCount val="10"/>
                <c:pt idx="0">
                  <c:v>0.54</c:v>
                </c:pt>
                <c:pt idx="1">
                  <c:v>0.66</c:v>
                </c:pt>
                <c:pt idx="3">
                  <c:v>0.45</c:v>
                </c:pt>
                <c:pt idx="4">
                  <c:v>0.06</c:v>
                </c:pt>
                <c:pt idx="5">
                  <c:v>-0.17</c:v>
                </c:pt>
                <c:pt idx="8">
                  <c:v>-0.27</c:v>
                </c:pt>
                <c:pt idx="9" formatCode="General">
                  <c:v>0</c:v>
                </c:pt>
              </c:numCache>
            </c:numRef>
          </c:xVal>
          <c:yVal>
            <c:numRef>
              <c:f>'THF '!$K$28:$K$37</c:f>
              <c:numCache>
                <c:formatCode>General</c:formatCode>
                <c:ptCount val="10"/>
                <c:pt idx="0">
                  <c:v>2.3324546700323072</c:v>
                </c:pt>
                <c:pt idx="1">
                  <c:v>2.8357176901884822</c:v>
                </c:pt>
                <c:pt idx="3">
                  <c:v>1.8066012900758459</c:v>
                </c:pt>
                <c:pt idx="4">
                  <c:v>0.21460842017156212</c:v>
                </c:pt>
                <c:pt idx="5">
                  <c:v>-0.95444270965911293</c:v>
                </c:pt>
                <c:pt idx="8">
                  <c:v>-1.8241715700314853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A7-4302-8619-EB4C32AC7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6112959"/>
        <c:axId val="1336116703"/>
      </c:scatterChart>
      <c:valAx>
        <c:axId val="1336112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r>
                  <a:rPr lang="en-US" sz="1800" b="1" dirty="0" err="1">
                    <a:solidFill>
                      <a:schemeClr val="tx1"/>
                    </a:solidFill>
                    <a:latin typeface="Symbol" panose="05050102010706020507" pitchFamily="18" charset="2"/>
                    <a:ea typeface="Source Sans Pro Light" panose="020B0403030403020204" pitchFamily="34" charset="0"/>
                  </a:rPr>
                  <a:t>s</a:t>
                </a:r>
                <a:r>
                  <a:rPr lang="en-US" sz="1800" b="1" baseline="-25000" dirty="0" err="1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p</a:t>
                </a:r>
                <a:endParaRPr lang="en-US" sz="1800" b="1" dirty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en-US"/>
          </a:p>
        </c:txPr>
        <c:crossAx val="1336116703"/>
        <c:crossesAt val="-4"/>
        <c:crossBetween val="midCat"/>
      </c:valAx>
      <c:valAx>
        <c:axId val="13361167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  <a:latin typeface="Symbol" panose="05050102010706020507" pitchFamily="18" charset="2"/>
                    <a:ea typeface="Source Sans Pro Light" panose="020B0403030403020204" pitchFamily="34" charset="0"/>
                  </a:rPr>
                  <a:t>D</a:t>
                </a:r>
                <a:r>
                  <a:rPr lang="en-US" sz="1800" b="1" dirty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G</a:t>
                </a:r>
                <a:r>
                  <a:rPr lang="en-US" sz="1800" b="1" baseline="-25000" dirty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H</a:t>
                </a:r>
                <a:r>
                  <a:rPr lang="en-US" sz="1800" b="1" baseline="0" dirty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-</a:t>
                </a:r>
                <a:r>
                  <a:rPr lang="en-US" sz="1800" b="1" baseline="0" dirty="0">
                    <a:solidFill>
                      <a:schemeClr val="tx1"/>
                    </a:solidFill>
                    <a:latin typeface="Symbol" panose="05050102010706020507" pitchFamily="18" charset="2"/>
                    <a:ea typeface="Source Sans Pro Light" panose="020B0403030403020204" pitchFamily="34" charset="0"/>
                  </a:rPr>
                  <a:t>D</a:t>
                </a:r>
                <a:r>
                  <a:rPr lang="en-US" sz="1800" b="1" baseline="0" dirty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</a:rPr>
                  <a:t>G(THF)</a:t>
                </a:r>
                <a:endParaRPr lang="en-US" sz="1800" b="1" dirty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en-US"/>
          </a:p>
        </c:txPr>
        <c:crossAx val="1336112959"/>
        <c:crossesAt val="-3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0.82623</cdr:x>
      <cdr:y>0.37375</cdr:y>
    </cdr:from>
    <cdr:to>
      <cdr:x>0.99283</cdr:x>
      <cdr:y>0.4514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24C9E42F-3B04-426B-869B-3066894A11FA}"/>
            </a:ext>
          </a:extLst>
        </cdr:cNvPr>
        <cdr:cNvSpPr txBox="1"/>
      </cdr:nvSpPr>
      <cdr:spPr>
        <a:xfrm xmlns:a="http://schemas.openxmlformats.org/drawingml/2006/main">
          <a:off x="4915997" y="1481342"/>
          <a:ext cx="9912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1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p</a:t>
          </a:r>
          <a:r>
            <a: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-</a:t>
          </a:r>
          <a:r>
            <a:rPr lang="en-US" sz="1400" b="1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CF</a:t>
          </a:r>
          <a:r>
            <a:rPr lang="en-US" sz="1400" b="1" baseline="-250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3</a:t>
          </a:r>
          <a:endParaRPr lang="en-US" sz="1400" b="1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9BD4F-29BB-D544-BDE5-35328AB944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15FC1-68C6-4044-81DC-DB78AA10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7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10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2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2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09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58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2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2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7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8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8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82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6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8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8E14-EC52-4340-960C-538B0BF3F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5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619837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268-3709-0244-ABAE-ECDB3132D647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58" y="4603447"/>
            <a:ext cx="3457019" cy="7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1C86-022C-9B48-9C12-7C53CDDC3610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6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4E4-5ED9-8042-AFC1-EC4ED3D16E45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6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412A-E5CD-F946-81CB-B573CF4DB269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0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cap="all" spc="200" baseline="0" smtClean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E0E2-1022-9A4D-A2A0-B1A5771214A0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1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2412-88E6-EA44-BA82-C43609FF0D28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6866-1F99-374D-B2A1-EEA753D4607E}" type="datetime1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4F7F-8C86-684F-9E1B-E036B7D6AAE6}" type="datetime1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7CC4-AA18-C642-863D-7BDB16FBBEC7}" type="datetime1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7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5302B6-63AA-174B-9C88-206FD23FC519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1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4C87-38A3-A847-9A8E-2B50FDA0223E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14900"/>
          </a:xfrm>
          <a:blipFill dpi="0" rotWithShape="1">
            <a:blip r:embed="rId2"/>
            <a:srcRect/>
            <a:stretch>
              <a:fillRect t="-66000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0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D08AFA-E2E4-2D44-B1A0-4AE75755C4B6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48" y="6460710"/>
            <a:ext cx="1240758" cy="3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2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1" y="1219200"/>
            <a:ext cx="9829800" cy="1405060"/>
          </a:xfrm>
        </p:spPr>
        <p:txBody>
          <a:bodyPr>
            <a:normAutofit/>
          </a:bodyPr>
          <a:lstStyle/>
          <a:p>
            <a:pPr algn="ctr"/>
            <a:r>
              <a:rPr lang="en-US" sz="3000" b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DFT</a:t>
            </a:r>
            <a:r>
              <a:rPr lang="en-US" sz="3000" b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investigation of </a:t>
            </a:r>
            <a:r>
              <a:rPr lang="en-US" sz="3000" b="0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para</a:t>
            </a:r>
            <a:r>
              <a:rPr lang="en-US" sz="3000" b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-substitution effects on the C—C bond activation of benzonitrile by a zerovalent nickel complex </a:t>
            </a:r>
            <a:br>
              <a:rPr lang="en-US" sz="3000" b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en-US" sz="3000" b="0" dirty="0">
              <a:solidFill>
                <a:schemeClr val="tx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3833" y="3709117"/>
            <a:ext cx="218941" cy="180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D8D531-C17B-5644-9151-2A75B1CAC7D9}"/>
              </a:ext>
            </a:extLst>
          </p:cNvPr>
          <p:cNvSpPr/>
          <p:nvPr/>
        </p:nvSpPr>
        <p:spPr>
          <a:xfrm>
            <a:off x="3657600" y="2499556"/>
            <a:ext cx="4898571" cy="6667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 Light" panose="020B0303030403020204" pitchFamily="34" charset="0"/>
              <a:ea typeface="Source Sans Pro Light" panose="020B0303030403020204" pitchFamily="34" charset="0"/>
            </a:endParaRPr>
          </a:p>
          <a:p>
            <a:pPr algn="ctr"/>
            <a:endParaRPr lang="en-US" sz="2400" dirty="0">
              <a:latin typeface="Source Sans Pro Light" panose="020B0303030403020204" pitchFamily="34" charset="0"/>
              <a:ea typeface="Source Sans Pro Light" panose="020B0303030403020204" pitchFamily="34" charset="0"/>
            </a:endParaRPr>
          </a:p>
          <a:p>
            <a:pPr algn="ctr"/>
            <a:endParaRPr lang="en-US" sz="2400" dirty="0">
              <a:latin typeface="Source Sans Pro Light" panose="020B0303030403020204" pitchFamily="34" charset="0"/>
              <a:ea typeface="Source Sans Pro Light" panose="020B0303030403020204" pitchFamily="34" charset="0"/>
            </a:endParaRPr>
          </a:p>
          <a:p>
            <a:pPr algn="ctr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Juliana Antonio Santiz</a:t>
            </a:r>
          </a:p>
          <a:p>
            <a:pPr algn="ctr"/>
            <a:endParaRPr lang="en-US" sz="24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algn="ctr"/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College of Sciences Annual Research Conference</a:t>
            </a:r>
          </a:p>
          <a:p>
            <a:pPr algn="ctr"/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November 19,2021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C9D0F-7E73-4CC3-8678-46194C005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6" y="4570830"/>
            <a:ext cx="1405061" cy="14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2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9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Why the removal of –</a:t>
            </a:r>
            <a:r>
              <a:rPr lang="en-US" sz="2800" dirty="0" err="1"/>
              <a:t>NH</a:t>
            </a:r>
            <a:r>
              <a:rPr lang="en-US" sz="2800" baseline="-25000" dirty="0" err="1"/>
              <a:t>2</a:t>
            </a:r>
            <a:endParaRPr lang="en-US" sz="2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533400" y="924610"/>
            <a:ext cx="1112520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705C15-6E7A-4B39-9DC3-C50FC20AB6E7}"/>
              </a:ext>
            </a:extLst>
          </p:cNvPr>
          <p:cNvSpPr txBox="1"/>
          <p:nvPr/>
        </p:nvSpPr>
        <p:spPr>
          <a:xfrm>
            <a:off x="7458890" y="5514092"/>
            <a:ext cx="45502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US" sz="1400" b="0" i="0" u="none" strike="noStrike" baseline="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algn="r"/>
            <a:r>
              <a:rPr lang="en-US" sz="14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Zhang, J.; Zhang, H.; Wu, T.; Wang, Q; van der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Spoel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D.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 Chem. Theory </a:t>
            </a:r>
            <a:r>
              <a:rPr lang="en-US" sz="1400" b="0" i="1" u="none" strike="noStrike" baseline="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Comput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2017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13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3, 1034-1043.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64CA1-159F-464E-B7E6-6D096A96D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61" b="4550"/>
          <a:stretch/>
        </p:blipFill>
        <p:spPr>
          <a:xfrm>
            <a:off x="1820609" y="998582"/>
            <a:ext cx="1865865" cy="1916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6655D4-0654-47E4-AEB1-8BEE6838C1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74"/>
          <a:stretch/>
        </p:blipFill>
        <p:spPr>
          <a:xfrm>
            <a:off x="5204379" y="984068"/>
            <a:ext cx="2527633" cy="2068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2D67D3-C6DE-46C4-BA02-54EECB891D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19"/>
          <a:stretch/>
        </p:blipFill>
        <p:spPr>
          <a:xfrm>
            <a:off x="8963004" y="1059741"/>
            <a:ext cx="2488754" cy="22851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4B8F7B-834D-49FD-9913-6603BB059662}"/>
              </a:ext>
            </a:extLst>
          </p:cNvPr>
          <p:cNvSpPr txBox="1"/>
          <p:nvPr/>
        </p:nvSpPr>
        <p:spPr>
          <a:xfrm>
            <a:off x="4495521" y="944133"/>
            <a:ext cx="17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Implicit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52D47-7230-4CC0-8848-540C715B2A28}"/>
              </a:ext>
            </a:extLst>
          </p:cNvPr>
          <p:cNvSpPr txBox="1"/>
          <p:nvPr/>
        </p:nvSpPr>
        <p:spPr>
          <a:xfrm>
            <a:off x="1307001" y="995514"/>
            <a:ext cx="94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Explicit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40738A-EDF1-41E6-929C-863B89D80D44}"/>
              </a:ext>
            </a:extLst>
          </p:cNvPr>
          <p:cNvSpPr txBox="1"/>
          <p:nvPr/>
        </p:nvSpPr>
        <p:spPr>
          <a:xfrm>
            <a:off x="8259900" y="924609"/>
            <a:ext cx="92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Hybrid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8489F6F-DB07-D84F-B17C-ACBDD9B2F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724" y="3170760"/>
            <a:ext cx="5983619" cy="31740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0B0B5B-B25A-5E49-831D-D03516CE955C}"/>
              </a:ext>
            </a:extLst>
          </p:cNvPr>
          <p:cNvSpPr txBox="1"/>
          <p:nvPr/>
        </p:nvSpPr>
        <p:spPr>
          <a:xfrm>
            <a:off x="2395435" y="1699822"/>
            <a:ext cx="883924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b="1" dirty="0"/>
              <a:t>solute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3F1C6C-D247-9947-BB50-1B5BBC081F17}"/>
              </a:ext>
            </a:extLst>
          </p:cNvPr>
          <p:cNvSpPr txBox="1"/>
          <p:nvPr/>
        </p:nvSpPr>
        <p:spPr>
          <a:xfrm>
            <a:off x="5917391" y="1848641"/>
            <a:ext cx="759180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b="1" dirty="0"/>
              <a:t>solute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A5330-AA6B-474B-AA31-0E2306297DBC}"/>
              </a:ext>
            </a:extLst>
          </p:cNvPr>
          <p:cNvSpPr/>
          <p:nvPr/>
        </p:nvSpPr>
        <p:spPr>
          <a:xfrm>
            <a:off x="7513767" y="4042610"/>
            <a:ext cx="3698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Optimized structures of hydrogen-bonded complex C340-THF (a, b) in the S</a:t>
            </a:r>
            <a:r>
              <a:rPr lang="en-US" sz="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 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state and S</a:t>
            </a:r>
            <a:r>
              <a:rPr lang="en-US" sz="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 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state, respectively.</a:t>
            </a:r>
            <a:endParaRPr lang="en-US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10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A comparison of </a:t>
            </a:r>
            <a:r>
              <a:rPr lang="en-US" sz="2600" dirty="0">
                <a:latin typeface="Symbol" panose="05050102010706020507" pitchFamily="18" charset="2"/>
              </a:rPr>
              <a:t>D</a:t>
            </a:r>
            <a:r>
              <a:rPr lang="en-US" sz="2600" dirty="0"/>
              <a:t>G(expt.) and </a:t>
            </a:r>
            <a:r>
              <a:rPr lang="en-US" sz="2600" dirty="0">
                <a:latin typeface="Symbol" panose="05050102010706020507" pitchFamily="18" charset="2"/>
              </a:rPr>
              <a:t>D</a:t>
            </a:r>
            <a:r>
              <a:rPr lang="en-US" sz="2600" dirty="0"/>
              <a:t>G(gas)</a:t>
            </a:r>
            <a:endParaRPr lang="en-US" sz="2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473765" y="1299524"/>
            <a:ext cx="1112520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946BBF8-FBF2-47E5-94A5-5B36D3700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37281"/>
              </p:ext>
            </p:extLst>
          </p:nvPr>
        </p:nvGraphicFramePr>
        <p:xfrm>
          <a:off x="1910203" y="2665956"/>
          <a:ext cx="8371594" cy="2876786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511927">
                  <a:extLst>
                    <a:ext uri="{9D8B030D-6E8A-4147-A177-3AD203B41FA5}">
                      <a16:colId xmlns:a16="http://schemas.microsoft.com/office/drawing/2014/main" val="1107431807"/>
                    </a:ext>
                  </a:extLst>
                </a:gridCol>
                <a:gridCol w="1511927">
                  <a:extLst>
                    <a:ext uri="{9D8B030D-6E8A-4147-A177-3AD203B41FA5}">
                      <a16:colId xmlns:a16="http://schemas.microsoft.com/office/drawing/2014/main" val="2373264431"/>
                    </a:ext>
                  </a:extLst>
                </a:gridCol>
                <a:gridCol w="982752">
                  <a:extLst>
                    <a:ext uri="{9D8B030D-6E8A-4147-A177-3AD203B41FA5}">
                      <a16:colId xmlns:a16="http://schemas.microsoft.com/office/drawing/2014/main" val="1457431433"/>
                    </a:ext>
                  </a:extLst>
                </a:gridCol>
                <a:gridCol w="1171744">
                  <a:extLst>
                    <a:ext uri="{9D8B030D-6E8A-4147-A177-3AD203B41FA5}">
                      <a16:colId xmlns:a16="http://schemas.microsoft.com/office/drawing/2014/main" val="1174564153"/>
                    </a:ext>
                  </a:extLst>
                </a:gridCol>
                <a:gridCol w="1171744">
                  <a:extLst>
                    <a:ext uri="{9D8B030D-6E8A-4147-A177-3AD203B41FA5}">
                      <a16:colId xmlns:a16="http://schemas.microsoft.com/office/drawing/2014/main" val="3304628924"/>
                    </a:ext>
                  </a:extLst>
                </a:gridCol>
                <a:gridCol w="1010750">
                  <a:extLst>
                    <a:ext uri="{9D8B030D-6E8A-4147-A177-3AD203B41FA5}">
                      <a16:colId xmlns:a16="http://schemas.microsoft.com/office/drawing/2014/main" val="85605475"/>
                    </a:ext>
                  </a:extLst>
                </a:gridCol>
                <a:gridCol w="1010750">
                  <a:extLst>
                    <a:ext uri="{9D8B030D-6E8A-4147-A177-3AD203B41FA5}">
                      <a16:colId xmlns:a16="http://schemas.microsoft.com/office/drawing/2014/main" val="3277503076"/>
                    </a:ext>
                  </a:extLst>
                </a:gridCol>
              </a:tblGrid>
              <a:tr h="66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aseline="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</a:t>
                      </a:r>
                      <a:r>
                        <a:rPr lang="en-US" sz="1400" baseline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xpt.)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aseline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gas)</a:t>
                      </a:r>
                      <a:endParaRPr lang="en-US" sz="1400" baseline="0" dirty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gas -THF)</a:t>
                      </a:r>
                      <a:endParaRPr lang="en-US" sz="1400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</a:t>
                      </a:r>
                      <a:r>
                        <a:rPr lang="en-US" sz="1400" baseline="300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qh</a:t>
                      </a:r>
                      <a:r>
                        <a:rPr lang="en-US" sz="14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(gas-THF)</a:t>
                      </a:r>
                      <a:endParaRPr lang="en-US" sz="1400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aseline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THF)</a:t>
                      </a:r>
                      <a: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            </a:t>
                      </a:r>
                      <a:endParaRPr lang="en-US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</a:t>
                      </a:r>
                      <a:r>
                        <a:rPr lang="en-US" sz="1400" baseline="300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qh</a:t>
                      </a:r>
                      <a:r>
                        <a:rPr lang="en-US" sz="14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</a:t>
                      </a:r>
                      <a:r>
                        <a:rPr lang="en-US" sz="14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THF)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6692744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NH</a:t>
                      </a:r>
                      <a:r>
                        <a:rPr lang="en-US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0767292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4298077"/>
                  </a:ext>
                </a:extLst>
              </a:tr>
              <a:tr h="274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-0.1</a:t>
                      </a:r>
                      <a:endParaRPr lang="en-US" sz="16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-1.2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78457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8340326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-2.4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89375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</a:t>
                      </a:r>
                      <a:r>
                        <a:rPr lang="en-US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7571427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CF</a:t>
                      </a:r>
                      <a:r>
                        <a:rPr lang="en-US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-4.4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56725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53875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81C2159-9CC4-46E7-B40A-CFDDF0A5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59437" y="926065"/>
            <a:ext cx="6862727" cy="15860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287D37-3D47-4D6A-BCB8-D7F0A2D5E12F}"/>
              </a:ext>
            </a:extLst>
          </p:cNvPr>
          <p:cNvSpPr txBox="1"/>
          <p:nvPr/>
        </p:nvSpPr>
        <p:spPr>
          <a:xfrm>
            <a:off x="2105848" y="5678534"/>
            <a:ext cx="331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  <a:ea typeface="Source Sans Pro Light" panose="020B0403030403020204" pitchFamily="34" charset="0"/>
              </a:rPr>
              <a:t>D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 is in units of kcal/mol at </a:t>
            </a:r>
            <a:r>
              <a:rPr lang="en-US" sz="1600" dirty="0"/>
              <a:t>54° C</a:t>
            </a:r>
          </a:p>
          <a:p>
            <a:endParaRPr lang="en-US" sz="16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4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11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A comparison of </a:t>
            </a:r>
            <a:r>
              <a:rPr lang="en-US" sz="2600" dirty="0">
                <a:latin typeface="Symbol" panose="05050102010706020507" pitchFamily="18" charset="2"/>
              </a:rPr>
              <a:t>D</a:t>
            </a:r>
            <a:r>
              <a:rPr lang="en-US" sz="2600" dirty="0"/>
              <a:t>G(expt.) and </a:t>
            </a:r>
            <a:r>
              <a:rPr lang="en-US" sz="2600" dirty="0">
                <a:latin typeface="Symbol" panose="05050102010706020507" pitchFamily="18" charset="2"/>
              </a:rPr>
              <a:t>D</a:t>
            </a:r>
            <a:r>
              <a:rPr lang="en-US" sz="2600" dirty="0"/>
              <a:t>G(gas-</a:t>
            </a:r>
            <a:r>
              <a:rPr lang="en-US" sz="2600" dirty="0" err="1"/>
              <a:t>THF</a:t>
            </a:r>
            <a:r>
              <a:rPr lang="en-US" sz="2600" dirty="0"/>
              <a:t>)</a:t>
            </a:r>
            <a:endParaRPr lang="en-US" sz="2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473765" y="1299524"/>
            <a:ext cx="1112520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81C2159-9CC4-46E7-B40A-CFDDF0A5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59437" y="926065"/>
            <a:ext cx="6862727" cy="15860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287D37-3D47-4D6A-BCB8-D7F0A2D5E12F}"/>
              </a:ext>
            </a:extLst>
          </p:cNvPr>
          <p:cNvSpPr txBox="1"/>
          <p:nvPr/>
        </p:nvSpPr>
        <p:spPr>
          <a:xfrm>
            <a:off x="2105848" y="5678534"/>
            <a:ext cx="331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  <a:ea typeface="Source Sans Pro Light" panose="020B0403030403020204" pitchFamily="34" charset="0"/>
              </a:rPr>
              <a:t>D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 is in units of kcal/mol at </a:t>
            </a:r>
            <a:r>
              <a:rPr lang="en-US" sz="1600" dirty="0"/>
              <a:t>54° C</a:t>
            </a:r>
          </a:p>
          <a:p>
            <a:endParaRPr lang="en-US" sz="16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4AF7C73-1A4F-41ED-A9F7-C70AFC619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08347"/>
              </p:ext>
            </p:extLst>
          </p:nvPr>
        </p:nvGraphicFramePr>
        <p:xfrm>
          <a:off x="1910203" y="2665956"/>
          <a:ext cx="8371594" cy="2876786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511927">
                  <a:extLst>
                    <a:ext uri="{9D8B030D-6E8A-4147-A177-3AD203B41FA5}">
                      <a16:colId xmlns:a16="http://schemas.microsoft.com/office/drawing/2014/main" val="1107431807"/>
                    </a:ext>
                  </a:extLst>
                </a:gridCol>
                <a:gridCol w="1511927">
                  <a:extLst>
                    <a:ext uri="{9D8B030D-6E8A-4147-A177-3AD203B41FA5}">
                      <a16:colId xmlns:a16="http://schemas.microsoft.com/office/drawing/2014/main" val="2373264431"/>
                    </a:ext>
                  </a:extLst>
                </a:gridCol>
                <a:gridCol w="982752">
                  <a:extLst>
                    <a:ext uri="{9D8B030D-6E8A-4147-A177-3AD203B41FA5}">
                      <a16:colId xmlns:a16="http://schemas.microsoft.com/office/drawing/2014/main" val="1457431433"/>
                    </a:ext>
                  </a:extLst>
                </a:gridCol>
                <a:gridCol w="1171744">
                  <a:extLst>
                    <a:ext uri="{9D8B030D-6E8A-4147-A177-3AD203B41FA5}">
                      <a16:colId xmlns:a16="http://schemas.microsoft.com/office/drawing/2014/main" val="1174564153"/>
                    </a:ext>
                  </a:extLst>
                </a:gridCol>
                <a:gridCol w="1171744">
                  <a:extLst>
                    <a:ext uri="{9D8B030D-6E8A-4147-A177-3AD203B41FA5}">
                      <a16:colId xmlns:a16="http://schemas.microsoft.com/office/drawing/2014/main" val="3304628924"/>
                    </a:ext>
                  </a:extLst>
                </a:gridCol>
                <a:gridCol w="1010750">
                  <a:extLst>
                    <a:ext uri="{9D8B030D-6E8A-4147-A177-3AD203B41FA5}">
                      <a16:colId xmlns:a16="http://schemas.microsoft.com/office/drawing/2014/main" val="85605475"/>
                    </a:ext>
                  </a:extLst>
                </a:gridCol>
                <a:gridCol w="1010750">
                  <a:extLst>
                    <a:ext uri="{9D8B030D-6E8A-4147-A177-3AD203B41FA5}">
                      <a16:colId xmlns:a16="http://schemas.microsoft.com/office/drawing/2014/main" val="3277503076"/>
                    </a:ext>
                  </a:extLst>
                </a:gridCol>
              </a:tblGrid>
              <a:tr h="66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aseline="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</a:t>
                      </a:r>
                      <a:r>
                        <a:rPr lang="en-US" sz="1400" baseline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xpt.)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gas)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gas -THF)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</a:t>
                      </a:r>
                      <a:r>
                        <a:rPr lang="en-US" sz="1400" b="1" baseline="30000" dirty="0" err="1">
                          <a:solidFill>
                            <a:schemeClr val="tx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qh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(gas-THF)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aseline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THF)</a:t>
                      </a:r>
                      <a: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            </a:t>
                      </a:r>
                      <a:endParaRPr lang="en-US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</a:t>
                      </a:r>
                      <a:r>
                        <a:rPr lang="en-US" sz="1400" baseline="300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qh</a:t>
                      </a:r>
                      <a:r>
                        <a:rPr lang="en-US" sz="14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</a:t>
                      </a:r>
                      <a:r>
                        <a:rPr lang="en-US" sz="14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THF)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6692744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NH</a:t>
                      </a:r>
                      <a:r>
                        <a:rPr lang="en-US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0767292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4298077"/>
                  </a:ext>
                </a:extLst>
              </a:tr>
              <a:tr h="274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-1.2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78457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8340326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-2.4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89375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</a:t>
                      </a:r>
                      <a:r>
                        <a:rPr lang="en-US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7571427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CF</a:t>
                      </a:r>
                      <a:r>
                        <a:rPr lang="en-US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-4.4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56725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5387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2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12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Comparison of K</a:t>
            </a:r>
            <a:r>
              <a:rPr lang="en-US" sz="2600" baseline="-25000" dirty="0"/>
              <a:t>eq</a:t>
            </a:r>
            <a:r>
              <a:rPr lang="en-US" sz="2600" dirty="0"/>
              <a:t> and </a:t>
            </a:r>
            <a:r>
              <a:rPr lang="en-US" sz="2600" dirty="0">
                <a:latin typeface="Symbol" panose="05050102010706020507" pitchFamily="18" charset="2"/>
              </a:rPr>
              <a:t>D</a:t>
            </a:r>
            <a:r>
              <a:rPr lang="en-US" sz="2600" dirty="0"/>
              <a:t>G(gas-</a:t>
            </a:r>
            <a:r>
              <a:rPr lang="en-US" sz="2600" dirty="0" err="1"/>
              <a:t>THF</a:t>
            </a:r>
            <a:r>
              <a:rPr lang="en-US" sz="2600" dirty="0"/>
              <a:t>) Hammett Plots</a:t>
            </a:r>
            <a:endParaRPr lang="en-US" sz="2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533401" y="924610"/>
            <a:ext cx="11125200" cy="46320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FA85FA7-A6B3-4AC8-BA2B-0C44BB706833}"/>
              </a:ext>
            </a:extLst>
          </p:cNvPr>
          <p:cNvSpPr txBox="1"/>
          <p:nvPr/>
        </p:nvSpPr>
        <p:spPr>
          <a:xfrm>
            <a:off x="258342" y="5850523"/>
            <a:ext cx="3142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  <a:ea typeface="Source Sans Pro Light" panose="020B0403030403020204" pitchFamily="34" charset="0"/>
              </a:rPr>
              <a:t>D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 is in units of kcal/mol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F1D2FB-9491-44EB-A52E-E71BCF8DBFD6}"/>
              </a:ext>
            </a:extLst>
          </p:cNvPr>
          <p:cNvSpPr txBox="1"/>
          <p:nvPr/>
        </p:nvSpPr>
        <p:spPr>
          <a:xfrm>
            <a:off x="1634138" y="4044001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60F145-54D8-4831-BE82-DB5AE66AE9B8}"/>
              </a:ext>
            </a:extLst>
          </p:cNvPr>
          <p:cNvSpPr txBox="1"/>
          <p:nvPr/>
        </p:nvSpPr>
        <p:spPr>
          <a:xfrm>
            <a:off x="2905492" y="3317142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407C2-68B6-4480-9F1D-105035E889A2}"/>
              </a:ext>
            </a:extLst>
          </p:cNvPr>
          <p:cNvSpPr txBox="1"/>
          <p:nvPr/>
        </p:nvSpPr>
        <p:spPr>
          <a:xfrm>
            <a:off x="2941123" y="2635127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949391-DDF0-4038-82F5-D40F8084D373}"/>
              </a:ext>
            </a:extLst>
          </p:cNvPr>
          <p:cNvSpPr txBox="1"/>
          <p:nvPr/>
        </p:nvSpPr>
        <p:spPr>
          <a:xfrm>
            <a:off x="10969899" y="1872658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-CN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A4F9BF-B301-4348-B37D-5EB38E41CD08}"/>
              </a:ext>
            </a:extLst>
          </p:cNvPr>
          <p:cNvSpPr txBox="1"/>
          <p:nvPr/>
        </p:nvSpPr>
        <p:spPr>
          <a:xfrm>
            <a:off x="5170741" y="1725250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CF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039AEDC-19C5-4A7B-B10D-84CC797B100D}"/>
              </a:ext>
            </a:extLst>
          </p:cNvPr>
          <p:cNvSpPr/>
          <p:nvPr/>
        </p:nvSpPr>
        <p:spPr>
          <a:xfrm>
            <a:off x="8590656" y="5194501"/>
            <a:ext cx="34389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Gaussian16</a:t>
            </a:r>
          </a:p>
          <a:p>
            <a:pPr algn="r"/>
            <a:r>
              <a:rPr lang="en-US" sz="16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B3LYP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/gas phase/</a:t>
            </a:r>
            <a:r>
              <a:rPr lang="en-US" sz="16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SMD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(THF) </a:t>
            </a:r>
          </a:p>
          <a:p>
            <a:pPr algn="r"/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C, H, N, O F (6-31G**); Ni, P (SDDALL)</a:t>
            </a:r>
          </a:p>
          <a:p>
            <a:pPr algn="r"/>
            <a:r>
              <a:rPr lang="en-US" sz="1600" dirty="0">
                <a:latin typeface="Symbol" pitchFamily="2" charset="2"/>
                <a:ea typeface="Source Sans Pro Light" panose="020B0403030403020204" pitchFamily="34" charset="0"/>
              </a:rPr>
              <a:t>a(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Ni) = 3.130, </a:t>
            </a:r>
            <a:r>
              <a:rPr lang="en-US" sz="1600" dirty="0">
                <a:latin typeface="Symbol" pitchFamily="2" charset="2"/>
                <a:ea typeface="Source Sans Pro Light" panose="020B0403030403020204" pitchFamily="34" charset="0"/>
              </a:rPr>
              <a:t>a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(P) = 0.387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2F52AA-098E-4313-925E-F627389D9C14}"/>
                  </a:ext>
                </a:extLst>
              </p:cNvPr>
              <p:cNvSpPr txBox="1"/>
              <p:nvPr/>
            </p:nvSpPr>
            <p:spPr>
              <a:xfrm>
                <a:off x="1468939" y="5533884"/>
                <a:ext cx="6096000" cy="618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Source Sans Pro Light" panose="020B0403030403020204" pitchFamily="34" charset="0"/>
                          <a:cs typeface="Verdana" charset="0"/>
                        </a:rPr>
                        <m:t>𝒍𝒏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𝒆𝒒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Source Sans Pro Light" panose="020B040303040302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𝑯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  <a:ea typeface="Source Sans Pro Light" panose="020B0403030403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𝑹𝑻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2F52AA-098E-4313-925E-F627389D9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939" y="5533884"/>
                <a:ext cx="6096000" cy="618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8187221-0C77-4912-A43D-1B579EC43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797016"/>
              </p:ext>
            </p:extLst>
          </p:nvPr>
        </p:nvGraphicFramePr>
        <p:xfrm>
          <a:off x="168634" y="1276565"/>
          <a:ext cx="5745382" cy="401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17DD785-941B-45D0-8547-CDE9F0F21E76}"/>
              </a:ext>
            </a:extLst>
          </p:cNvPr>
          <p:cNvSpPr txBox="1"/>
          <p:nvPr/>
        </p:nvSpPr>
        <p:spPr>
          <a:xfrm>
            <a:off x="7422934" y="4044001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860FB3-8054-45ED-88BF-593864AB6CFF}"/>
              </a:ext>
            </a:extLst>
          </p:cNvPr>
          <p:cNvSpPr txBox="1"/>
          <p:nvPr/>
        </p:nvSpPr>
        <p:spPr>
          <a:xfrm>
            <a:off x="2069308" y="3739937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5E56FE-DD49-4FE6-ACCB-CCE60632283C}"/>
              </a:ext>
            </a:extLst>
          </p:cNvPr>
          <p:cNvSpPr txBox="1"/>
          <p:nvPr/>
        </p:nvSpPr>
        <p:spPr>
          <a:xfrm>
            <a:off x="7787701" y="3762924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E1AFF-22D7-443F-8352-36C99355F88C}"/>
              </a:ext>
            </a:extLst>
          </p:cNvPr>
          <p:cNvSpPr txBox="1"/>
          <p:nvPr/>
        </p:nvSpPr>
        <p:spPr>
          <a:xfrm>
            <a:off x="8349706" y="3482558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AA1000-2199-4C2D-AE19-DBDE7F94EC29}"/>
              </a:ext>
            </a:extLst>
          </p:cNvPr>
          <p:cNvSpPr txBox="1"/>
          <p:nvPr/>
        </p:nvSpPr>
        <p:spPr>
          <a:xfrm>
            <a:off x="8472577" y="2708708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FEA17D-BBB8-4A31-8CF6-B6DC84C08F91}"/>
              </a:ext>
            </a:extLst>
          </p:cNvPr>
          <p:cNvSpPr txBox="1"/>
          <p:nvPr/>
        </p:nvSpPr>
        <p:spPr>
          <a:xfrm>
            <a:off x="10120600" y="2496581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45DADC-6CE5-4609-9030-C82059824077}"/>
              </a:ext>
            </a:extLst>
          </p:cNvPr>
          <p:cNvSpPr txBox="1"/>
          <p:nvPr/>
        </p:nvSpPr>
        <p:spPr>
          <a:xfrm>
            <a:off x="4749749" y="2056283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09DBD1-9D25-4F99-ACE3-F1A8790C04C1}"/>
              </a:ext>
            </a:extLst>
          </p:cNvPr>
          <p:cNvSpPr txBox="1"/>
          <p:nvPr/>
        </p:nvSpPr>
        <p:spPr>
          <a:xfrm>
            <a:off x="10556470" y="2153735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CF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46B7B-8F41-47EE-BEF0-B415847B80AA}"/>
              </a:ext>
            </a:extLst>
          </p:cNvPr>
          <p:cNvSpPr txBox="1"/>
          <p:nvPr/>
        </p:nvSpPr>
        <p:spPr>
          <a:xfrm>
            <a:off x="9928944" y="3332292"/>
            <a:ext cx="1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slope = 7.3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2FAF78-4D27-45A3-A25F-CF269ECEB9A2}"/>
              </a:ext>
            </a:extLst>
          </p:cNvPr>
          <p:cNvSpPr txBox="1"/>
          <p:nvPr/>
        </p:nvSpPr>
        <p:spPr>
          <a:xfrm>
            <a:off x="3860900" y="3331270"/>
            <a:ext cx="1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slope = 6.2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0BAF1-3D37-4DA4-9C73-D7B46FFFA4F2}"/>
              </a:ext>
            </a:extLst>
          </p:cNvPr>
          <p:cNvSpPr txBox="1"/>
          <p:nvPr/>
        </p:nvSpPr>
        <p:spPr>
          <a:xfrm>
            <a:off x="1634138" y="992410"/>
            <a:ext cx="612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Hammett plot for K</a:t>
            </a:r>
            <a:r>
              <a:rPr lang="en-US" b="1" baseline="-25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</a:t>
            </a:r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at </a:t>
            </a:r>
            <a:r>
              <a:rPr lang="en-US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54°C</a:t>
            </a:r>
            <a:r>
              <a:rPr lang="en-US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1729C-DD67-44EF-90E1-36F8460CE05C}"/>
              </a:ext>
            </a:extLst>
          </p:cNvPr>
          <p:cNvSpPr txBox="1"/>
          <p:nvPr/>
        </p:nvSpPr>
        <p:spPr>
          <a:xfrm>
            <a:off x="7200713" y="1005397"/>
            <a:ext cx="6065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Hammett plot for </a:t>
            </a:r>
            <a:r>
              <a:rPr lang="en-US" b="1" dirty="0">
                <a:latin typeface="Symbol" panose="05050102010706020507" pitchFamily="18" charset="2"/>
                <a:ea typeface="Source Sans Pro Light" panose="020B0403030403020204" pitchFamily="34" charset="0"/>
              </a:rPr>
              <a:t>D</a:t>
            </a:r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G(gas-THF) at 54°C</a:t>
            </a:r>
            <a:r>
              <a:rPr lang="en-US" dirty="0"/>
              <a:t> 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dirty="0"/>
              <a:t> 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B38C5205-A200-4E2F-81AE-BFFB8E747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501522"/>
              </p:ext>
            </p:extLst>
          </p:nvPr>
        </p:nvGraphicFramePr>
        <p:xfrm>
          <a:off x="6055230" y="1282294"/>
          <a:ext cx="5756284" cy="399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CE94045-F1F7-4BEF-8820-7B10C35ED9AD}"/>
              </a:ext>
            </a:extLst>
          </p:cNvPr>
          <p:cNvSpPr txBox="1"/>
          <p:nvPr/>
        </p:nvSpPr>
        <p:spPr>
          <a:xfrm>
            <a:off x="6448246" y="5665857"/>
            <a:ext cx="232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18% overestimation</a:t>
            </a:r>
          </a:p>
        </p:txBody>
      </p:sp>
    </p:spTree>
    <p:extLst>
      <p:ext uri="{BB962C8B-B14F-4D97-AF65-F5344CB8AC3E}">
        <p14:creationId xmlns:p14="http://schemas.microsoft.com/office/powerpoint/2010/main" val="217038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13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A comparison of </a:t>
            </a:r>
            <a:r>
              <a:rPr lang="en-US" sz="2600" dirty="0">
                <a:latin typeface="Symbol" panose="05050102010706020507" pitchFamily="18" charset="2"/>
              </a:rPr>
              <a:t>D</a:t>
            </a:r>
            <a:r>
              <a:rPr lang="en-US" sz="2600" dirty="0"/>
              <a:t>G(expt.) and </a:t>
            </a:r>
            <a:r>
              <a:rPr lang="en-US" sz="2600" dirty="0">
                <a:latin typeface="Symbol" panose="05050102010706020507" pitchFamily="18" charset="2"/>
              </a:rPr>
              <a:t>D</a:t>
            </a:r>
            <a:r>
              <a:rPr lang="en-US" sz="2600" dirty="0"/>
              <a:t>G(</a:t>
            </a:r>
            <a:r>
              <a:rPr lang="en-US" sz="2600" dirty="0" err="1"/>
              <a:t>THF</a:t>
            </a:r>
            <a:r>
              <a:rPr lang="en-US" sz="2600" dirty="0"/>
              <a:t>)</a:t>
            </a:r>
            <a:endParaRPr lang="en-US" sz="2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473765" y="1299524"/>
            <a:ext cx="1112520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81C2159-9CC4-46E7-B40A-CFDDF0A5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59437" y="926065"/>
            <a:ext cx="6862727" cy="15860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287D37-3D47-4D6A-BCB8-D7F0A2D5E12F}"/>
              </a:ext>
            </a:extLst>
          </p:cNvPr>
          <p:cNvSpPr txBox="1"/>
          <p:nvPr/>
        </p:nvSpPr>
        <p:spPr>
          <a:xfrm>
            <a:off x="2105848" y="5678534"/>
            <a:ext cx="331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  <a:ea typeface="Source Sans Pro Light" panose="020B0403030403020204" pitchFamily="34" charset="0"/>
              </a:rPr>
              <a:t>D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 is in units of kcal/mol at </a:t>
            </a:r>
            <a:r>
              <a:rPr lang="en-US" sz="1600" dirty="0"/>
              <a:t>54° C</a:t>
            </a:r>
          </a:p>
          <a:p>
            <a:endParaRPr lang="en-US" sz="16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DAEDB85-0B8A-4AA1-B1A7-4E04F0DB1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61347"/>
              </p:ext>
            </p:extLst>
          </p:nvPr>
        </p:nvGraphicFramePr>
        <p:xfrm>
          <a:off x="1910203" y="2665956"/>
          <a:ext cx="8371594" cy="2876786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511927">
                  <a:extLst>
                    <a:ext uri="{9D8B030D-6E8A-4147-A177-3AD203B41FA5}">
                      <a16:colId xmlns:a16="http://schemas.microsoft.com/office/drawing/2014/main" val="1107431807"/>
                    </a:ext>
                  </a:extLst>
                </a:gridCol>
                <a:gridCol w="1511927">
                  <a:extLst>
                    <a:ext uri="{9D8B030D-6E8A-4147-A177-3AD203B41FA5}">
                      <a16:colId xmlns:a16="http://schemas.microsoft.com/office/drawing/2014/main" val="2373264431"/>
                    </a:ext>
                  </a:extLst>
                </a:gridCol>
                <a:gridCol w="982752">
                  <a:extLst>
                    <a:ext uri="{9D8B030D-6E8A-4147-A177-3AD203B41FA5}">
                      <a16:colId xmlns:a16="http://schemas.microsoft.com/office/drawing/2014/main" val="1457431433"/>
                    </a:ext>
                  </a:extLst>
                </a:gridCol>
                <a:gridCol w="1171744">
                  <a:extLst>
                    <a:ext uri="{9D8B030D-6E8A-4147-A177-3AD203B41FA5}">
                      <a16:colId xmlns:a16="http://schemas.microsoft.com/office/drawing/2014/main" val="1174564153"/>
                    </a:ext>
                  </a:extLst>
                </a:gridCol>
                <a:gridCol w="1171744">
                  <a:extLst>
                    <a:ext uri="{9D8B030D-6E8A-4147-A177-3AD203B41FA5}">
                      <a16:colId xmlns:a16="http://schemas.microsoft.com/office/drawing/2014/main" val="3304628924"/>
                    </a:ext>
                  </a:extLst>
                </a:gridCol>
                <a:gridCol w="1010750">
                  <a:extLst>
                    <a:ext uri="{9D8B030D-6E8A-4147-A177-3AD203B41FA5}">
                      <a16:colId xmlns:a16="http://schemas.microsoft.com/office/drawing/2014/main" val="85605475"/>
                    </a:ext>
                  </a:extLst>
                </a:gridCol>
                <a:gridCol w="1010750">
                  <a:extLst>
                    <a:ext uri="{9D8B030D-6E8A-4147-A177-3AD203B41FA5}">
                      <a16:colId xmlns:a16="http://schemas.microsoft.com/office/drawing/2014/main" val="3277503076"/>
                    </a:ext>
                  </a:extLst>
                </a:gridCol>
              </a:tblGrid>
              <a:tr h="66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aseline="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</a:t>
                      </a:r>
                      <a:r>
                        <a:rPr lang="en-US" sz="1400" baseline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xpt.)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gas)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gas -THF)</a:t>
                      </a:r>
                      <a:endParaRPr lang="en-US" sz="1400" b="1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</a:t>
                      </a:r>
                      <a:r>
                        <a:rPr lang="en-US" sz="1400" b="1" baseline="300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qh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(gas-THF)</a:t>
                      </a:r>
                      <a:endParaRPr lang="en-US" sz="1400" b="1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G(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THF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)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        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D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</a:t>
                      </a:r>
                      <a:r>
                        <a:rPr lang="en-US" sz="1400" b="1" baseline="30000" dirty="0" err="1">
                          <a:solidFill>
                            <a:schemeClr val="tx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qh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THF)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6692744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NH</a:t>
                      </a:r>
                      <a:r>
                        <a:rPr lang="en-US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0767292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4298077"/>
                  </a:ext>
                </a:extLst>
              </a:tr>
              <a:tr h="274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-1.2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78457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8340326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-2.4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89375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</a:t>
                      </a:r>
                      <a:r>
                        <a:rPr lang="en-US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7571427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CF</a:t>
                      </a:r>
                      <a:r>
                        <a:rPr lang="en-US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-4.4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56725"/>
                  </a:ext>
                </a:extLst>
              </a:tr>
              <a:tr h="272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5387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95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14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Comparison of K</a:t>
            </a:r>
            <a:r>
              <a:rPr lang="en-US" sz="2600" baseline="-25000" dirty="0"/>
              <a:t>eq</a:t>
            </a:r>
            <a:r>
              <a:rPr lang="en-US" sz="2600" dirty="0"/>
              <a:t> and </a:t>
            </a:r>
            <a:r>
              <a:rPr lang="en-US" sz="2600" dirty="0">
                <a:latin typeface="Symbol" panose="05050102010706020507" pitchFamily="18" charset="2"/>
              </a:rPr>
              <a:t>D</a:t>
            </a:r>
            <a:r>
              <a:rPr lang="en-US" sz="2600" dirty="0"/>
              <a:t>G(</a:t>
            </a:r>
            <a:r>
              <a:rPr lang="en-US" sz="2600" dirty="0" err="1"/>
              <a:t>THF</a:t>
            </a:r>
            <a:r>
              <a:rPr lang="en-US" sz="2600" dirty="0"/>
              <a:t>) Hammett Plots</a:t>
            </a:r>
            <a:endParaRPr lang="en-US" sz="2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594963" y="860527"/>
            <a:ext cx="11125200" cy="46320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FA85FA7-A6B3-4AC8-BA2B-0C44BB706833}"/>
              </a:ext>
            </a:extLst>
          </p:cNvPr>
          <p:cNvSpPr txBox="1"/>
          <p:nvPr/>
        </p:nvSpPr>
        <p:spPr>
          <a:xfrm>
            <a:off x="258342" y="5850523"/>
            <a:ext cx="3142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  <a:ea typeface="Source Sans Pro Light" panose="020B0403030403020204" pitchFamily="34" charset="0"/>
              </a:rPr>
              <a:t>D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 is in units of kcal/mol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F1D2FB-9491-44EB-A52E-E71BCF8DBFD6}"/>
              </a:ext>
            </a:extLst>
          </p:cNvPr>
          <p:cNvSpPr txBox="1"/>
          <p:nvPr/>
        </p:nvSpPr>
        <p:spPr>
          <a:xfrm>
            <a:off x="7467186" y="3856747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536BA6-D3C3-434A-B536-6DF2AA5921C1}"/>
              </a:ext>
            </a:extLst>
          </p:cNvPr>
          <p:cNvSpPr txBox="1"/>
          <p:nvPr/>
        </p:nvSpPr>
        <p:spPr>
          <a:xfrm>
            <a:off x="7804585" y="3475145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A1007A-B0D4-47A3-8E8E-622113A2DC9A}"/>
              </a:ext>
            </a:extLst>
          </p:cNvPr>
          <p:cNvSpPr txBox="1"/>
          <p:nvPr/>
        </p:nvSpPr>
        <p:spPr>
          <a:xfrm>
            <a:off x="10128906" y="2392827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60F145-54D8-4831-BE82-DB5AE66AE9B8}"/>
              </a:ext>
            </a:extLst>
          </p:cNvPr>
          <p:cNvSpPr txBox="1"/>
          <p:nvPr/>
        </p:nvSpPr>
        <p:spPr>
          <a:xfrm>
            <a:off x="8198929" y="2787966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407C2-68B6-4480-9F1D-105035E889A2}"/>
              </a:ext>
            </a:extLst>
          </p:cNvPr>
          <p:cNvSpPr txBox="1"/>
          <p:nvPr/>
        </p:nvSpPr>
        <p:spPr>
          <a:xfrm>
            <a:off x="2941123" y="2609375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949391-DDF0-4038-82F5-D40F8084D373}"/>
              </a:ext>
            </a:extLst>
          </p:cNvPr>
          <p:cNvSpPr txBox="1"/>
          <p:nvPr/>
        </p:nvSpPr>
        <p:spPr>
          <a:xfrm>
            <a:off x="11038323" y="1896984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-CN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A4F9BF-B301-4348-B37D-5EB38E41CD08}"/>
              </a:ext>
            </a:extLst>
          </p:cNvPr>
          <p:cNvSpPr txBox="1"/>
          <p:nvPr/>
        </p:nvSpPr>
        <p:spPr>
          <a:xfrm>
            <a:off x="5166323" y="1659013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CF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039AEDC-19C5-4A7B-B10D-84CC797B100D}"/>
              </a:ext>
            </a:extLst>
          </p:cNvPr>
          <p:cNvSpPr/>
          <p:nvPr/>
        </p:nvSpPr>
        <p:spPr>
          <a:xfrm>
            <a:off x="8590656" y="5194501"/>
            <a:ext cx="34389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Gaussian16</a:t>
            </a:r>
          </a:p>
          <a:p>
            <a:pPr algn="r"/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B3LYP/THF/SMD (THF) </a:t>
            </a:r>
          </a:p>
          <a:p>
            <a:pPr algn="r"/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C, H, N, O F (6-31G**); Ni, P (SDDALL)</a:t>
            </a:r>
          </a:p>
          <a:p>
            <a:pPr algn="r"/>
            <a:r>
              <a:rPr lang="en-US" sz="1600" dirty="0">
                <a:latin typeface="Symbol" pitchFamily="2" charset="2"/>
                <a:ea typeface="Source Sans Pro Light" panose="020B0403030403020204" pitchFamily="34" charset="0"/>
              </a:rPr>
              <a:t>a(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Ni) = 3.130, </a:t>
            </a:r>
            <a:r>
              <a:rPr lang="en-US" sz="1600" dirty="0">
                <a:latin typeface="Symbol" pitchFamily="2" charset="2"/>
                <a:ea typeface="Source Sans Pro Light" panose="020B0403030403020204" pitchFamily="34" charset="0"/>
              </a:rPr>
              <a:t>a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(P) = 0.387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669C6FB1-FA94-4541-95C9-F1F195D8F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61458"/>
              </p:ext>
            </p:extLst>
          </p:nvPr>
        </p:nvGraphicFramePr>
        <p:xfrm>
          <a:off x="232469" y="1241334"/>
          <a:ext cx="5745382" cy="397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BF03C96-2858-4003-8512-B5B942CF7079}"/>
              </a:ext>
            </a:extLst>
          </p:cNvPr>
          <p:cNvSpPr txBox="1"/>
          <p:nvPr/>
        </p:nvSpPr>
        <p:spPr>
          <a:xfrm>
            <a:off x="1655616" y="4052453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F89303-9D24-470F-9780-9DB5302E3CCE}"/>
              </a:ext>
            </a:extLst>
          </p:cNvPr>
          <p:cNvSpPr txBox="1"/>
          <p:nvPr/>
        </p:nvSpPr>
        <p:spPr>
          <a:xfrm>
            <a:off x="2084298" y="3708329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11237E-BD22-49A9-BAD4-0421D15A4A1B}"/>
              </a:ext>
            </a:extLst>
          </p:cNvPr>
          <p:cNvSpPr txBox="1"/>
          <p:nvPr/>
        </p:nvSpPr>
        <p:spPr>
          <a:xfrm>
            <a:off x="2941123" y="3275111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73B14-BFD6-4B58-BDB7-4944178C86DE}"/>
              </a:ext>
            </a:extLst>
          </p:cNvPr>
          <p:cNvSpPr txBox="1"/>
          <p:nvPr/>
        </p:nvSpPr>
        <p:spPr>
          <a:xfrm>
            <a:off x="8541503" y="2648322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EC548E-9B53-4DFE-A5BD-B631D48FCC7E}"/>
              </a:ext>
            </a:extLst>
          </p:cNvPr>
          <p:cNvSpPr txBox="1"/>
          <p:nvPr/>
        </p:nvSpPr>
        <p:spPr>
          <a:xfrm>
            <a:off x="4843914" y="2020024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010F66-4EBB-4FD6-B7C0-76C3B8D8FCEA}"/>
              </a:ext>
            </a:extLst>
          </p:cNvPr>
          <p:cNvSpPr txBox="1"/>
          <p:nvPr/>
        </p:nvSpPr>
        <p:spPr>
          <a:xfrm>
            <a:off x="10624526" y="2095890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CF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FA9940-E893-41E7-A73A-1821D406C76C}"/>
              </a:ext>
            </a:extLst>
          </p:cNvPr>
          <p:cNvSpPr txBox="1"/>
          <p:nvPr/>
        </p:nvSpPr>
        <p:spPr>
          <a:xfrm>
            <a:off x="3949620" y="3267724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slope = 6.2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8705D6-0F80-4FD1-8B39-E0F360362F5D}"/>
              </a:ext>
            </a:extLst>
          </p:cNvPr>
          <p:cNvSpPr txBox="1"/>
          <p:nvPr/>
        </p:nvSpPr>
        <p:spPr>
          <a:xfrm>
            <a:off x="9957337" y="3267724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slope = 7.2 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0608758D-DCDD-4384-A522-0D460C29F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106734"/>
              </p:ext>
            </p:extLst>
          </p:nvPr>
        </p:nvGraphicFramePr>
        <p:xfrm>
          <a:off x="6142718" y="1241335"/>
          <a:ext cx="5745382" cy="399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9985F627-4FCC-423B-8A2F-6459768D542C}"/>
              </a:ext>
            </a:extLst>
          </p:cNvPr>
          <p:cNvSpPr txBox="1"/>
          <p:nvPr/>
        </p:nvSpPr>
        <p:spPr>
          <a:xfrm>
            <a:off x="1847818" y="948776"/>
            <a:ext cx="612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Hammett plot for K</a:t>
            </a:r>
            <a:r>
              <a:rPr lang="en-US" b="1" baseline="-25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</a:t>
            </a:r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at </a:t>
            </a:r>
            <a:r>
              <a:rPr lang="en-US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54°C</a:t>
            </a:r>
            <a:r>
              <a:rPr lang="en-US" dirty="0"/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021260-CF6E-4627-BDF4-78D567CDCA4F}"/>
              </a:ext>
            </a:extLst>
          </p:cNvPr>
          <p:cNvSpPr txBox="1"/>
          <p:nvPr/>
        </p:nvSpPr>
        <p:spPr>
          <a:xfrm>
            <a:off x="7591971" y="929406"/>
            <a:ext cx="6065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Hammett plot for </a:t>
            </a:r>
            <a:r>
              <a:rPr lang="en-US" b="1" dirty="0">
                <a:latin typeface="Symbol" panose="05050102010706020507" pitchFamily="18" charset="2"/>
                <a:ea typeface="Source Sans Pro Light" panose="020B0403030403020204" pitchFamily="34" charset="0"/>
              </a:rPr>
              <a:t>D</a:t>
            </a:r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G(THF) at 54°C</a:t>
            </a:r>
            <a:r>
              <a:rPr lang="en-US" dirty="0"/>
              <a:t> 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B44348-AA41-4978-8D59-D0EBD9D01E4C}"/>
                  </a:ext>
                </a:extLst>
              </p:cNvPr>
              <p:cNvSpPr txBox="1"/>
              <p:nvPr/>
            </p:nvSpPr>
            <p:spPr>
              <a:xfrm>
                <a:off x="1468939" y="5533884"/>
                <a:ext cx="6096000" cy="618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Source Sans Pro Light" panose="020B0403030403020204" pitchFamily="34" charset="0"/>
                          <a:cs typeface="Verdana" charset="0"/>
                        </a:rPr>
                        <m:t>𝒍𝒏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𝒆𝒒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Source Sans Pro Light" panose="020B040303040302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𝑯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  <a:ea typeface="Source Sans Pro Light" panose="020B0403030403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𝑹𝑻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B44348-AA41-4978-8D59-D0EBD9D01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939" y="5533884"/>
                <a:ext cx="6096000" cy="618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26B8667-141A-4AFE-B757-F45BAD024DAE}"/>
              </a:ext>
            </a:extLst>
          </p:cNvPr>
          <p:cNvSpPr txBox="1"/>
          <p:nvPr/>
        </p:nvSpPr>
        <p:spPr>
          <a:xfrm>
            <a:off x="6448246" y="5665857"/>
            <a:ext cx="232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16% overestimation</a:t>
            </a:r>
          </a:p>
        </p:txBody>
      </p:sp>
    </p:spTree>
    <p:extLst>
      <p:ext uri="{BB962C8B-B14F-4D97-AF65-F5344CB8AC3E}">
        <p14:creationId xmlns:p14="http://schemas.microsoft.com/office/powerpoint/2010/main" val="179581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15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Conclusions</a:t>
            </a:r>
            <a:endParaRPr lang="en-US" sz="2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533400" y="1459230"/>
            <a:ext cx="11125200" cy="39395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The relative stability of C—C bond activation of the </a:t>
            </a:r>
            <a:r>
              <a:rPr lang="en-US" sz="2000" dirty="0" err="1">
                <a:latin typeface="Symbol" panose="05050102010706020507" pitchFamily="18" charset="2"/>
                <a:ea typeface="Source Sans Pro Light" panose="020B0403030403020204" pitchFamily="34" charset="0"/>
                <a:cs typeface="Verdana" charset="0"/>
              </a:rPr>
              <a:t>h</a:t>
            </a:r>
            <a:r>
              <a:rPr lang="en-US" sz="2000" baseline="300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2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 and oxidative addition product is influenced by the </a:t>
            </a:r>
            <a:r>
              <a:rPr lang="en-US" sz="2000" i="1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para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-substituents on the benzonitrile ring.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When conducting benchmark studies, the experimental has a range of 4.7 kcal/mol. When optimizing in gas phase with solvent corrections, it has a range of 4.9 kcal/mol. When optimizing in THF with solvent corrections, it has a range of 4.8 kcal/mol. The range is the same with quasi-harmonic approximations.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Comparison of the slopes of the experimental and computational Hammett plots leads to a 15-18% overestimation of the computational slopes. 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Empirical dispersion corrections and other DFT methods are underway.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16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16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Acknowledgments</a:t>
            </a:r>
            <a:endParaRPr lang="en-US" sz="2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533400" y="851370"/>
            <a:ext cx="11125200" cy="46320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>
            <a:extLst>
              <a:ext uri="{FF2B5EF4-FFF2-40B4-BE49-F238E27FC236}">
                <a16:creationId xmlns:a16="http://schemas.microsoft.com/office/drawing/2014/main" id="{E98BA97B-BE69-45C9-96CA-53B226FFD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74593"/>
            <a:ext cx="4191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Tülay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 A. </a:t>
            </a:r>
            <a:r>
              <a:rPr lang="en-US" sz="20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Ateşin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, Ph.D.</a:t>
            </a: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William D. Jones, Ph.D.</a:t>
            </a: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Abdurrahman </a:t>
            </a:r>
            <a:r>
              <a:rPr lang="en-US" sz="20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Ç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. </a:t>
            </a:r>
            <a:r>
              <a:rPr lang="en-US" sz="20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Ateşin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, Ph.D.</a:t>
            </a:r>
          </a:p>
          <a:p>
            <a:endParaRPr lang="en-US" sz="2000" dirty="0">
              <a:solidFill>
                <a:schemeClr val="accent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r>
              <a:rPr lang="en-US" sz="2000" i="1" dirty="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HPC Resources</a:t>
            </a: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University of Texas at Austin        </a:t>
            </a: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Texas Advanced Computing Center</a:t>
            </a:r>
          </a:p>
          <a:p>
            <a:endParaRPr lang="en-US" sz="2000" dirty="0">
              <a:solidFill>
                <a:schemeClr val="accent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r>
              <a:rPr lang="en-US" sz="2000" i="1" dirty="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Funding</a:t>
            </a: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Engaged Scholarship Award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8BAD8-8797-4238-B6CD-5E3A9B985975}"/>
              </a:ext>
            </a:extLst>
          </p:cNvPr>
          <p:cNvSpPr txBox="1"/>
          <p:nvPr/>
        </p:nvSpPr>
        <p:spPr>
          <a:xfrm>
            <a:off x="6324599" y="1374593"/>
            <a:ext cx="51271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Subgroup member</a:t>
            </a: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Julissa Rodriguez (Fall 2020- )</a:t>
            </a:r>
          </a:p>
          <a:p>
            <a:endParaRPr lang="en-US" sz="2000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r>
              <a:rPr lang="en-US" sz="2000" i="1" dirty="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Group members</a:t>
            </a: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Jennifer Sanchez (Fall 2020- )</a:t>
            </a: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Lubna Kader (Spring 2021- )</a:t>
            </a: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Dominique Gallegos (Fall 2019-Spring 2021)</a:t>
            </a: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Orion Nguyen (Fall 2020-Spring 2021)</a:t>
            </a: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Elizabeth </a:t>
            </a:r>
            <a:r>
              <a:rPr lang="en-US" sz="20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Gamez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 (Fall 2020)</a:t>
            </a:r>
          </a:p>
          <a:p>
            <a:r>
              <a:rPr lang="en-US" sz="20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Aurodeep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 Panda(Fall 2020-) (Dr. Jones)</a:t>
            </a:r>
          </a:p>
          <a:p>
            <a:endParaRPr lang="en-US" sz="2000" i="1" dirty="0">
              <a:solidFill>
                <a:schemeClr val="accent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endParaRPr lang="en-US" sz="2000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endParaRPr lang="en-US" sz="2000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UTRGV Department of Chemistry</a:t>
            </a:r>
          </a:p>
        </p:txBody>
      </p:sp>
    </p:spTree>
    <p:extLst>
      <p:ext uri="{BB962C8B-B14F-4D97-AF65-F5344CB8AC3E}">
        <p14:creationId xmlns:p14="http://schemas.microsoft.com/office/powerpoint/2010/main" val="268951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ea typeface="Verdana" charset="0"/>
                <a:cs typeface="Verdana" charset="0"/>
              </a:rPr>
              <a:t>Inertness of C—C </a:t>
            </a:r>
            <a:r>
              <a:rPr lang="en-US" sz="2800" dirty="0">
                <a:latin typeface="Symbol" panose="05050102010706020507" pitchFamily="18" charset="2"/>
                <a:ea typeface="Verdana" charset="0"/>
                <a:cs typeface="Verdana" charset="0"/>
              </a:rPr>
              <a:t>s</a:t>
            </a:r>
            <a:r>
              <a:rPr lang="en-US" sz="2800" dirty="0">
                <a:ea typeface="Verdana" charset="0"/>
                <a:cs typeface="Verdana" charset="0"/>
              </a:rPr>
              <a:t> Bonds</a:t>
            </a:r>
            <a:endParaRPr lang="en-US" sz="2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533400" y="924610"/>
            <a:ext cx="11125200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Source Sans Pro Light" panose="020B0303030403020204" pitchFamily="34" charset="0"/>
                <a:ea typeface="Source Sans Pro Light" panose="020B0303030403020204" pitchFamily="34" charset="0"/>
                <a:cs typeface="Times New Roman" panose="02020603050405020304" pitchFamily="18" charset="0"/>
              </a:rPr>
              <a:t>C—C single bond is more stable than two M—C single bonds</a:t>
            </a:r>
          </a:p>
          <a:p>
            <a:pPr marL="0" indent="0">
              <a:buNone/>
            </a:pPr>
            <a:endParaRPr lang="en-US" sz="2000" dirty="0"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7DB89C-6793-486D-9BB7-2CEB1CDEE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62" y="1758847"/>
            <a:ext cx="2247900" cy="2857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FB00DBE-C9CC-4739-A008-C84598944133}"/>
              </a:ext>
            </a:extLst>
          </p:cNvPr>
          <p:cNvSpPr txBox="1">
            <a:spLocks/>
          </p:cNvSpPr>
          <p:nvPr/>
        </p:nvSpPr>
        <p:spPr>
          <a:xfrm>
            <a:off x="3915844" y="2108676"/>
            <a:ext cx="2017513" cy="53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1" kern="1200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thermodynamically </a:t>
            </a:r>
          </a:p>
          <a:p>
            <a:pPr algn="ctr"/>
            <a:r>
              <a:rPr lang="en-US" sz="1600" b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more stable</a:t>
            </a:r>
            <a:endParaRPr lang="en-US" sz="1600" b="0" dirty="0">
              <a:solidFill>
                <a:schemeClr val="tx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CCE98-E4C8-44AC-A2F8-86078C600991}"/>
              </a:ext>
            </a:extLst>
          </p:cNvPr>
          <p:cNvSpPr/>
          <p:nvPr/>
        </p:nvSpPr>
        <p:spPr>
          <a:xfrm>
            <a:off x="1219201" y="2690959"/>
            <a:ext cx="990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Halpern, J.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Acc. Chem. Res.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1982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238−244.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817940-5AA6-4640-B15C-3D7D11EF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73" y="3354920"/>
            <a:ext cx="9601200" cy="2708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Source Sans Pro Light" panose="020B0303030403020204" pitchFamily="34" charset="0"/>
                <a:ea typeface="Source Sans Pro Light" panose="020B0303030403020204" pitchFamily="34" charset="0"/>
                <a:cs typeface="Times New Roman" panose="02020603050405020304" pitchFamily="18" charset="0"/>
              </a:rPr>
              <a:t>C—C single bond possesses high directionality along the bond axis.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Source Sans Pro Light" panose="020B0303030403020204" pitchFamily="34" charset="0"/>
              <a:ea typeface="Source Sans Pro Light" panose="020B0303030403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i="1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	Comparison of the interactions of metal orbitals with C—C and C—H </a:t>
            </a:r>
            <a:r>
              <a:rPr lang="en-US" sz="1600" i="1" dirty="0">
                <a:solidFill>
                  <a:schemeClr val="tx1"/>
                </a:solidFill>
                <a:latin typeface="Symbol" pitchFamily="2" charset="2"/>
                <a:ea typeface="Source Sans Pro Light" panose="020B0403030403020204" pitchFamily="34" charset="0"/>
                <a:cs typeface="Times New Roman" panose="02020603050405020304" pitchFamily="18" charset="0"/>
              </a:rPr>
              <a:t>s</a:t>
            </a:r>
            <a:r>
              <a:rPr lang="en-US" sz="1600" i="1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bonds</a:t>
            </a:r>
          </a:p>
          <a:p>
            <a:pPr marL="0" indent="0" algn="ctr">
              <a:buNone/>
            </a:pPr>
            <a:endParaRPr lang="en-US" sz="1600" i="1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8DAA95-E95D-4CDF-8CFC-87406D6B1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71" y="3931670"/>
            <a:ext cx="1333500" cy="1123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95A596-DB00-4605-9D98-A31C4DDBA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907" y="4023163"/>
            <a:ext cx="13144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0859D2-AA9B-4A5F-8CC0-DE0AC0035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258" y="3840464"/>
            <a:ext cx="952500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3C217C-B274-45DB-B8E9-7DDB53FEB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6165" y="3946963"/>
            <a:ext cx="1047750" cy="100965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277D882-7042-4D71-88C3-F8FA9B441041}"/>
              </a:ext>
            </a:extLst>
          </p:cNvPr>
          <p:cNvSpPr txBox="1">
            <a:spLocks/>
          </p:cNvSpPr>
          <p:nvPr/>
        </p:nvSpPr>
        <p:spPr>
          <a:xfrm>
            <a:off x="971556" y="4586383"/>
            <a:ext cx="1758358" cy="562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1" kern="1200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kinetically inaccessible</a:t>
            </a:r>
            <a:endParaRPr lang="en-US" sz="1600" b="0" dirty="0">
              <a:solidFill>
                <a:schemeClr val="tx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46484B-2E01-4A5C-BC60-3229611023D7}"/>
              </a:ext>
            </a:extLst>
          </p:cNvPr>
          <p:cNvSpPr txBox="1"/>
          <p:nvPr/>
        </p:nvSpPr>
        <p:spPr>
          <a:xfrm>
            <a:off x="2718234" y="5026668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rPr>
              <a:t>CC </a:t>
            </a:r>
            <a:r>
              <a:rPr lang="en-US" sz="1600" dirty="0">
                <a:latin typeface="Symbol" pitchFamily="18" charset="2"/>
                <a:cs typeface="Arial" pitchFamily="34" charset="0"/>
              </a:rPr>
              <a:t>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rPr>
              <a:t>orbital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DFC615C-7EB0-47F0-88E6-C184C8972C66}"/>
              </a:ext>
            </a:extLst>
          </p:cNvPr>
          <p:cNvSpPr txBox="1">
            <a:spLocks/>
          </p:cNvSpPr>
          <p:nvPr/>
        </p:nvSpPr>
        <p:spPr>
          <a:xfrm>
            <a:off x="4016589" y="3987811"/>
            <a:ext cx="1002489" cy="562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1" kern="1200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0" dirty="0">
                <a:solidFill>
                  <a:schemeClr val="tx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back bonding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D0AFD-7FFF-42CE-B752-285E639200D1}"/>
              </a:ext>
            </a:extLst>
          </p:cNvPr>
          <p:cNvSpPr txBox="1"/>
          <p:nvPr/>
        </p:nvSpPr>
        <p:spPr>
          <a:xfrm>
            <a:off x="4735931" y="5026668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rPr>
              <a:t>CC </a:t>
            </a:r>
            <a:r>
              <a:rPr lang="en-US" sz="1600" dirty="0">
                <a:latin typeface="Symbol" pitchFamily="18" charset="2"/>
                <a:cs typeface="Arial" pitchFamily="34" charset="0"/>
              </a:rPr>
              <a:t>s*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rPr>
              <a:t>orbital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86430E-1C6D-4BEA-AA97-63810784D220}"/>
              </a:ext>
            </a:extLst>
          </p:cNvPr>
          <p:cNvSpPr txBox="1"/>
          <p:nvPr/>
        </p:nvSpPr>
        <p:spPr>
          <a:xfrm>
            <a:off x="7048258" y="5026668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rPr>
              <a:t>CH </a:t>
            </a:r>
            <a:r>
              <a:rPr lang="en-US" sz="1600" dirty="0">
                <a:latin typeface="Symbol" pitchFamily="18" charset="2"/>
                <a:cs typeface="Arial" pitchFamily="34" charset="0"/>
              </a:rPr>
              <a:t>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rPr>
              <a:t>orbital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F558C5-38C0-46F1-82B4-5653615A2308}"/>
              </a:ext>
            </a:extLst>
          </p:cNvPr>
          <p:cNvSpPr txBox="1"/>
          <p:nvPr/>
        </p:nvSpPr>
        <p:spPr>
          <a:xfrm>
            <a:off x="8696165" y="4995255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rPr>
              <a:t>CH </a:t>
            </a:r>
            <a:r>
              <a:rPr lang="en-US" sz="1600" dirty="0">
                <a:latin typeface="Symbol" pitchFamily="18" charset="2"/>
                <a:cs typeface="Arial" pitchFamily="34" charset="0"/>
              </a:rPr>
              <a:t>s*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itchFamily="34" charset="0"/>
              </a:rPr>
              <a:t>orbital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26103C-DA75-48DB-B29D-B4BDCCE3728C}"/>
              </a:ext>
            </a:extLst>
          </p:cNvPr>
          <p:cNvSpPr txBox="1">
            <a:spLocks/>
          </p:cNvSpPr>
          <p:nvPr/>
        </p:nvSpPr>
        <p:spPr>
          <a:xfrm>
            <a:off x="2085415" y="4023163"/>
            <a:ext cx="1265638" cy="440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1" kern="1200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0" dirty="0">
                <a:solidFill>
                  <a:schemeClr val="tx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bonding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A388BD-157D-4AA6-8E48-2EE6076823BE}"/>
              </a:ext>
            </a:extLst>
          </p:cNvPr>
          <p:cNvSpPr txBox="1">
            <a:spLocks/>
          </p:cNvSpPr>
          <p:nvPr/>
        </p:nvSpPr>
        <p:spPr>
          <a:xfrm>
            <a:off x="6565233" y="3987811"/>
            <a:ext cx="1265638" cy="440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1" kern="1200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0" dirty="0">
                <a:solidFill>
                  <a:schemeClr val="tx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bonding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4E47DD5-D1F3-45CA-A595-3C6DDF9DC785}"/>
              </a:ext>
            </a:extLst>
          </p:cNvPr>
          <p:cNvSpPr txBox="1">
            <a:spLocks/>
          </p:cNvSpPr>
          <p:nvPr/>
        </p:nvSpPr>
        <p:spPr>
          <a:xfrm>
            <a:off x="8101931" y="3962126"/>
            <a:ext cx="1002489" cy="562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1" kern="1200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0" dirty="0">
                <a:solidFill>
                  <a:schemeClr val="tx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back bonding</a:t>
            </a:r>
          </a:p>
        </p:txBody>
      </p:sp>
    </p:spTree>
    <p:extLst>
      <p:ext uri="{BB962C8B-B14F-4D97-AF65-F5344CB8AC3E}">
        <p14:creationId xmlns:p14="http://schemas.microsoft.com/office/powerpoint/2010/main" val="104585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ea typeface="Verdana" charset="0"/>
                <a:cs typeface="Verdana" charset="0"/>
              </a:rPr>
              <a:t>C-C Bond Activation with Ni</a:t>
            </a:r>
            <a:endParaRPr lang="en-US" sz="2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533400" y="924610"/>
            <a:ext cx="11125200" cy="54014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FB29036-5BFB-476C-B082-BFD5A765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6" y="1625142"/>
            <a:ext cx="4554107" cy="920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52B82-228F-4810-A848-1068EA446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187" y="3825502"/>
            <a:ext cx="4523624" cy="926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99CC10-14CB-4210-9838-FB824F733F40}"/>
              </a:ext>
            </a:extLst>
          </p:cNvPr>
          <p:cNvSpPr txBox="1"/>
          <p:nvPr/>
        </p:nvSpPr>
        <p:spPr>
          <a:xfrm>
            <a:off x="1712513" y="1106376"/>
            <a:ext cx="6097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F1502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Alkyl Nitriles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48230-DBE4-4328-B459-FEE8942C9BB7}"/>
              </a:ext>
            </a:extLst>
          </p:cNvPr>
          <p:cNvSpPr txBox="1"/>
          <p:nvPr/>
        </p:nvSpPr>
        <p:spPr>
          <a:xfrm>
            <a:off x="1712513" y="3232437"/>
            <a:ext cx="6097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F1502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Aryl Nitriles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BA7A19-C81E-4743-943B-222FC1A7C14F}"/>
              </a:ext>
            </a:extLst>
          </p:cNvPr>
          <p:cNvSpPr/>
          <p:nvPr/>
        </p:nvSpPr>
        <p:spPr>
          <a:xfrm>
            <a:off x="2921651" y="2689023"/>
            <a:ext cx="8696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Garcia, J. J.; Arevalo, A.; </a:t>
            </a:r>
            <a:r>
              <a:rPr lang="en-US" sz="14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Brunkan</a:t>
            </a:r>
            <a:r>
              <a:rPr lang="en-US" sz="1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N. M.; Jones, W. D. </a:t>
            </a:r>
            <a:r>
              <a:rPr lang="en-US" sz="14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Organometallics</a:t>
            </a:r>
            <a:r>
              <a:rPr lang="en-US" sz="1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2004</a:t>
            </a:r>
            <a:r>
              <a:rPr lang="en-US" sz="1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23</a:t>
            </a:r>
            <a:r>
              <a:rPr lang="en-US" sz="1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3997–4002.</a:t>
            </a:r>
          </a:p>
          <a:p>
            <a:pPr lvl="0" algn="r"/>
            <a:r>
              <a:rPr lang="en-US" sz="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</a:p>
          <a:p>
            <a:pPr lvl="0" algn="r"/>
            <a:r>
              <a:rPr lang="en-US" sz="1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Atesin, T. A.; Li, T.; </a:t>
            </a:r>
            <a:r>
              <a:rPr lang="en-US" sz="14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Lachaize</a:t>
            </a:r>
            <a:r>
              <a:rPr lang="en-US" sz="1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S.; </a:t>
            </a:r>
            <a:r>
              <a:rPr lang="en-US" sz="14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Brennessel</a:t>
            </a:r>
            <a:r>
              <a:rPr lang="en-US" sz="1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W. W.; Garcia, J. J.; Jones, W. D. </a:t>
            </a:r>
            <a:r>
              <a:rPr lang="en-US" sz="14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J. Am. Chem. Soc.</a:t>
            </a:r>
            <a:r>
              <a:rPr lang="en-US" sz="14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2007</a:t>
            </a:r>
            <a:r>
              <a:rPr lang="en-US" sz="1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129</a:t>
            </a:r>
            <a:r>
              <a:rPr lang="en-US" sz="1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7562–7569.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26E708-B245-47D4-9B85-7EDBB1F79D83}"/>
              </a:ext>
            </a:extLst>
          </p:cNvPr>
          <p:cNvSpPr/>
          <p:nvPr/>
        </p:nvSpPr>
        <p:spPr>
          <a:xfrm>
            <a:off x="1712513" y="4985517"/>
            <a:ext cx="99060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Garcia, J. J.; Jones, W. D.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Organometallics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2000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19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5544–5545.</a:t>
            </a:r>
            <a:r>
              <a:rPr lang="en-US" sz="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</a:p>
          <a:p>
            <a:pPr algn="r"/>
            <a:r>
              <a:rPr lang="en-US" sz="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</a:p>
          <a:p>
            <a:pPr algn="r"/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Garcia, J. J.; 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Brunkan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N. M.; Jones, W. D. </a:t>
            </a:r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J. Am. Chem. Soc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2002, </a:t>
            </a:r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124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9547–9555.</a:t>
            </a:r>
          </a:p>
          <a:p>
            <a:pPr algn="r"/>
            <a:r>
              <a:rPr lang="en-US" sz="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</a:p>
          <a:p>
            <a:pPr algn="r"/>
            <a:r>
              <a:rPr lang="en-US" sz="14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Atesin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T. A.; Li, T.; </a:t>
            </a:r>
            <a:r>
              <a:rPr lang="en-US" sz="14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Lachaize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S.; Garcia, J. J.; Jones, W. D.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Organometallics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2008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27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3811–3817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</a:p>
          <a:p>
            <a:pPr algn="r"/>
            <a:endParaRPr lang="en-US" sz="4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algn="r"/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Li, T.; Garcia, J. J.; </a:t>
            </a:r>
            <a:r>
              <a:rPr lang="en-US" sz="14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Brennessel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W. D.; Jones, W. D.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Organometallics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2010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29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2430–2445.  </a:t>
            </a:r>
            <a:endParaRPr lang="en-US" sz="1400" dirty="0"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1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Reactions of Benzonitriles and Derivatives</a:t>
            </a:r>
            <a:endParaRPr lang="en-US" sz="2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533400" y="924610"/>
            <a:ext cx="11125200" cy="3400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Took a series of </a:t>
            </a:r>
            <a:r>
              <a:rPr lang="en-US" sz="20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-substituted benzonitriles and observed their equilibrium positions and rates of approach to equilibrium that were measured by NMR spectroscopy. </a:t>
            </a: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933A09-C49A-401F-A50E-53E1E1061C22}"/>
              </a:ext>
            </a:extLst>
          </p:cNvPr>
          <p:cNvSpPr txBox="1"/>
          <p:nvPr/>
        </p:nvSpPr>
        <p:spPr>
          <a:xfrm>
            <a:off x="6094720" y="6019800"/>
            <a:ext cx="6097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Garcia, J. J.; </a:t>
            </a:r>
            <a:r>
              <a:rPr lang="en-US" sz="14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Brunkan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N. M.; Jones, W. D.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J. Am. Chem. Soc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2002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124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9547–9555.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311276-17A3-43AB-989E-8186E2E36FAB}"/>
              </a:ext>
            </a:extLst>
          </p:cNvPr>
          <p:cNvSpPr txBox="1"/>
          <p:nvPr/>
        </p:nvSpPr>
        <p:spPr>
          <a:xfrm>
            <a:off x="1102477" y="3852281"/>
            <a:ext cx="344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Benzonitriles Investigated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EF2953-1DF6-714B-A048-784BC622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90422" y="1817814"/>
            <a:ext cx="8803166" cy="203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59C2F-4600-0643-A608-33E969FC2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994" y="4491296"/>
            <a:ext cx="86868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6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4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Mechanistic Studies with Hammett Plot</a:t>
            </a:r>
            <a:endParaRPr lang="en-US" sz="2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533400" y="896442"/>
            <a:ext cx="11125200" cy="54014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94311B1F-4B87-43EC-ADF0-83A329E20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14507"/>
              </p:ext>
            </p:extLst>
          </p:nvPr>
        </p:nvGraphicFramePr>
        <p:xfrm>
          <a:off x="7051598" y="1764184"/>
          <a:ext cx="4399184" cy="33296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99592">
                  <a:extLst>
                    <a:ext uri="{9D8B030D-6E8A-4147-A177-3AD203B41FA5}">
                      <a16:colId xmlns:a16="http://schemas.microsoft.com/office/drawing/2014/main" val="3254131837"/>
                    </a:ext>
                  </a:extLst>
                </a:gridCol>
                <a:gridCol w="2199592">
                  <a:extLst>
                    <a:ext uri="{9D8B030D-6E8A-4147-A177-3AD203B41FA5}">
                      <a16:colId xmlns:a16="http://schemas.microsoft.com/office/drawing/2014/main" val="2477052865"/>
                    </a:ext>
                  </a:extLst>
                </a:gridCol>
              </a:tblGrid>
              <a:tr h="369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Substituent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Symbol" panose="05050102010706020507" pitchFamily="18" charset="2"/>
                          <a:ea typeface="Source Sans Pro Light" panose="020B0403030403020204" pitchFamily="34" charset="0"/>
                        </a:rPr>
                        <a:t>s</a:t>
                      </a:r>
                      <a:r>
                        <a:rPr lang="en-US" sz="1600" b="1" baseline="-250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</a:t>
                      </a:r>
                      <a:endParaRPr lang="en-US" sz="1600" b="1" dirty="0"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2386"/>
                  </a:ext>
                </a:extLst>
              </a:tr>
              <a:tr h="3699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NH</a:t>
                      </a:r>
                      <a:r>
                        <a:rPr lang="en-US" sz="1600" baseline="-250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  <a:endParaRPr lang="en-US" sz="1600" dirty="0"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589428"/>
                  </a:ext>
                </a:extLst>
              </a:tr>
              <a:tr h="3699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OCH</a:t>
                      </a:r>
                      <a:r>
                        <a:rPr lang="en-US" sz="1600" baseline="-250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  <a:endParaRPr lang="en-US" sz="1600" dirty="0"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310245"/>
                  </a:ext>
                </a:extLst>
              </a:tr>
              <a:tr h="3699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CH</a:t>
                      </a:r>
                      <a:r>
                        <a:rPr lang="en-US" sz="1600" baseline="-250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  <a:endParaRPr lang="en-US" sz="1600" dirty="0"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499734"/>
                  </a:ext>
                </a:extLst>
              </a:tr>
              <a:tr h="3699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52554"/>
                  </a:ext>
                </a:extLst>
              </a:tr>
              <a:tr h="3699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440592"/>
                  </a:ext>
                </a:extLst>
              </a:tr>
              <a:tr h="3699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</a:t>
                      </a:r>
                      <a:r>
                        <a:rPr lang="en-US" sz="1600" baseline="-250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  <a:r>
                        <a:rPr lang="en-US" sz="1600" baseline="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CH</a:t>
                      </a:r>
                      <a:r>
                        <a:rPr lang="en-US" sz="1600" baseline="-250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  <a:endParaRPr lang="en-US" sz="1600" dirty="0"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94389"/>
                  </a:ext>
                </a:extLst>
              </a:tr>
              <a:tr h="3699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CF</a:t>
                      </a:r>
                      <a:r>
                        <a:rPr lang="en-US" sz="1600" baseline="-25000" dirty="0" err="1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  <a:endParaRPr lang="en-US" sz="1600" dirty="0"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631082"/>
                  </a:ext>
                </a:extLst>
              </a:tr>
              <a:tr h="3699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9270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F1B5A0-D74A-4D9C-A3E8-B37643E569A0}"/>
              </a:ext>
            </a:extLst>
          </p:cNvPr>
          <p:cNvSpPr txBox="1"/>
          <p:nvPr/>
        </p:nvSpPr>
        <p:spPr>
          <a:xfrm>
            <a:off x="6025564" y="5990144"/>
            <a:ext cx="6097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Garcia, J. J.; </a:t>
            </a:r>
            <a:r>
              <a:rPr lang="en-US" sz="14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Brunkan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N. M.; Jones, W. D.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J. Am. Chem. Soc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2002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124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9547–9555.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3422A5-7740-478E-808B-15B33B9E1122}"/>
                  </a:ext>
                </a:extLst>
              </p:cNvPr>
              <p:cNvSpPr txBox="1"/>
              <p:nvPr/>
            </p:nvSpPr>
            <p:spPr>
              <a:xfrm>
                <a:off x="939566" y="1041016"/>
                <a:ext cx="7758760" cy="332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Verdana" charset="0"/>
                  </a:rPr>
                  <a:t>Hammett plots are used to study mechanisms and reaction pathways.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Verdana" charset="0"/>
                  </a:rPr>
                  <a:t>Hammett equation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>
                    <a:ea typeface="Source Sans Pro Light" panose="020B040303040302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Source Sans Pro Light" panose="020B0403030403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Source Sans Pro Light" panose="020B0403030403020204" pitchFamily="34" charset="0"/>
                          </a:rPr>
                          <m:t>𝒍𝒐𝒈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Source Sans Pro Light" panose="020B0403030403020204" pitchFamily="34" charset="0"/>
                          </a:rPr>
                          <m:t>𝟏𝟎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Source Sans Pro Light" panose="020B0403030403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Source Sans Pro Light" panose="020B0403030403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Source Sans Pro Light" panose="020B0403030403020204" pitchFamily="34" charset="0"/>
                              </a:rPr>
                              <m:t>𝒌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Source Sans Pro Light" panose="020B0403030403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Source Sans Pro Light" panose="020B0403030403020204" pitchFamily="34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Source Sans Pro Light" panose="020B0403030403020204" pitchFamily="34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Source Sans Pro Light" panose="020B0403030403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endParaRPr lang="en-US" sz="2000" b="1" dirty="0">
                  <a:ea typeface="Cambria Math" panose="02040503050406030204" pitchFamily="18" charset="0"/>
                </a:endParaRPr>
              </a:p>
              <a:p>
                <a:pPr lvl="1">
                  <a:spcAft>
                    <a:spcPts val="600"/>
                  </a:spcAft>
                </a:pPr>
                <a:endParaRPr lang="en-US" sz="2000" b="0" dirty="0">
                  <a:ea typeface="Cambria Math" panose="02040503050406030204" pitchFamily="18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Verdana" charset="0"/>
                  </a:rPr>
                  <a:t>k –equilibrium constant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 err="1"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Verdana" charset="0"/>
                  </a:rPr>
                  <a:t>k</a:t>
                </a:r>
                <a:r>
                  <a:rPr lang="en-US" sz="2000" baseline="-25000" dirty="0" err="1"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Verdana" charset="0"/>
                  </a:rPr>
                  <a:t>0</a:t>
                </a:r>
                <a:r>
                  <a:rPr lang="en-US" sz="2000" dirty="0"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Verdana" charset="0"/>
                  </a:rPr>
                  <a:t> –reference reaction rate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>
                    <a:latin typeface="Symbol" panose="05050102010706020507" pitchFamily="18" charset="2"/>
                    <a:ea typeface="Source Sans Pro Light" panose="020B0403030403020204" pitchFamily="34" charset="0"/>
                    <a:cs typeface="Verdana" charset="0"/>
                  </a:rPr>
                  <a:t>r</a:t>
                </a:r>
                <a:r>
                  <a:rPr lang="en-US" sz="2000" dirty="0"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Verdana" charset="0"/>
                  </a:rPr>
                  <a:t> –reaction constant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>
                    <a:latin typeface="Symbol" panose="05050102010706020507" pitchFamily="18" charset="2"/>
                    <a:ea typeface="Source Sans Pro Light" panose="020B0403030403020204" pitchFamily="34" charset="0"/>
                    <a:cs typeface="Verdana" charset="0"/>
                  </a:rPr>
                  <a:t>s</a:t>
                </a:r>
                <a:r>
                  <a:rPr lang="en-US" sz="2000" dirty="0"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Verdana" charset="0"/>
                  </a:rPr>
                  <a:t> –substituent constant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3422A5-7740-478E-808B-15B33B9E1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66" y="1041016"/>
                <a:ext cx="7758760" cy="3329629"/>
              </a:xfrm>
              <a:prstGeom prst="rect">
                <a:avLst/>
              </a:prstGeom>
              <a:blipFill>
                <a:blip r:embed="rId3"/>
                <a:stretch>
                  <a:fillRect l="-707" t="-1099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B2C4FCB-C475-4A12-B494-87BC30A036FE}"/>
              </a:ext>
            </a:extLst>
          </p:cNvPr>
          <p:cNvSpPr txBox="1"/>
          <p:nvPr/>
        </p:nvSpPr>
        <p:spPr>
          <a:xfrm>
            <a:off x="939566" y="4490102"/>
            <a:ext cx="5931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Experimental Hammett Plot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ln K</a:t>
            </a:r>
            <a:r>
              <a:rPr lang="en-US" sz="2000" baseline="-25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vs </a:t>
            </a:r>
            <a:r>
              <a:rPr lang="en-US" sz="2000" dirty="0" err="1">
                <a:latin typeface="Symbol" panose="05050102010706020507" pitchFamily="18" charset="2"/>
                <a:ea typeface="Source Sans Pro Light" panose="020B0403030403020204" pitchFamily="34" charset="0"/>
              </a:rPr>
              <a:t>s</a:t>
            </a:r>
            <a:r>
              <a:rPr lang="en-US" sz="2000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endParaRPr lang="en-US" sz="2000" baseline="-250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ln </a:t>
            </a:r>
            <a:r>
              <a:rPr lang="en-US" sz="2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</a:t>
            </a:r>
            <a:r>
              <a:rPr lang="en-US" sz="2000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vs </a:t>
            </a:r>
            <a:r>
              <a:rPr lang="en-US" sz="2000" dirty="0" err="1">
                <a:latin typeface="Symbol" panose="05050102010706020507" pitchFamily="18" charset="2"/>
                <a:ea typeface="Source Sans Pro Light" panose="020B0403030403020204" pitchFamily="34" charset="0"/>
              </a:rPr>
              <a:t>s</a:t>
            </a:r>
            <a:r>
              <a:rPr lang="en-US" sz="2000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endParaRPr lang="en-US" sz="2000" baseline="-250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4E0D5-D532-4D45-99B2-5B235AC43C4D}"/>
              </a:ext>
            </a:extLst>
          </p:cNvPr>
          <p:cNvSpPr txBox="1"/>
          <p:nvPr/>
        </p:nvSpPr>
        <p:spPr>
          <a:xfrm>
            <a:off x="6025564" y="5749845"/>
            <a:ext cx="6097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McNaught, A.D. and Wilkinson, A.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Oxford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1997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https://</a:t>
            </a:r>
            <a:r>
              <a:rPr lang="en-US" sz="14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doi.org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/10.1351/</a:t>
            </a:r>
            <a:r>
              <a:rPr lang="en-US" sz="14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goldbook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01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Experimental Hammett Plots for K</a:t>
            </a:r>
            <a:r>
              <a:rPr lang="en-US" sz="2800" baseline="-25000" dirty="0"/>
              <a:t>eq</a:t>
            </a:r>
            <a:r>
              <a:rPr lang="en-US" sz="2800" dirty="0"/>
              <a:t> and </a:t>
            </a:r>
            <a:r>
              <a:rPr lang="en-US" sz="2800" dirty="0" err="1"/>
              <a:t>k</a:t>
            </a:r>
            <a:r>
              <a:rPr lang="en-US" sz="2800" baseline="-25000" dirty="0" err="1"/>
              <a:t>1</a:t>
            </a:r>
            <a:endParaRPr lang="en-US" sz="2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533400" y="924610"/>
            <a:ext cx="11125200" cy="46320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5563E31-2E9D-40D5-BBBA-09084931A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113189"/>
              </p:ext>
            </p:extLst>
          </p:nvPr>
        </p:nvGraphicFramePr>
        <p:xfrm>
          <a:off x="6096000" y="1723460"/>
          <a:ext cx="5949907" cy="396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8EC2CEE-05E5-443C-BD21-DDC227519455}"/>
              </a:ext>
            </a:extLst>
          </p:cNvPr>
          <p:cNvSpPr txBox="1"/>
          <p:nvPr/>
        </p:nvSpPr>
        <p:spPr>
          <a:xfrm>
            <a:off x="345322" y="1234017"/>
            <a:ext cx="575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Hammett plot for the equilibrium constants (K</a:t>
            </a:r>
            <a:r>
              <a:rPr lang="en-US" b="1" baseline="-25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</a:t>
            </a:r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at </a:t>
            </a:r>
            <a:r>
              <a:rPr lang="en-US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54°C</a:t>
            </a:r>
            <a:r>
              <a:rPr lang="en-US" b="1" baseline="30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*</a:t>
            </a:r>
            <a:endParaRPr lang="en-US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83757-A262-4303-A751-71996468DE7E}"/>
              </a:ext>
            </a:extLst>
          </p:cNvPr>
          <p:cNvSpPr txBox="1"/>
          <p:nvPr/>
        </p:nvSpPr>
        <p:spPr>
          <a:xfrm>
            <a:off x="6646802" y="1234017"/>
            <a:ext cx="5430802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u="none" strike="noStrike" baseline="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Hammett plot for the forward rate constants (</a:t>
            </a:r>
            <a:r>
              <a:rPr lang="en-US" b="1" u="none" strike="noStrike" baseline="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</a:t>
            </a:r>
            <a:r>
              <a:rPr lang="en-US" b="1" i="0" u="none" strike="noStrike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</a:t>
            </a:r>
            <a:r>
              <a:rPr lang="en-US" b="1" i="0" u="none" strike="noStrike" baseline="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at </a:t>
            </a:r>
            <a:r>
              <a:rPr lang="en-US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54°C</a:t>
            </a:r>
            <a:endParaRPr lang="en-US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algn="l"/>
            <a:endParaRPr lang="en-US" sz="2000" b="1" baseline="-250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689BD-54C2-4BC1-9747-6940E78E3581}"/>
              </a:ext>
            </a:extLst>
          </p:cNvPr>
          <p:cNvSpPr txBox="1"/>
          <p:nvPr/>
        </p:nvSpPr>
        <p:spPr>
          <a:xfrm>
            <a:off x="6032606" y="5995613"/>
            <a:ext cx="6097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Garcia, J. J.; </a:t>
            </a:r>
            <a:r>
              <a:rPr lang="en-US" sz="14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Brunkan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N. M.; Jones, W. D.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J. Am. Chem. Soc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2002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124</a:t>
            </a:r>
            <a:r>
              <a:rPr lang="en-US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9547–9555.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0B03E-1CC9-4646-A5E1-83A78AE4D8C4}"/>
              </a:ext>
            </a:extLst>
          </p:cNvPr>
          <p:cNvSpPr txBox="1"/>
          <p:nvPr/>
        </p:nvSpPr>
        <p:spPr>
          <a:xfrm>
            <a:off x="3888753" y="5331928"/>
            <a:ext cx="3803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*CN and </a:t>
            </a:r>
            <a:r>
              <a:rPr lang="en-US" sz="1600" dirty="0" err="1"/>
              <a:t>NH</a:t>
            </a:r>
            <a:r>
              <a:rPr lang="en-US" sz="1600" baseline="-25000" dirty="0" err="1"/>
              <a:t>2</a:t>
            </a:r>
            <a:r>
              <a:rPr lang="en-US" sz="1600" dirty="0"/>
              <a:t> omitted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70685-81F9-4434-B7F8-9C16B8FFAEAB}"/>
              </a:ext>
            </a:extLst>
          </p:cNvPr>
          <p:cNvSpPr txBox="1"/>
          <p:nvPr/>
        </p:nvSpPr>
        <p:spPr>
          <a:xfrm>
            <a:off x="7049107" y="3713846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D26DEC-060E-44A8-A08C-0E7B303543BA}"/>
              </a:ext>
            </a:extLst>
          </p:cNvPr>
          <p:cNvSpPr txBox="1"/>
          <p:nvPr/>
        </p:nvSpPr>
        <p:spPr>
          <a:xfrm>
            <a:off x="1685235" y="4538706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DB6B6B-0EF9-4698-9BCC-AF01E3B1CFA4}"/>
              </a:ext>
            </a:extLst>
          </p:cNvPr>
          <p:cNvSpPr txBox="1"/>
          <p:nvPr/>
        </p:nvSpPr>
        <p:spPr>
          <a:xfrm>
            <a:off x="8220170" y="4230929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39F931-C9D5-4FFD-AD2C-E27BF5238AB1}"/>
              </a:ext>
            </a:extLst>
          </p:cNvPr>
          <p:cNvSpPr txBox="1"/>
          <p:nvPr/>
        </p:nvSpPr>
        <p:spPr>
          <a:xfrm>
            <a:off x="1822739" y="3816454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F76B48-5565-4112-B074-4F49CA0F4CDF}"/>
              </a:ext>
            </a:extLst>
          </p:cNvPr>
          <p:cNvSpPr txBox="1"/>
          <p:nvPr/>
        </p:nvSpPr>
        <p:spPr>
          <a:xfrm>
            <a:off x="8732244" y="3985329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B95AC3-0A9B-42AF-9905-9E7546008995}"/>
              </a:ext>
            </a:extLst>
          </p:cNvPr>
          <p:cNvSpPr txBox="1"/>
          <p:nvPr/>
        </p:nvSpPr>
        <p:spPr>
          <a:xfrm>
            <a:off x="2751715" y="3898681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8DBC2C-1C58-4D31-BBEF-3D7968B61475}"/>
              </a:ext>
            </a:extLst>
          </p:cNvPr>
          <p:cNvSpPr txBox="1"/>
          <p:nvPr/>
        </p:nvSpPr>
        <p:spPr>
          <a:xfrm>
            <a:off x="9404838" y="3623361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482A40-9712-4E34-9559-851678B81D85}"/>
              </a:ext>
            </a:extLst>
          </p:cNvPr>
          <p:cNvSpPr txBox="1"/>
          <p:nvPr/>
        </p:nvSpPr>
        <p:spPr>
          <a:xfrm>
            <a:off x="2954510" y="3039802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459296-32B7-44D4-908A-37C530D57807}"/>
              </a:ext>
            </a:extLst>
          </p:cNvPr>
          <p:cNvSpPr txBox="1"/>
          <p:nvPr/>
        </p:nvSpPr>
        <p:spPr>
          <a:xfrm>
            <a:off x="9598492" y="3898920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0B3754-03B3-4789-B7B8-6D8173D0F545}"/>
              </a:ext>
            </a:extLst>
          </p:cNvPr>
          <p:cNvSpPr txBox="1"/>
          <p:nvPr/>
        </p:nvSpPr>
        <p:spPr>
          <a:xfrm>
            <a:off x="4682427" y="2520576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F372D5-4A50-4741-832D-2CA2E1E98E88}"/>
              </a:ext>
            </a:extLst>
          </p:cNvPr>
          <p:cNvSpPr txBox="1"/>
          <p:nvPr/>
        </p:nvSpPr>
        <p:spPr>
          <a:xfrm>
            <a:off x="10221243" y="2455876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D68E19-6373-4154-A369-6D44E0BB5384}"/>
              </a:ext>
            </a:extLst>
          </p:cNvPr>
          <p:cNvSpPr txBox="1"/>
          <p:nvPr/>
        </p:nvSpPr>
        <p:spPr>
          <a:xfrm>
            <a:off x="4682427" y="1871773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</a:t>
            </a:r>
            <a:r>
              <a:rPr lang="en-US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CF</a:t>
            </a:r>
            <a:r>
              <a:rPr lang="en-US" sz="1400" b="1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sz="1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B5EB28-4A64-4BA6-B0E3-FBC189919956}"/>
              </a:ext>
            </a:extLst>
          </p:cNvPr>
          <p:cNvSpPr txBox="1"/>
          <p:nvPr/>
        </p:nvSpPr>
        <p:spPr>
          <a:xfrm>
            <a:off x="11118061" y="2104083"/>
            <a:ext cx="99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-CN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59B6909-62AE-4A5B-9A61-9AE345FA3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048791"/>
              </p:ext>
            </p:extLst>
          </p:nvPr>
        </p:nvGraphicFramePr>
        <p:xfrm>
          <a:off x="156964" y="1727675"/>
          <a:ext cx="5745382" cy="397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60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533400" y="924610"/>
            <a:ext cx="11125200" cy="54014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AF4ECD-77F6-4A6A-A1E1-66E93193555D}"/>
              </a:ext>
            </a:extLst>
          </p:cNvPr>
          <p:cNvSpPr txBox="1"/>
          <p:nvPr/>
        </p:nvSpPr>
        <p:spPr>
          <a:xfrm>
            <a:off x="1009815" y="1288546"/>
            <a:ext cx="48991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Optimize Structures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Ground States 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Symbol" panose="05050102010706020507" pitchFamily="18" charset="2"/>
                <a:ea typeface="Source Sans Pro Light" panose="020B0403030403020204" pitchFamily="34" charset="0"/>
                <a:cs typeface="Verdana" charset="0"/>
              </a:rPr>
              <a:t>h</a:t>
            </a:r>
            <a:r>
              <a:rPr lang="en-US" sz="2000" baseline="300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2</a:t>
            </a:r>
            <a:r>
              <a:rPr lang="en-US" sz="2000" baseline="30000" dirty="0">
                <a:latin typeface="Symbol" panose="05050102010706020507" pitchFamily="18" charset="2"/>
                <a:ea typeface="Source Sans Pro Light" panose="020B0403030403020204" pitchFamily="34" charset="0"/>
                <a:cs typeface="Verdana" charset="0"/>
              </a:rPr>
              <a:t> 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nitrile complex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Oxidative addition product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Determine if there is a correlation between the experimental data and the computational data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Focus on thermodynamics instead of kinetics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Future Benchmarks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Meta-substituents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Ortho-substituents</a:t>
            </a:r>
          </a:p>
        </p:txBody>
      </p:sp>
      <p:pic>
        <p:nvPicPr>
          <p:cNvPr id="18" name="Picture 17" descr="A close-up of a bracelet&#10;&#10;Description automatically generated with low confidence">
            <a:extLst>
              <a:ext uri="{FF2B5EF4-FFF2-40B4-BE49-F238E27FC236}">
                <a16:creationId xmlns:a16="http://schemas.microsoft.com/office/drawing/2014/main" id="{34F2C618-7C1E-4595-B57B-E5B28B5D1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6" t="22132" r="27200" b="18775"/>
          <a:stretch/>
        </p:blipFill>
        <p:spPr>
          <a:xfrm>
            <a:off x="7661234" y="875672"/>
            <a:ext cx="3567515" cy="27374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What </a:t>
            </a:r>
            <a:r>
              <a:rPr lang="en-US" sz="2800" dirty="0" err="1"/>
              <a:t>DFT</a:t>
            </a:r>
            <a:r>
              <a:rPr lang="en-US" sz="2800" dirty="0"/>
              <a:t> Investigation will accomplish</a:t>
            </a:r>
            <a:endParaRPr lang="en-US" sz="2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E6BAC-C883-4693-9D8A-AD967B1C288D}"/>
              </a:ext>
            </a:extLst>
          </p:cNvPr>
          <p:cNvSpPr txBox="1"/>
          <p:nvPr/>
        </p:nvSpPr>
        <p:spPr>
          <a:xfrm>
            <a:off x="7607189" y="1002998"/>
            <a:ext cx="156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Symbol" panose="05050102010706020507" pitchFamily="18" charset="2"/>
                <a:ea typeface="Source Sans Pro Light" panose="020B0403030403020204" pitchFamily="34" charset="0"/>
                <a:cs typeface="Verdana" charset="0"/>
              </a:rPr>
              <a:t>h</a:t>
            </a:r>
            <a:r>
              <a:rPr lang="en-US" sz="1800" baseline="300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2</a:t>
            </a:r>
            <a:endParaRPr lang="en-US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27AC93-D0DF-460C-9739-C5BDD64326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82" t="18949" r="26765" b="22219"/>
          <a:stretch/>
        </p:blipFill>
        <p:spPr>
          <a:xfrm>
            <a:off x="7908487" y="3489149"/>
            <a:ext cx="3320262" cy="24417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BC71B5-2ABB-43A0-A836-718894416B40}"/>
              </a:ext>
            </a:extLst>
          </p:cNvPr>
          <p:cNvSpPr txBox="1"/>
          <p:nvPr/>
        </p:nvSpPr>
        <p:spPr>
          <a:xfrm>
            <a:off x="6764541" y="3789576"/>
            <a:ext cx="156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sz="1800" b="1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Verdana" charset="0"/>
              </a:rPr>
              <a:t>OA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458A0-690D-4E11-8A7E-E57F3E413884}"/>
              </a:ext>
            </a:extLst>
          </p:cNvPr>
          <p:cNvSpPr txBox="1"/>
          <p:nvPr/>
        </p:nvSpPr>
        <p:spPr>
          <a:xfrm>
            <a:off x="8750134" y="2381925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342A0-2CDF-4E4C-8739-DC8376561EE2}"/>
              </a:ext>
            </a:extLst>
          </p:cNvPr>
          <p:cNvSpPr txBox="1"/>
          <p:nvPr/>
        </p:nvSpPr>
        <p:spPr>
          <a:xfrm>
            <a:off x="9318016" y="5069064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4966F8-F4AC-4F92-B359-C5C44B86295B}"/>
              </a:ext>
            </a:extLst>
          </p:cNvPr>
          <p:cNvSpPr txBox="1"/>
          <p:nvPr/>
        </p:nvSpPr>
        <p:spPr>
          <a:xfrm>
            <a:off x="9044102" y="2882487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40522-6A07-49AA-9F5B-36C2F372A2E1}"/>
              </a:ext>
            </a:extLst>
          </p:cNvPr>
          <p:cNvSpPr txBox="1"/>
          <p:nvPr/>
        </p:nvSpPr>
        <p:spPr>
          <a:xfrm>
            <a:off x="8935320" y="5870041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6A51E-2948-4E2C-AA7E-0B9B1BF47F4C}"/>
              </a:ext>
            </a:extLst>
          </p:cNvPr>
          <p:cNvSpPr txBox="1"/>
          <p:nvPr/>
        </p:nvSpPr>
        <p:spPr>
          <a:xfrm>
            <a:off x="11164172" y="5230994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684B4-9CCE-4B67-9897-A39BCDA9D422}"/>
              </a:ext>
            </a:extLst>
          </p:cNvPr>
          <p:cNvSpPr txBox="1"/>
          <p:nvPr/>
        </p:nvSpPr>
        <p:spPr>
          <a:xfrm>
            <a:off x="11222362" y="2849505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</a:t>
            </a:r>
            <a:r>
              <a:rPr lang="en-US" baseline="-25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8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7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Methodology</a:t>
            </a:r>
            <a:endParaRPr lang="en-US" sz="2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467139" y="1074490"/>
            <a:ext cx="11658600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B371AEE-30D1-4E92-A226-8B5CBD60332C}"/>
              </a:ext>
            </a:extLst>
          </p:cNvPr>
          <p:cNvSpPr/>
          <p:nvPr/>
        </p:nvSpPr>
        <p:spPr>
          <a:xfrm>
            <a:off x="533400" y="982196"/>
            <a:ext cx="55294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[Ni(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dippe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)] fragment </a:t>
            </a:r>
          </a:p>
          <a:p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Starting structures were obtained from previous C—C bond activation publication. </a:t>
            </a:r>
            <a:r>
              <a:rPr lang="en-US" baseline="30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Inserted the </a:t>
            </a:r>
            <a:r>
              <a:rPr lang="en-US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-substituents to the benzonitrile ring.</a:t>
            </a:r>
          </a:p>
          <a:p>
            <a:pPr lvl="1"/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Optimized the </a:t>
            </a:r>
            <a:r>
              <a:rPr lang="en-US" dirty="0" err="1">
                <a:latin typeface="Symbol" panose="05050102010706020507" pitchFamily="18" charset="2"/>
                <a:ea typeface="Source Sans Pro Light" panose="020B0403030403020204" pitchFamily="34" charset="0"/>
              </a:rPr>
              <a:t>h</a:t>
            </a:r>
            <a:r>
              <a:rPr lang="en-US" baseline="30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and OA structures using 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B3LYP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with Gaussian 16 package. </a:t>
            </a:r>
            <a:r>
              <a:rPr lang="en-US" baseline="30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2-4</a:t>
            </a:r>
          </a:p>
          <a:p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Basis Sets </a:t>
            </a:r>
            <a:r>
              <a:rPr lang="en-US" baseline="30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5-7</a:t>
            </a:r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ECP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of the Stuttgart group and associated basis sets for Pd and P.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f-polarization 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functions for Ni and d-polarization functions for P.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6-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31G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d,p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for C, H, N, O and F</a:t>
            </a:r>
          </a:p>
          <a:p>
            <a:pPr lvl="1"/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8B1B6-3D49-4E40-A6F8-7718ADA3196B}"/>
              </a:ext>
            </a:extLst>
          </p:cNvPr>
          <p:cNvSpPr txBox="1"/>
          <p:nvPr/>
        </p:nvSpPr>
        <p:spPr>
          <a:xfrm>
            <a:off x="6513442" y="5604301"/>
            <a:ext cx="5612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aseline="30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4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Lee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C.; Yang, W.; Parr, R.G. </a:t>
            </a:r>
            <a:r>
              <a:rPr lang="en-US" sz="10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Phys. Rev. B </a:t>
            </a:r>
            <a:r>
              <a:rPr lang="en-US" sz="1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1998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37, 785.</a:t>
            </a:r>
          </a:p>
          <a:p>
            <a:pPr algn="r"/>
            <a:r>
              <a:rPr lang="en-US" sz="1000" baseline="30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5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Hehre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W.J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.; 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Ditchfield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R.; People, J.A. </a:t>
            </a:r>
            <a:r>
              <a:rPr lang="en-US" sz="10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J. Chem </a:t>
            </a:r>
            <a:r>
              <a:rPr lang="en-US" sz="1000" i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Phs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en-US" sz="1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1972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56, 2257.</a:t>
            </a:r>
          </a:p>
          <a:p>
            <a:pPr algn="r"/>
            <a:r>
              <a:rPr lang="en-US" sz="1000" baseline="30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6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Ehlers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A.W.; Bohme, M.; 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Dapprich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S., 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Gobbi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A., et. al. </a:t>
            </a:r>
            <a:r>
              <a:rPr lang="en-US" sz="10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Chem Phys. Lett. </a:t>
            </a:r>
            <a:r>
              <a:rPr lang="en-US" sz="1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1993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0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208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111-114.</a:t>
            </a:r>
          </a:p>
          <a:p>
            <a:pPr algn="r"/>
            <a:r>
              <a:rPr lang="en-US" sz="1000" baseline="30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7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Hollwarth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A.; Bohme, M.; 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Dapprich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S.; Ehlers, A.W., et. al. </a:t>
            </a:r>
            <a:r>
              <a:rPr lang="en-US" sz="10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Chem. Phys. Lett.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sz="1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1993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0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208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237-240</a:t>
            </a:r>
            <a:r>
              <a:rPr lang="en-US" sz="12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</a:p>
          <a:p>
            <a:pPr algn="r"/>
            <a:endParaRPr lang="en-US" sz="6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D01C6-997D-4FAB-AC1A-DE7D0D1819E5}"/>
              </a:ext>
            </a:extLst>
          </p:cNvPr>
          <p:cNvSpPr txBox="1"/>
          <p:nvPr/>
        </p:nvSpPr>
        <p:spPr>
          <a:xfrm>
            <a:off x="7649818" y="993159"/>
            <a:ext cx="40750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Frequency calculations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Zero-point energy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Thermal corrections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Entropic corrections</a:t>
            </a:r>
          </a:p>
          <a:p>
            <a:pPr lvl="1"/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Gibbs free energies at 327.15 K and 1 atm</a:t>
            </a:r>
          </a:p>
          <a:p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Solvent corrections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SMD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in THF </a:t>
            </a:r>
          </a:p>
          <a:p>
            <a:pPr lvl="1"/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Quasi-harmonic approximation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73CED-FB95-4923-B48D-28FBCE6B2CD1}"/>
              </a:ext>
            </a:extLst>
          </p:cNvPr>
          <p:cNvSpPr txBox="1"/>
          <p:nvPr/>
        </p:nvSpPr>
        <p:spPr>
          <a:xfrm>
            <a:off x="66261" y="5783510"/>
            <a:ext cx="6175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Atesin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T. A.; Li, T.; 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Lachaize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S.; Garcia, J. J.; Jones, W. D. </a:t>
            </a:r>
            <a:r>
              <a:rPr lang="en-US" sz="10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Organometallics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sz="1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2008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0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27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3811–3817</a:t>
            </a:r>
            <a:r>
              <a:rPr lang="en-US" sz="1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</a:p>
          <a:p>
            <a:r>
              <a:rPr lang="en-US" sz="1000" baseline="30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Gaussian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16, Frisch, M. J.; Trucks, G. W.; Schlegel, H. B.; et. Al. Gaussian, Inc., Wallingford CT, </a:t>
            </a:r>
            <a:r>
              <a:rPr lang="en-US" sz="1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2016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</a:p>
          <a:p>
            <a:r>
              <a:rPr lang="en-US" sz="1000" baseline="30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</a:t>
            </a:r>
            <a:r>
              <a:rPr lang="en-US" sz="10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Becke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A.D. </a:t>
            </a:r>
            <a:r>
              <a:rPr lang="en-US" sz="10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J. Chem. Phys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en-US" sz="1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1993</a:t>
            </a:r>
            <a:r>
              <a:rPr lang="en-US" sz="1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98, 5648</a:t>
            </a:r>
          </a:p>
        </p:txBody>
      </p:sp>
    </p:spTree>
    <p:extLst>
      <p:ext uri="{BB962C8B-B14F-4D97-AF65-F5344CB8AC3E}">
        <p14:creationId xmlns:p14="http://schemas.microsoft.com/office/powerpoint/2010/main" val="285193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E545F-F438-F349-805D-9A397E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8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0E96-35A1-764A-A663-587098F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6876"/>
            <a:ext cx="11125200" cy="46132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Relationship between </a:t>
            </a:r>
            <a:r>
              <a:rPr lang="en-US" sz="2800" dirty="0">
                <a:latin typeface="Symbol" panose="05050102010706020507" pitchFamily="18" charset="2"/>
              </a:rPr>
              <a:t>D</a:t>
            </a:r>
            <a:r>
              <a:rPr lang="en-US" sz="2800" dirty="0"/>
              <a:t>G and K</a:t>
            </a:r>
            <a:r>
              <a:rPr lang="en-US" sz="2800" baseline="-25000" dirty="0"/>
              <a:t>eq</a:t>
            </a:r>
            <a:r>
              <a:rPr lang="en-US" sz="2800" dirty="0"/>
              <a:t> </a:t>
            </a:r>
            <a:endParaRPr lang="en-US" sz="2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83D2F-3938-2F46-8446-9562E17767F3}"/>
              </a:ext>
            </a:extLst>
          </p:cNvPr>
          <p:cNvSpPr/>
          <p:nvPr/>
        </p:nvSpPr>
        <p:spPr>
          <a:xfrm>
            <a:off x="473765" y="1353237"/>
            <a:ext cx="1112520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latin typeface="Cambria Math" panose="02040503050406030204" pitchFamily="18" charset="0"/>
              <a:ea typeface="Cambria Math" panose="02040503050406030204" pitchFamily="18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Verdan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9A667-AB0B-9C4C-94A0-4387026018AB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111252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3C6CEE-3BCE-4C5C-9067-FACB10E1739D}"/>
                  </a:ext>
                </a:extLst>
              </p:cNvPr>
              <p:cNvSpPr txBox="1"/>
              <p:nvPr/>
            </p:nvSpPr>
            <p:spPr>
              <a:xfrm>
                <a:off x="778640" y="2016911"/>
                <a:ext cx="4561985" cy="291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charset="0"/>
                        </a:rPr>
                        <m:t>∆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charset="0"/>
                        </a:rPr>
                        <m:t>𝑹𝑻𝒍𝒏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𝒆𝒒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Source Sans Pro Light" panose="020B0403030403020204" pitchFamily="34" charset="0"/>
                  <a:ea typeface="Source Sans Pro Light" panose="020B0403030403020204" pitchFamily="34" charset="0"/>
                  <a:cs typeface="Verdana" charset="0"/>
                </a:endParaRPr>
              </a:p>
              <a:p>
                <a:pPr algn="ctr"/>
                <a:endParaRPr lang="en-US" sz="2400" dirty="0">
                  <a:latin typeface="Source Sans Pro Light" panose="020B0403030403020204" pitchFamily="34" charset="0"/>
                  <a:ea typeface="Source Sans Pro Light" panose="020B0403030403020204" pitchFamily="34" charset="0"/>
                  <a:cs typeface="Verdana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Source Sans Pro Light" panose="020B0403030403020204" pitchFamily="34" charset="0"/>
                          <a:cs typeface="Verdana" charset="0"/>
                        </a:rPr>
                        <m:t>𝒍𝒏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𝒆𝒒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Source Sans Pro Light" panose="020B0403030403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𝑹𝑻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Source Sans Pro Light" panose="020B0403030403020204" pitchFamily="34" charset="0"/>
                  <a:ea typeface="Source Sans Pro Light" panose="020B0403030403020204" pitchFamily="34" charset="0"/>
                  <a:cs typeface="Verdana" charset="0"/>
                </a:endParaRPr>
              </a:p>
              <a:p>
                <a:pPr algn="ctr"/>
                <a:endParaRPr lang="en-US" sz="2400" b="1" dirty="0">
                  <a:latin typeface="Source Sans Pro Light" panose="020B0403030403020204" pitchFamily="34" charset="0"/>
                  <a:ea typeface="Source Sans Pro Light" panose="020B0403030403020204" pitchFamily="34" charset="0"/>
                  <a:cs typeface="Verdana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Source Sans Pro Light" panose="020B0403030403020204" pitchFamily="34" charset="0"/>
                          <a:cs typeface="Verdana" charset="0"/>
                        </a:rPr>
                        <m:t>𝒍𝒏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𝒆𝒒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Source Sans Pro Light" panose="020B040303040302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𝑯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Source Sans Pro Light" panose="020B0403030403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Source Sans Pro Light" panose="020B0403030403020204" pitchFamily="34" charset="0"/>
                            </a:rPr>
                            <m:t>𝑹𝑻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Source Sans Pro Light" panose="020B0403030403020204" pitchFamily="34" charset="0"/>
                  <a:ea typeface="Source Sans Pro Light" panose="020B0403030403020204" pitchFamily="34" charset="0"/>
                  <a:cs typeface="Verdana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3C6CEE-3BCE-4C5C-9067-FACB10E17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0" y="2016911"/>
                <a:ext cx="4561985" cy="2919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EEF89A5-3350-45BF-B28A-066B0EC67657}"/>
              </a:ext>
            </a:extLst>
          </p:cNvPr>
          <p:cNvSpPr txBox="1"/>
          <p:nvPr/>
        </p:nvSpPr>
        <p:spPr>
          <a:xfrm>
            <a:off x="6087284" y="2276305"/>
            <a:ext cx="5858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Previous publication on the C—H bond activation compared the slopes of the experimental results with the computational results.  </a:t>
            </a:r>
          </a:p>
          <a:p>
            <a:endParaRPr lang="en-US" sz="20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Experimental results are the ratio of the K</a:t>
            </a:r>
            <a:r>
              <a:rPr lang="en-US" sz="2000" baseline="-25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constants, where the computational results are the difference of the </a:t>
            </a:r>
            <a:r>
              <a:rPr lang="en-US" sz="2000" dirty="0">
                <a:latin typeface="Symbol" panose="05050102010706020507" pitchFamily="18" charset="2"/>
                <a:ea typeface="Source Sans Pro Light" panose="020B0403030403020204" pitchFamily="34" charset="0"/>
              </a:rPr>
              <a:t>D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G. </a:t>
            </a:r>
          </a:p>
          <a:p>
            <a:endParaRPr lang="en-US" sz="20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endParaRPr lang="en-US" sz="20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CE617-4FBD-4800-8583-B9626B9AF48E}"/>
              </a:ext>
            </a:extLst>
          </p:cNvPr>
          <p:cNvSpPr txBox="1"/>
          <p:nvPr/>
        </p:nvSpPr>
        <p:spPr>
          <a:xfrm>
            <a:off x="5605669" y="6019800"/>
            <a:ext cx="68215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iao, Y.; Morris, J.;</a:t>
            </a:r>
            <a:r>
              <a:rPr lang="en-US" sz="1400" i="0" u="none" strike="noStrike" baseline="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Brennessel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W.; Jones, William. </a:t>
            </a:r>
            <a:r>
              <a:rPr lang="en-US" sz="1400" i="1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J. Am. Chem. Soc.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2013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en-US" sz="1400" i="1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135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16198-16212</a:t>
            </a:r>
          </a:p>
        </p:txBody>
      </p:sp>
    </p:spTree>
    <p:extLst>
      <p:ext uri="{BB962C8B-B14F-4D97-AF65-F5344CB8AC3E}">
        <p14:creationId xmlns:p14="http://schemas.microsoft.com/office/powerpoint/2010/main" val="26352037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46469"/>
      </a:dk2>
      <a:lt2>
        <a:srgbClr val="7FC2D7"/>
      </a:lt2>
      <a:accent1>
        <a:srgbClr val="F05023"/>
      </a:accent1>
      <a:accent2>
        <a:srgbClr val="04173C"/>
      </a:accent2>
      <a:accent3>
        <a:srgbClr val="FFC000"/>
      </a:accent3>
      <a:accent4>
        <a:srgbClr val="1773B1"/>
      </a:accent4>
      <a:accent5>
        <a:srgbClr val="016A3A"/>
      </a:accent5>
      <a:accent6>
        <a:srgbClr val="00B050"/>
      </a:accent6>
      <a:hlink>
        <a:srgbClr val="F05023"/>
      </a:hlink>
      <a:folHlink>
        <a:srgbClr val="8C8C8C"/>
      </a:folHlink>
    </a:clrScheme>
    <a:fontScheme name="Custom 1">
      <a:majorFont>
        <a:latin typeface="Source Serif Pro Black"/>
        <a:ea typeface=""/>
        <a:cs typeface=""/>
      </a:majorFont>
      <a:minorFont>
        <a:latin typeface="Source Sans Pro Extra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26100</TotalTime>
  <Words>2049</Words>
  <Application>Microsoft Office PowerPoint</Application>
  <PresentationFormat>Widescreen</PresentationFormat>
  <Paragraphs>648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 Math</vt:lpstr>
      <vt:lpstr>Source Sans Pro</vt:lpstr>
      <vt:lpstr>Source Sans Pro ExtraLight</vt:lpstr>
      <vt:lpstr>Source Sans Pro Light</vt:lpstr>
      <vt:lpstr>Source Sans Pro Semibold</vt:lpstr>
      <vt:lpstr>Source Serif Pro Black</vt:lpstr>
      <vt:lpstr>Symbol</vt:lpstr>
      <vt:lpstr>Wingdings</vt:lpstr>
      <vt:lpstr>Retrospect</vt:lpstr>
      <vt:lpstr>DFT investigation of para-substitution effects on the C—C bond activation of benzonitrile by a zerovalent nickel complex  </vt:lpstr>
      <vt:lpstr>Inertness of C—C s Bonds</vt:lpstr>
      <vt:lpstr>C-C Bond Activation with Ni</vt:lpstr>
      <vt:lpstr>Reactions of Benzonitriles and Derivatives</vt:lpstr>
      <vt:lpstr>Mechanistic Studies with Hammett Plot</vt:lpstr>
      <vt:lpstr>Experimental Hammett Plots for Keq and k1</vt:lpstr>
      <vt:lpstr>What DFT Investigation will accomplish</vt:lpstr>
      <vt:lpstr>Methodology</vt:lpstr>
      <vt:lpstr>Relationship between DG and Keq </vt:lpstr>
      <vt:lpstr>Why the removal of –NH2</vt:lpstr>
      <vt:lpstr>A comparison of DG(expt.) and DG(gas)</vt:lpstr>
      <vt:lpstr>A comparison of DG(expt.) and DG(gas-THF)</vt:lpstr>
      <vt:lpstr>Comparison of Keq and DG(gas-THF) Hammett Plots</vt:lpstr>
      <vt:lpstr>A comparison of DG(expt.) and DG(THF)</vt:lpstr>
      <vt:lpstr>Comparison of Keq and DG(THF) Hammett Plots</vt:lpstr>
      <vt:lpstr>Conclusions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Conformational analysis of [Ni(dippe)] fragment</dc:title>
  <dc:creator>Jennifer Sanchez</dc:creator>
  <cp:lastModifiedBy>Juliana Rodriguez</cp:lastModifiedBy>
  <cp:revision>355</cp:revision>
  <dcterms:created xsi:type="dcterms:W3CDTF">2021-04-04T21:24:26Z</dcterms:created>
  <dcterms:modified xsi:type="dcterms:W3CDTF">2021-11-18T20:04:43Z</dcterms:modified>
</cp:coreProperties>
</file>