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4"/>
  </p:notesMasterIdLst>
  <p:sldIdLst>
    <p:sldId id="256" r:id="rId3"/>
    <p:sldId id="257" r:id="rId4"/>
    <p:sldId id="258" r:id="rId5"/>
    <p:sldId id="267" r:id="rId6"/>
    <p:sldId id="268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6858000" cy="9144000"/>
  <p:embeddedFontLst>
    <p:embeddedFont>
      <p:font typeface="Average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ill Sans MT" panose="020B0502020104020203" pitchFamily="34" charset="0"/>
      <p:regular r:id="rId20"/>
      <p:bold r:id="rId21"/>
      <p:italic r:id="rId22"/>
      <p:boldItalic r:id="rId23"/>
    </p:embeddedFont>
    <p:embeddedFont>
      <p:font typeface="Oswald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506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c5307c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c5307c0c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c5307c0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c5307c0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c5307c0c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ac5307c0c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ac5307c0c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ac5307c0c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c5307c0c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c5307c0c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c5c9b6db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ac5c9b6db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ac5c9b6db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ac5c9b6db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c5c9b6db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ac5c9b6db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95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94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70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39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3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06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68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9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64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40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7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81F0FA5-1CAF-47D6-AADC-5A0C18C32833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D3121AD0-E352-4C0F-9EA6-A4D201B6A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7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158019" y="599770"/>
            <a:ext cx="4292794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Are interspecific differences in seedling drought tolerance predictive of species performance in restoration plantings? A case study in South Texas</a:t>
            </a:r>
            <a:endParaRPr sz="24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-1651335" y="2545711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By: Zarek Contreras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Major Advisor: Dr. Bradley Christoffersen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Committee Members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Dr. Christopher Gabler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/>
                <a:ea typeface="Calibri"/>
                <a:cs typeface="Calibri"/>
                <a:sym typeface="Calibri"/>
              </a:rPr>
              <a:t>Dr. Alejandro Fierro Cabo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B87AB-ACE5-447C-8843-B8C932EBE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869" y="0"/>
            <a:ext cx="4785131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DCDF7-79BB-4F47-BFBF-04DB87E2E288}"/>
              </a:ext>
            </a:extLst>
          </p:cNvPr>
          <p:cNvSpPr txBox="1"/>
          <p:nvPr/>
        </p:nvSpPr>
        <p:spPr>
          <a:xfrm>
            <a:off x="3749654" y="4567804"/>
            <a:ext cx="5885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1425388" y="0"/>
            <a:ext cx="58898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Future Directions</a:t>
            </a:r>
            <a:endParaRPr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94437" y="572700"/>
            <a:ext cx="556466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dirty="0">
                <a:solidFill>
                  <a:srgbClr val="FFFFFF"/>
                </a:solidFill>
                <a:latin typeface="Calibri"/>
                <a:ea typeface="Arial"/>
                <a:cs typeface="Calibri"/>
                <a:sym typeface="Calibri"/>
              </a:rPr>
              <a:t>Construction of Pressure-Volume Curves</a:t>
            </a:r>
            <a:endParaRPr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Construction of Vulnerability Curves</a:t>
            </a:r>
            <a:endParaRPr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Adjustments and refinements to Pilot Study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Replication of Pilot Study in Spring &amp; Summer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21428-F61A-471B-A119-D2E22F220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127" y="442286"/>
            <a:ext cx="2706859" cy="19508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464676-6827-4362-B6D9-CFA3AD6BD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69" y="2740785"/>
            <a:ext cx="2202203" cy="187060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C16318-9A5E-4569-9FC0-35166BC16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432" y="2748235"/>
            <a:ext cx="420660" cy="481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DF3356-4B47-4494-94EC-C4ADD2325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26" y="4129768"/>
            <a:ext cx="420660" cy="481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24167C-D39A-4D69-B182-77A28E237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354" y="2955517"/>
            <a:ext cx="109738" cy="274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7A7960-AA29-4D23-8C69-FEF71ADA1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8887" y="4056610"/>
            <a:ext cx="298730" cy="5547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7DBECF-11B0-4297-93F1-25D3A798B5B7}"/>
              </a:ext>
            </a:extLst>
          </p:cNvPr>
          <p:cNvSpPr txBox="1"/>
          <p:nvPr/>
        </p:nvSpPr>
        <p:spPr>
          <a:xfrm>
            <a:off x="6305368" y="2466210"/>
            <a:ext cx="2202203" cy="26161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Vulnerability Curve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C627BB-1604-48D9-B761-2306F88B590D}"/>
              </a:ext>
            </a:extLst>
          </p:cNvPr>
          <p:cNvSpPr txBox="1"/>
          <p:nvPr/>
        </p:nvSpPr>
        <p:spPr>
          <a:xfrm>
            <a:off x="6229127" y="155545"/>
            <a:ext cx="2706859" cy="26161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Pressure-Volume Curve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103D887-45EB-408E-B290-E028DB698BED}"/>
              </a:ext>
            </a:extLst>
          </p:cNvPr>
          <p:cNvCxnSpPr/>
          <p:nvPr/>
        </p:nvCxnSpPr>
        <p:spPr>
          <a:xfrm>
            <a:off x="4572000" y="954741"/>
            <a:ext cx="15077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11FECF-AF41-4522-BA32-F2E32DE2B4EA}"/>
              </a:ext>
            </a:extLst>
          </p:cNvPr>
          <p:cNvCxnSpPr/>
          <p:nvPr/>
        </p:nvCxnSpPr>
        <p:spPr>
          <a:xfrm>
            <a:off x="4007224" y="1317812"/>
            <a:ext cx="2023782" cy="1148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208100" y="463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0" y="1001175"/>
            <a:ext cx="85206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USDA National Needs Fellowship – (PI - Dr. Alexis Racelis)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Bradley Christoffersen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Christopher Gabler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Alejandro Fierro Cabo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en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Kimbery Wahl (U.S Fish &amp; Wildlife)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●"/>
            </a:pPr>
            <a:r>
              <a:rPr lang="en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Fellow labmates: Cliften Albrecht, Sara Godwin ,David Garza, &amp; Mylen Arias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50" y="2878975"/>
            <a:ext cx="3718150" cy="10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250" y="4030475"/>
            <a:ext cx="4125176" cy="98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8580" y="204300"/>
            <a:ext cx="1487068" cy="17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3750" y="204300"/>
            <a:ext cx="1487075" cy="17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80749" y="2828302"/>
            <a:ext cx="1487075" cy="197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2367" y="3071775"/>
            <a:ext cx="1593283" cy="172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5609913" y="2727675"/>
            <a:ext cx="12582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Sarah Godwin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7317388" y="2484200"/>
            <a:ext cx="1213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David Garza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2"/>
          <p:cNvSpPr txBox="1"/>
          <p:nvPr/>
        </p:nvSpPr>
        <p:spPr>
          <a:xfrm>
            <a:off x="5548563" y="1930800"/>
            <a:ext cx="14871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Clifton Albrecht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7333150" y="1930800"/>
            <a:ext cx="11823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Mylen Arias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Drought Impacts on Plant Physiology</a:t>
            </a:r>
            <a:endParaRPr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11700" y="1282075"/>
            <a:ext cx="5635390" cy="27385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Calibri"/>
              <a:buChar char="●"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Increasingly severe droughts lead to severe water stress </a:t>
            </a: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(Breda et al. 2006)</a:t>
            </a:r>
            <a:endParaRPr lang="en-US"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Can lead to embolism/cavitation formation, and hydraulic failure</a:t>
            </a:r>
            <a:endParaRPr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Interspecific difference in drought tolerance affect forest composition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(Clark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2016; Blackman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2019). </a:t>
            </a:r>
            <a:endParaRPr sz="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0597" y="0"/>
            <a:ext cx="2853403" cy="187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0597" y="1877661"/>
            <a:ext cx="2853403" cy="161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0597" y="3492886"/>
            <a:ext cx="2853403" cy="16506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FA032B-5293-4B86-A6A8-E1DAF0F47CFC}"/>
              </a:ext>
            </a:extLst>
          </p:cNvPr>
          <p:cNvCxnSpPr>
            <a:cxnSpLocks/>
          </p:cNvCxnSpPr>
          <p:nvPr/>
        </p:nvCxnSpPr>
        <p:spPr>
          <a:xfrm flipV="1">
            <a:off x="5264524" y="1282076"/>
            <a:ext cx="921123" cy="1010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1E4D0BC-C4D8-4236-AE41-48D463682CB3}"/>
              </a:ext>
            </a:extLst>
          </p:cNvPr>
          <p:cNvSpPr txBox="1"/>
          <p:nvPr/>
        </p:nvSpPr>
        <p:spPr>
          <a:xfrm>
            <a:off x="0" y="4441703"/>
            <a:ext cx="50695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Bréda</a:t>
            </a:r>
            <a:r>
              <a:rPr lang="en-US" sz="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Nathalie, et al. "Temperate forest trees and stands under severe drought: a review of </a:t>
            </a:r>
            <a:r>
              <a:rPr lang="en-US" sz="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ecophysiological</a:t>
            </a:r>
            <a:r>
              <a:rPr lang="en-US" sz="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responses, adaptation processes and long-term consequences." </a:t>
            </a:r>
            <a:r>
              <a:rPr lang="en-US" sz="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Annals of Forest Science</a:t>
            </a:r>
            <a:r>
              <a:rPr lang="en-US" sz="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63.6 (2006): 625-644.</a:t>
            </a:r>
          </a:p>
          <a:p>
            <a:endParaRPr lang="en-US" sz="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Clark, J.S., Iverson, L., Woodall, C.W., Allen, C.D., Bell, D.M., Bragg, D.C., D'Amato, A.W., Davis, F.W., Hersh, M.H., Ibanez, I., Jackson, S.T., Matthews, S., Pederson, N., Peters, M., Schwartz, M.W., Waring, K.M. and Zimmermann, N.E. (2016), The impacts of increasing drought on forest dynamics, structure, and biodiversity in the United States. Glob Change Biol, 22: 2329-2352.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-1792765" y="12852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Study Questions</a:t>
            </a:r>
            <a:endParaRPr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112319" y="701226"/>
            <a:ext cx="5127635" cy="36095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are interspecific differences in leaf wilting patterns? Are they related to how much water the seedlings transpire?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are the some of the interspecific differences in mortality patterns? How do they compare to in-field mortality in restoration?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do leaf wilting patterns compare to mortality patterns seen in the pilot study?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icture containing building, person, sitting, little&#10;&#10;Description automatically generated">
            <a:extLst>
              <a:ext uri="{FF2B5EF4-FFF2-40B4-BE49-F238E27FC236}">
                <a16:creationId xmlns:a16="http://schemas.microsoft.com/office/drawing/2014/main" id="{4272FBFB-4085-45AB-B27B-D22E3A260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r="20129" b="-4"/>
          <a:stretch/>
        </p:blipFill>
        <p:spPr>
          <a:xfrm rot="5400000">
            <a:off x="5203505" y="127902"/>
            <a:ext cx="1849428" cy="2033638"/>
          </a:xfrm>
          <a:prstGeom prst="rect">
            <a:avLst/>
          </a:prstGeom>
        </p:spPr>
      </p:pic>
      <p:pic>
        <p:nvPicPr>
          <p:cNvPr id="19" name="Picture 18" descr="A picture containing indoor, sitting, table, video&#10;&#10;Description automatically generated">
            <a:extLst>
              <a:ext uri="{FF2B5EF4-FFF2-40B4-BE49-F238E27FC236}">
                <a16:creationId xmlns:a16="http://schemas.microsoft.com/office/drawing/2014/main" id="{6D07B122-E8AA-47D4-A461-62CFCF10E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9" r="19832" b="-4"/>
          <a:stretch/>
        </p:blipFill>
        <p:spPr>
          <a:xfrm rot="5400000">
            <a:off x="7163645" y="201400"/>
            <a:ext cx="1849428" cy="1886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F4680-539D-4EB0-9AB6-6297155E7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399" y="2069435"/>
            <a:ext cx="2033637" cy="14866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80E4D-D4F2-4318-85F4-C2F59299A042}"/>
              </a:ext>
            </a:extLst>
          </p:cNvPr>
          <p:cNvSpPr txBox="1"/>
          <p:nvPr/>
        </p:nvSpPr>
        <p:spPr>
          <a:xfrm>
            <a:off x="5111399" y="3549531"/>
            <a:ext cx="203363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6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Course Hero, Inc. “Plant Movement.” </a:t>
            </a:r>
            <a:r>
              <a:rPr lang="en-US" sz="600" i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Course Hero</a:t>
            </a:r>
            <a:r>
              <a:rPr lang="en-US" sz="6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www.coursehero.com/sg/introduction-to-biology/plant-movement/. </a:t>
            </a: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2F10B1B1-0E5E-4D6D-89AA-0608181A95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" t="-419" r="-60" b="806"/>
          <a:stretch/>
        </p:blipFill>
        <p:spPr>
          <a:xfrm>
            <a:off x="7145036" y="2069435"/>
            <a:ext cx="1886645" cy="18494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A50037-411F-46ED-82B6-E95F9B14FD6E}"/>
              </a:ext>
            </a:extLst>
          </p:cNvPr>
          <p:cNvSpPr txBox="1"/>
          <p:nvPr/>
        </p:nvSpPr>
        <p:spPr>
          <a:xfrm>
            <a:off x="7096908" y="2070819"/>
            <a:ext cx="1833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6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“Transpiration.” </a:t>
            </a:r>
            <a:r>
              <a:rPr lang="en-US" sz="600" i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BIOLOGY4ISC</a:t>
            </a:r>
            <a:r>
              <a:rPr lang="en-US" sz="6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biology4isc.weebly.com/transpiration.html. </a:t>
            </a:r>
          </a:p>
          <a:p>
            <a:pPr defTabSz="457200">
              <a:buClrTx/>
              <a:buFontTx/>
              <a:buNone/>
            </a:pPr>
            <a:endParaRPr lang="en-US" sz="1800" kern="1200" dirty="0">
              <a:latin typeface="Gill Sans MT" panose="020B0502020104020203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05FED-70A8-405D-83B6-8A1B1422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073"/>
            <a:ext cx="5658488" cy="977173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Pilot study: Interspecific differences in drought tolerance</a:t>
            </a:r>
          </a:p>
        </p:txBody>
      </p:sp>
      <p:pic>
        <p:nvPicPr>
          <p:cNvPr id="7" name="Content Placeholder 6" descr="Shape&#10;&#10;Description automatically generated">
            <a:extLst>
              <a:ext uri="{FF2B5EF4-FFF2-40B4-BE49-F238E27FC236}">
                <a16:creationId xmlns:a16="http://schemas.microsoft.com/office/drawing/2014/main" id="{E4403180-5CFA-43C6-BD46-A6EE091E1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9" b="9163"/>
          <a:stretch/>
        </p:blipFill>
        <p:spPr>
          <a:xfrm>
            <a:off x="127399" y="1286239"/>
            <a:ext cx="3485510" cy="1778633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E7D61DA-EB82-447E-9C0D-1D3499A04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8" y="3064872"/>
            <a:ext cx="3485510" cy="1577161"/>
          </a:xfrm>
          <a:prstGeom prst="rect">
            <a:avLst/>
          </a:prstGeom>
        </p:spPr>
      </p:pic>
      <p:pic>
        <p:nvPicPr>
          <p:cNvPr id="4" name="Picture 3" descr="A picture containing outdoor, sitting, piece, table&#10;&#10;Description automatically generated">
            <a:extLst>
              <a:ext uri="{FF2B5EF4-FFF2-40B4-BE49-F238E27FC236}">
                <a16:creationId xmlns:a16="http://schemas.microsoft.com/office/drawing/2014/main" id="{D6927420-37D0-4554-AF75-C9FF7B42F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0918" y="2741848"/>
            <a:ext cx="1769561" cy="20308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949C3F-4F3F-43A7-93E5-9606FA5D66AE}"/>
              </a:ext>
            </a:extLst>
          </p:cNvPr>
          <p:cNvCxnSpPr>
            <a:cxnSpLocks/>
          </p:cNvCxnSpPr>
          <p:nvPr/>
        </p:nvCxnSpPr>
        <p:spPr>
          <a:xfrm>
            <a:off x="7756072" y="3980815"/>
            <a:ext cx="0" cy="11103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302C754-AD6A-488C-83A3-ADC89325F11F}"/>
              </a:ext>
            </a:extLst>
          </p:cNvPr>
          <p:cNvSpPr txBox="1"/>
          <p:nvPr/>
        </p:nvSpPr>
        <p:spPr>
          <a:xfrm>
            <a:off x="127398" y="639997"/>
            <a:ext cx="3820886" cy="6924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00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0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What are interspecific differences in drought tolerance? Are they related to how aggressive or conservative they use water/transpire during drought? </a:t>
            </a:r>
            <a:endParaRPr lang="en-US" sz="9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buClrTx/>
              <a:defRPr/>
            </a:pPr>
            <a:endParaRPr lang="en-US" sz="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1B1AC3-8838-46D6-A9FD-9E1D4B89B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261" y="9073"/>
            <a:ext cx="3478124" cy="24432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C4167A-0392-4CBF-8662-7DDCF35F915B}"/>
              </a:ext>
            </a:extLst>
          </p:cNvPr>
          <p:cNvSpPr txBox="1"/>
          <p:nvPr/>
        </p:nvSpPr>
        <p:spPr>
          <a:xfrm rot="16200000">
            <a:off x="5371303" y="524337"/>
            <a:ext cx="13663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Mass (g)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85BDF4-D3DE-468A-AD58-2C5C2DDB1781}"/>
              </a:ext>
            </a:extLst>
          </p:cNvPr>
          <p:cNvSpPr txBox="1"/>
          <p:nvPr/>
        </p:nvSpPr>
        <p:spPr>
          <a:xfrm>
            <a:off x="3680298" y="1444611"/>
            <a:ext cx="1910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1-3 days of desiccation:58 seedlings</a:t>
            </a:r>
          </a:p>
          <a:p>
            <a:r>
              <a:rPr lang="en-US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4-6 days of desiccation: 56 seedlings</a:t>
            </a:r>
          </a:p>
          <a:p>
            <a:r>
              <a:rPr lang="en-US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7-9 days of desiccation: 56 seedlings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5C37BB-9F12-4259-8B0B-6548E8FAE59B}"/>
              </a:ext>
            </a:extLst>
          </p:cNvPr>
          <p:cNvSpPr txBox="1"/>
          <p:nvPr/>
        </p:nvSpPr>
        <p:spPr>
          <a:xfrm>
            <a:off x="6054469" y="26326"/>
            <a:ext cx="23370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3 Desiccation Treatments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21A91-1644-4B31-BB14-91E5C9BA1222}"/>
              </a:ext>
            </a:extLst>
          </p:cNvPr>
          <p:cNvSpPr txBox="1"/>
          <p:nvPr/>
        </p:nvSpPr>
        <p:spPr>
          <a:xfrm>
            <a:off x="5665875" y="2414132"/>
            <a:ext cx="3478124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Traspiration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(g)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30F90D-8DFF-4783-968E-DB9A53437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874" y="2674711"/>
            <a:ext cx="3485510" cy="2475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DF2A9E-4E80-44A2-8C0C-872C05B0475B}"/>
              </a:ext>
            </a:extLst>
          </p:cNvPr>
          <p:cNvSpPr txBox="1"/>
          <p:nvPr/>
        </p:nvSpPr>
        <p:spPr>
          <a:xfrm rot="16200000">
            <a:off x="5370776" y="3281905"/>
            <a:ext cx="15982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Mass (g)</a:t>
            </a:r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DF69A59E-002F-4257-B7A5-A3E9BF999373}"/>
              </a:ext>
            </a:extLst>
          </p:cNvPr>
          <p:cNvSpPr/>
          <p:nvPr/>
        </p:nvSpPr>
        <p:spPr>
          <a:xfrm>
            <a:off x="7855677" y="4424678"/>
            <a:ext cx="34289" cy="276999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Google Shape;75;p15">
            <a:extLst>
              <a:ext uri="{FF2B5EF4-FFF2-40B4-BE49-F238E27FC236}">
                <a16:creationId xmlns:a16="http://schemas.microsoft.com/office/drawing/2014/main" id="{B714678F-B75E-4113-9D5E-58F444BEE301}"/>
              </a:ext>
            </a:extLst>
          </p:cNvPr>
          <p:cNvSpPr txBox="1">
            <a:spLocks/>
          </p:cNvSpPr>
          <p:nvPr/>
        </p:nvSpPr>
        <p:spPr>
          <a:xfrm>
            <a:off x="-1785890" y="2164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Pilot Study</a:t>
            </a:r>
          </a:p>
        </p:txBody>
      </p:sp>
    </p:spTree>
    <p:extLst>
      <p:ext uri="{BB962C8B-B14F-4D97-AF65-F5344CB8AC3E}">
        <p14:creationId xmlns:p14="http://schemas.microsoft.com/office/powerpoint/2010/main" val="1293362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3" name="Picture 2" descr="A green plant&#10;&#10;Description automatically generated">
            <a:extLst>
              <a:ext uri="{FF2B5EF4-FFF2-40B4-BE49-F238E27FC236}">
                <a16:creationId xmlns:a16="http://schemas.microsoft.com/office/drawing/2014/main" id="{219F19E3-E81F-4B18-B5B1-E48332F71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5" r="2" b="13885"/>
          <a:stretch/>
        </p:blipFill>
        <p:spPr>
          <a:xfrm>
            <a:off x="1" y="7"/>
            <a:ext cx="4574286" cy="2571743"/>
          </a:xfrm>
          <a:prstGeom prst="rect">
            <a:avLst/>
          </a:prstGeom>
        </p:spPr>
      </p:pic>
      <p:pic>
        <p:nvPicPr>
          <p:cNvPr id="20" name="Picture 19" descr="A picture containing sitting, table, cat, blue&#10;&#10;Description automatically generated">
            <a:extLst>
              <a:ext uri="{FF2B5EF4-FFF2-40B4-BE49-F238E27FC236}">
                <a16:creationId xmlns:a16="http://schemas.microsoft.com/office/drawing/2014/main" id="{669C4ECD-9097-4195-83F4-06E65639C1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" r="2" b="19886"/>
          <a:stretch/>
        </p:blipFill>
        <p:spPr>
          <a:xfrm>
            <a:off x="4569714" y="7"/>
            <a:ext cx="4574286" cy="2571743"/>
          </a:xfrm>
          <a:prstGeom prst="rect">
            <a:avLst/>
          </a:prstGeom>
        </p:spPr>
      </p:pic>
      <p:pic>
        <p:nvPicPr>
          <p:cNvPr id="13" name="Picture 12" descr="A picture containing indoor, building, sitting, flower&#10;&#10;Description automatically generated">
            <a:extLst>
              <a:ext uri="{FF2B5EF4-FFF2-40B4-BE49-F238E27FC236}">
                <a16:creationId xmlns:a16="http://schemas.microsoft.com/office/drawing/2014/main" id="{AB6521E1-A6B7-4F10-8BDB-23A97FF7D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6" r="2" b="14853"/>
          <a:stretch/>
        </p:blipFill>
        <p:spPr>
          <a:xfrm>
            <a:off x="1" y="2571750"/>
            <a:ext cx="4574286" cy="2571750"/>
          </a:xfrm>
          <a:prstGeom prst="rect">
            <a:avLst/>
          </a:prstGeom>
        </p:spPr>
      </p:pic>
      <p:pic>
        <p:nvPicPr>
          <p:cNvPr id="22" name="Picture 21" descr="A close up of a plant&#10;&#10;Description automatically generated">
            <a:extLst>
              <a:ext uri="{FF2B5EF4-FFF2-40B4-BE49-F238E27FC236}">
                <a16:creationId xmlns:a16="http://schemas.microsoft.com/office/drawing/2014/main" id="{36E002A7-B747-4EB3-8488-9799BF269C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r="2" b="19566"/>
          <a:stretch/>
        </p:blipFill>
        <p:spPr>
          <a:xfrm>
            <a:off x="4569714" y="2571750"/>
            <a:ext cx="4574286" cy="2571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18FE19-69AC-4246-9979-72315BFD3A9E}"/>
              </a:ext>
            </a:extLst>
          </p:cNvPr>
          <p:cNvSpPr txBox="1"/>
          <p:nvPr/>
        </p:nvSpPr>
        <p:spPr>
          <a:xfrm>
            <a:off x="4588106" y="1953480"/>
            <a:ext cx="18195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spcAft>
                <a:spcPts val="450"/>
              </a:spcAft>
              <a:buClrTx/>
            </a:pPr>
            <a:r>
              <a:rPr lang="en-US" sz="1350" i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Celtis </a:t>
            </a:r>
            <a:r>
              <a:rPr lang="en-US" sz="1350" i="1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ehrenbergiana</a:t>
            </a:r>
            <a:endParaRPr lang="en-US" sz="1350" i="1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9A76E0-3C82-4640-B5F8-FAFB5058B13A}"/>
              </a:ext>
            </a:extLst>
          </p:cNvPr>
          <p:cNvSpPr txBox="1"/>
          <p:nvPr/>
        </p:nvSpPr>
        <p:spPr>
          <a:xfrm>
            <a:off x="2917522" y="1941732"/>
            <a:ext cx="18195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spcAft>
                <a:spcPts val="450"/>
              </a:spcAft>
              <a:buClrTx/>
            </a:pPr>
            <a:r>
              <a:rPr lang="en-US" sz="1350" i="1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Forestiera</a:t>
            </a:r>
            <a:r>
              <a:rPr lang="en-US" sz="1350" i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angustifolia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73C5F-9CF8-43E0-8281-1DF9841402B8}"/>
              </a:ext>
            </a:extLst>
          </p:cNvPr>
          <p:cNvSpPr txBox="1"/>
          <p:nvPr/>
        </p:nvSpPr>
        <p:spPr>
          <a:xfrm>
            <a:off x="4718617" y="2701549"/>
            <a:ext cx="15863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spcAft>
                <a:spcPts val="450"/>
              </a:spcAft>
              <a:buClrTx/>
            </a:pPr>
            <a:r>
              <a:rPr lang="en-US" sz="1350" i="1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Havardia</a:t>
            </a:r>
            <a:r>
              <a:rPr lang="en-US" sz="1350" i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350" i="1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pallens</a:t>
            </a:r>
            <a:endParaRPr lang="en-US" sz="1350" i="1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BFEF02-032A-463F-BFA7-4A278774ED7E}"/>
              </a:ext>
            </a:extLst>
          </p:cNvPr>
          <p:cNvSpPr txBox="1"/>
          <p:nvPr/>
        </p:nvSpPr>
        <p:spPr>
          <a:xfrm>
            <a:off x="3169171" y="2701549"/>
            <a:ext cx="15494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spcAft>
                <a:spcPts val="450"/>
              </a:spcAft>
              <a:buClrTx/>
            </a:pPr>
            <a:r>
              <a:rPr lang="en-US" sz="1350" i="1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Ebenopsis</a:t>
            </a:r>
            <a:r>
              <a:rPr lang="en-US" sz="1350" i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350" i="1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ebano</a:t>
            </a:r>
            <a:endParaRPr lang="en-US" sz="1350" i="1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EE647A-9D70-4AC4-B3CD-5E6EBB8AA2D2}"/>
              </a:ext>
            </a:extLst>
          </p:cNvPr>
          <p:cNvSpPr txBox="1"/>
          <p:nvPr/>
        </p:nvSpPr>
        <p:spPr>
          <a:xfrm>
            <a:off x="3084916" y="2128162"/>
            <a:ext cx="20611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9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Narrow-Leaf </a:t>
            </a:r>
            <a:r>
              <a:rPr lang="en-US" sz="9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Elbowbush</a:t>
            </a:r>
            <a:endParaRPr lang="en-US" sz="9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01977-747F-462C-B923-929F1648F707}"/>
              </a:ext>
            </a:extLst>
          </p:cNvPr>
          <p:cNvSpPr txBox="1"/>
          <p:nvPr/>
        </p:nvSpPr>
        <p:spPr>
          <a:xfrm>
            <a:off x="4615884" y="2126205"/>
            <a:ext cx="1018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9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Granjeno</a:t>
            </a:r>
            <a:endParaRPr lang="en-US" sz="9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25BB66-D83C-498B-97EC-18EF34688D8F}"/>
              </a:ext>
            </a:extLst>
          </p:cNvPr>
          <p:cNvSpPr txBox="1"/>
          <p:nvPr/>
        </p:nvSpPr>
        <p:spPr>
          <a:xfrm>
            <a:off x="3181736" y="2929687"/>
            <a:ext cx="9937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9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Texas Ebony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CC377-CA08-432E-9D94-E60227270925}"/>
              </a:ext>
            </a:extLst>
          </p:cNvPr>
          <p:cNvSpPr txBox="1"/>
          <p:nvPr/>
        </p:nvSpPr>
        <p:spPr>
          <a:xfrm>
            <a:off x="4717473" y="2913021"/>
            <a:ext cx="11799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9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Tenaza</a:t>
            </a:r>
            <a:endParaRPr lang="en-US" sz="9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7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146687" y="267452"/>
            <a:ext cx="5144674" cy="1539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Interspecific differences in leaf wilting patterns? Related to water use?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9FC85B9-9C1A-4128-B933-F87BE8648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140" y="77988"/>
            <a:ext cx="3937981" cy="249376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B6668-FCC2-4D96-9EF0-BD0A80FFF006}"/>
              </a:ext>
            </a:extLst>
          </p:cNvPr>
          <p:cNvSpPr txBox="1"/>
          <p:nvPr/>
        </p:nvSpPr>
        <p:spPr>
          <a:xfrm>
            <a:off x="351795" y="1555256"/>
            <a:ext cx="3500846" cy="830997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Regardless of species, leaf wilting was not related to how aggressive or conservative the seedlings used water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B8F75-B005-4E87-96A2-A717C2361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95" y="2448807"/>
            <a:ext cx="1834840" cy="1234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B2CB7-D72C-409B-8A7B-C7D4D5945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95" y="3750573"/>
            <a:ext cx="1991580" cy="117650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B1ACEE-13DB-4C39-972E-5DEC2F5F644D}"/>
              </a:ext>
            </a:extLst>
          </p:cNvPr>
          <p:cNvCxnSpPr>
            <a:cxnSpLocks/>
          </p:cNvCxnSpPr>
          <p:nvPr/>
        </p:nvCxnSpPr>
        <p:spPr>
          <a:xfrm>
            <a:off x="1400287" y="4577725"/>
            <a:ext cx="0" cy="68234"/>
          </a:xfrm>
          <a:prstGeom prst="line">
            <a:avLst/>
          </a:prstGeom>
          <a:noFill/>
          <a:ln w="31750" cap="flat" cmpd="sng" algn="ctr">
            <a:solidFill>
              <a:srgbClr val="DF5327"/>
            </a:solidFill>
            <a:prstDash val="solid"/>
          </a:ln>
          <a:effectLst/>
        </p:spPr>
      </p:cxnSp>
      <p:sp>
        <p:nvSpPr>
          <p:cNvPr id="11" name="Arrow: Left 10">
            <a:extLst>
              <a:ext uri="{FF2B5EF4-FFF2-40B4-BE49-F238E27FC236}">
                <a16:creationId xmlns:a16="http://schemas.microsoft.com/office/drawing/2014/main" id="{AF5D43CB-DA01-4286-B137-96D7E7941B61}"/>
              </a:ext>
            </a:extLst>
          </p:cNvPr>
          <p:cNvSpPr/>
          <p:nvPr/>
        </p:nvSpPr>
        <p:spPr>
          <a:xfrm>
            <a:off x="1556733" y="4577725"/>
            <a:ext cx="1228154" cy="134983"/>
          </a:xfrm>
          <a:prstGeom prst="leftArrow">
            <a:avLst/>
          </a:prstGeom>
          <a:solidFill>
            <a:srgbClr val="DF5327"/>
          </a:solidFill>
          <a:ln w="1270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0AB26-8F79-4B25-BE9D-F2C6862AFAC3}"/>
              </a:ext>
            </a:extLst>
          </p:cNvPr>
          <p:cNvSpPr txBox="1"/>
          <p:nvPr/>
        </p:nvSpPr>
        <p:spPr>
          <a:xfrm>
            <a:off x="2784886" y="4414383"/>
            <a:ext cx="1447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 Values (g)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90055D-517D-4B02-A5D7-6B851BB7F036}"/>
              </a:ext>
            </a:extLst>
          </p:cNvPr>
          <p:cNvCxnSpPr>
            <a:cxnSpLocks/>
          </p:cNvCxnSpPr>
          <p:nvPr/>
        </p:nvCxnSpPr>
        <p:spPr>
          <a:xfrm>
            <a:off x="1469189" y="3298425"/>
            <a:ext cx="0" cy="76787"/>
          </a:xfrm>
          <a:prstGeom prst="line">
            <a:avLst/>
          </a:prstGeom>
          <a:noFill/>
          <a:ln w="31750" cap="flat" cmpd="sng" algn="ctr">
            <a:solidFill>
              <a:srgbClr val="418AB3"/>
            </a:solidFill>
            <a:prstDash val="solid"/>
          </a:ln>
          <a:effectLst/>
        </p:spPr>
      </p:cxnSp>
      <p:sp>
        <p:nvSpPr>
          <p:cNvPr id="18" name="Arrow: Left 17">
            <a:extLst>
              <a:ext uri="{FF2B5EF4-FFF2-40B4-BE49-F238E27FC236}">
                <a16:creationId xmlns:a16="http://schemas.microsoft.com/office/drawing/2014/main" id="{CA1C06C2-FF1B-4300-B472-85426F606A2D}"/>
              </a:ext>
            </a:extLst>
          </p:cNvPr>
          <p:cNvSpPr/>
          <p:nvPr/>
        </p:nvSpPr>
        <p:spPr>
          <a:xfrm>
            <a:off x="1575930" y="3276087"/>
            <a:ext cx="969428" cy="151426"/>
          </a:xfrm>
          <a:prstGeom prst="leftArrow">
            <a:avLst/>
          </a:prstGeom>
          <a:solidFill>
            <a:srgbClr val="418AB3"/>
          </a:solidFill>
          <a:ln w="1270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DD417C-7CC1-4CD3-8788-21C7526F8E0A}"/>
              </a:ext>
            </a:extLst>
          </p:cNvPr>
          <p:cNvSpPr txBox="1"/>
          <p:nvPr/>
        </p:nvSpPr>
        <p:spPr>
          <a:xfrm>
            <a:off x="2543641" y="3120967"/>
            <a:ext cx="1447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Positive Values (g)</a:t>
            </a:r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703EE45C-2C64-46A1-AEE9-1300644BA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140" y="2571750"/>
            <a:ext cx="3937981" cy="249376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9562CF-6243-4E37-BBB0-8476683EDDB9}"/>
              </a:ext>
            </a:extLst>
          </p:cNvPr>
          <p:cNvSpPr txBox="1"/>
          <p:nvPr/>
        </p:nvSpPr>
        <p:spPr>
          <a:xfrm>
            <a:off x="5403898" y="2255448"/>
            <a:ext cx="3595723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Whole Seedling Water Loss (g) Relative to Roots and Soil Alone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F2F33-4FDE-49BD-AF39-09ECB5109BCD}"/>
              </a:ext>
            </a:extLst>
          </p:cNvPr>
          <p:cNvSpPr txBox="1"/>
          <p:nvPr/>
        </p:nvSpPr>
        <p:spPr>
          <a:xfrm>
            <a:off x="5346363" y="3620906"/>
            <a:ext cx="1631953" cy="1538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00" dirty="0">
                <a:latin typeface="Calibri" panose="020F0502020204030204" pitchFamily="34" charset="0"/>
                <a:cs typeface="Calibri" panose="020F0502020204030204" pitchFamily="34" charset="0"/>
              </a:rPr>
              <a:t>Whole Seedling Water Loss (g) Relative to Roots and Soil Alone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910DC-BD09-41F7-8278-7B78078D2CAD}"/>
              </a:ext>
            </a:extLst>
          </p:cNvPr>
          <p:cNvSpPr txBox="1"/>
          <p:nvPr/>
        </p:nvSpPr>
        <p:spPr>
          <a:xfrm>
            <a:off x="7286118" y="3620906"/>
            <a:ext cx="1631953" cy="1538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00" dirty="0">
                <a:latin typeface="Calibri" panose="020F0502020204030204" pitchFamily="34" charset="0"/>
                <a:cs typeface="Calibri" panose="020F0502020204030204" pitchFamily="34" charset="0"/>
              </a:rPr>
              <a:t>Whole Seedling Water Loss (g) Relative to Roots and Soil Alone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D3A015-A9B1-477C-88E3-FDBB0F50BFBA}"/>
              </a:ext>
            </a:extLst>
          </p:cNvPr>
          <p:cNvSpPr txBox="1"/>
          <p:nvPr/>
        </p:nvSpPr>
        <p:spPr>
          <a:xfrm>
            <a:off x="5452177" y="4839931"/>
            <a:ext cx="1631953" cy="14619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50" dirty="0">
                <a:latin typeface="Calibri" panose="020F0502020204030204" pitchFamily="34" charset="0"/>
                <a:cs typeface="Calibri" panose="020F0502020204030204" pitchFamily="34" charset="0"/>
              </a:rPr>
              <a:t>Whole Seedling Water Loss (g) Relative to Roots and Soil Alone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B5055-43DF-48C0-A422-36930452D78B}"/>
              </a:ext>
            </a:extLst>
          </p:cNvPr>
          <p:cNvSpPr txBox="1"/>
          <p:nvPr/>
        </p:nvSpPr>
        <p:spPr>
          <a:xfrm>
            <a:off x="7367668" y="4839314"/>
            <a:ext cx="1631953" cy="14619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50" dirty="0">
                <a:latin typeface="Calibri" panose="020F0502020204030204" pitchFamily="34" charset="0"/>
                <a:cs typeface="Calibri" panose="020F0502020204030204" pitchFamily="34" charset="0"/>
              </a:rPr>
              <a:t>Whole Seedling Water Loss (g) Relative to Roots and Soil Alone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102962" y="445025"/>
            <a:ext cx="4537612" cy="1168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Interspecific differences in leaf wilting patterns?</a:t>
            </a:r>
            <a:endParaRPr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7195F4-1816-4DF1-881C-E33FE4645728}"/>
              </a:ext>
            </a:extLst>
          </p:cNvPr>
          <p:cNvSpPr txBox="1"/>
          <p:nvPr/>
        </p:nvSpPr>
        <p:spPr>
          <a:xfrm>
            <a:off x="461265" y="2002428"/>
            <a:ext cx="3954519" cy="1754326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Forestiera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angustfolia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Havardia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pallens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had the higher average number of days till first wilt.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Celtis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ehrenbergiana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Ebenopsis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ebano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had the lower average number of days till first wilt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4B838-B09D-4DF8-A2E9-0BCE5F637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574" y="1134835"/>
            <a:ext cx="4042161" cy="28738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1151064" y="234329"/>
            <a:ext cx="6112113" cy="12003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Interspecific differences in mortality? </a:t>
            </a:r>
            <a:endParaRPr sz="24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5276850" y="1487450"/>
            <a:ext cx="3000000" cy="31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B6DE3-594B-4BA0-8B82-FF852DB93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47" y="2266329"/>
            <a:ext cx="3693190" cy="2370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A0EF5-7AFE-48C9-9A3C-5CBECADE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155" y="2266329"/>
            <a:ext cx="4172364" cy="2370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DD2DFD-8DA8-42AB-BE00-B719C37C065E}"/>
              </a:ext>
            </a:extLst>
          </p:cNvPr>
          <p:cNvSpPr txBox="1"/>
          <p:nvPr/>
        </p:nvSpPr>
        <p:spPr>
          <a:xfrm>
            <a:off x="356347" y="1422079"/>
            <a:ext cx="3693190" cy="800219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Our experimentally determined mortality differed from in-field mortality.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ADED3-8D8D-466B-8906-B83C66A15CCB}"/>
              </a:ext>
            </a:extLst>
          </p:cNvPr>
          <p:cNvSpPr txBox="1"/>
          <p:nvPr/>
        </p:nvSpPr>
        <p:spPr>
          <a:xfrm>
            <a:off x="4313155" y="1422079"/>
            <a:ext cx="4172364" cy="738664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Mortality across different ranges of length of desiccation varied with species.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390400" y="459825"/>
            <a:ext cx="218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relationship between leaf wilting and transpiration</a:t>
            </a:r>
          </a:p>
          <a:p>
            <a:pPr marL="285750" indent="-285750">
              <a:spcAft>
                <a:spcPts val="160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Interspecific differences in mortality complimented leaf wilting </a:t>
            </a:r>
          </a:p>
          <a:p>
            <a:pPr marL="285750" indent="-285750">
              <a:spcAft>
                <a:spcPts val="160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Experimentally determined mortality was different from in-field mortality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735</Words>
  <Application>Microsoft Office PowerPoint</Application>
  <PresentationFormat>On-screen Show (16:9)</PresentationFormat>
  <Paragraphs>76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Oswald</vt:lpstr>
      <vt:lpstr>Gill Sans MT</vt:lpstr>
      <vt:lpstr>Average</vt:lpstr>
      <vt:lpstr>Arial</vt:lpstr>
      <vt:lpstr>Calibri</vt:lpstr>
      <vt:lpstr>Times New Roman</vt:lpstr>
      <vt:lpstr>Slate</vt:lpstr>
      <vt:lpstr>Parcel</vt:lpstr>
      <vt:lpstr>Are interspecific differences in seedling drought tolerance predictive of species performance in restoration plantings? A case study in South Texas</vt:lpstr>
      <vt:lpstr>Drought Impacts on Plant Physiology</vt:lpstr>
      <vt:lpstr>Study Questions</vt:lpstr>
      <vt:lpstr>Pilot study: Interspecific differences in drought tolerance</vt:lpstr>
      <vt:lpstr>PowerPoint Presentation</vt:lpstr>
      <vt:lpstr>Interspecific differences in leaf wilting patterns? Related to water use? </vt:lpstr>
      <vt:lpstr>Interspecific differences in leaf wilting patterns?</vt:lpstr>
      <vt:lpstr>Interspecific differences in mortality? </vt:lpstr>
      <vt:lpstr>Conclusion</vt:lpstr>
      <vt:lpstr>Future Directions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interspecific differences in seedling drought tolerance predictive of species performance in restoration plantings? A case study in South Texas</dc:title>
  <dc:creator>Zarek Contreras</dc:creator>
  <cp:lastModifiedBy>Zarek Contreras</cp:lastModifiedBy>
  <cp:revision>14</cp:revision>
  <dcterms:modified xsi:type="dcterms:W3CDTF">2020-11-19T00:00:06Z</dcterms:modified>
</cp:coreProperties>
</file>