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Ex3.xml" ContentType="application/vnd.ms-office.chartex+xml"/>
  <Override PartName="/ppt/charts/style4.xml" ContentType="application/vnd.ms-office.chartstyle+xml"/>
  <Override PartName="/ppt/charts/colors4.xml" ContentType="application/vnd.ms-office.chartcolorstyle+xml"/>
  <Override PartName="/ppt/charts/chartEx4.xml" ContentType="application/vnd.ms-office.chartex+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4" r:id="rId3"/>
    <p:sldId id="286" r:id="rId4"/>
    <p:sldId id="283" r:id="rId5"/>
    <p:sldId id="263" r:id="rId6"/>
    <p:sldId id="262" r:id="rId7"/>
    <p:sldId id="265" r:id="rId8"/>
    <p:sldId id="261" r:id="rId9"/>
    <p:sldId id="269" r:id="rId10"/>
    <p:sldId id="287" r:id="rId11"/>
    <p:sldId id="279" r:id="rId12"/>
    <p:sldId id="264" r:id="rId13"/>
    <p:sldId id="273" r:id="rId14"/>
    <p:sldId id="289" r:id="rId15"/>
    <p:sldId id="275"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173"/>
    <a:srgbClr val="145A6D"/>
    <a:srgbClr val="145D70"/>
    <a:srgbClr val="156374"/>
    <a:srgbClr val="14576B"/>
    <a:srgbClr val="207BA1"/>
    <a:srgbClr val="45C7CE"/>
    <a:srgbClr val="2899C6"/>
    <a:srgbClr val="21716F"/>
    <a:srgbClr val="145B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p:scale>
          <a:sx n="90" d="100"/>
          <a:sy n="90" d="100"/>
        </p:scale>
        <p:origin x="370" y="-18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anes\Desktop\grapgh%20for%20fun.xlsx"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Vanessa%20T%20HP\Desktop\GG%20and%20SLN%20Comparison%20Data.csv"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Vanessa%20T%20HP\Desktop\GG%20and%20SLN%20Comparison%20Data.csv"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Vanessa%20T%20HP\Desktop\GG%20and%20SLN%20Comparison%20Data.csv"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Vanessa%20T%20HP\Desktop\GG%20and%20SLN%20Comparison%20Data.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spPr>
            <a:solidFill>
              <a:srgbClr val="42C7C4"/>
            </a:solidFill>
          </c:spPr>
          <c:dPt>
            <c:idx val="0"/>
            <c:bubble3D val="0"/>
            <c:spPr>
              <a:solidFill>
                <a:srgbClr val="42C7C4"/>
              </a:solidFill>
              <a:ln w="19050">
                <a:solidFill>
                  <a:schemeClr val="lt1"/>
                </a:solidFill>
              </a:ln>
              <a:effectLst/>
            </c:spPr>
            <c:extLst>
              <c:ext xmlns:c16="http://schemas.microsoft.com/office/drawing/2014/chart" uri="{C3380CC4-5D6E-409C-BE32-E72D297353CC}">
                <c16:uniqueId val="{00000001-1404-44E0-ADE8-40C1BC20EE49}"/>
              </c:ext>
            </c:extLst>
          </c:dPt>
          <c:dPt>
            <c:idx val="1"/>
            <c:bubble3D val="0"/>
            <c:spPr>
              <a:solidFill>
                <a:srgbClr val="21716F"/>
              </a:solidFill>
              <a:ln w="19050">
                <a:solidFill>
                  <a:schemeClr val="lt1"/>
                </a:solidFill>
              </a:ln>
              <a:effectLst/>
            </c:spPr>
            <c:extLst>
              <c:ext xmlns:c16="http://schemas.microsoft.com/office/drawing/2014/chart" uri="{C3380CC4-5D6E-409C-BE32-E72D297353CC}">
                <c16:uniqueId val="{00000003-1404-44E0-ADE8-40C1BC20EE49}"/>
              </c:ext>
            </c:extLst>
          </c:dPt>
          <c:dPt>
            <c:idx val="2"/>
            <c:bubble3D val="0"/>
            <c:spPr>
              <a:solidFill>
                <a:srgbClr val="113736"/>
              </a:solidFill>
              <a:ln w="19050">
                <a:solidFill>
                  <a:schemeClr val="lt1"/>
                </a:solidFill>
              </a:ln>
              <a:effectLst/>
            </c:spPr>
            <c:extLst>
              <c:ext xmlns:c16="http://schemas.microsoft.com/office/drawing/2014/chart" uri="{C3380CC4-5D6E-409C-BE32-E72D297353CC}">
                <c16:uniqueId val="{00000005-1404-44E0-ADE8-40C1BC20EE49}"/>
              </c:ext>
            </c:extLst>
          </c:dPt>
          <c:dPt>
            <c:idx val="3"/>
            <c:bubble3D val="0"/>
            <c:spPr>
              <a:solidFill>
                <a:srgbClr val="207BA1"/>
              </a:solidFill>
              <a:ln w="19050">
                <a:solidFill>
                  <a:schemeClr val="lt1"/>
                </a:solidFill>
              </a:ln>
              <a:effectLst/>
            </c:spPr>
            <c:extLst>
              <c:ext xmlns:c16="http://schemas.microsoft.com/office/drawing/2014/chart" uri="{C3380CC4-5D6E-409C-BE32-E72D297353CC}">
                <c16:uniqueId val="{00000007-1404-44E0-ADE8-40C1BC20EE49}"/>
              </c:ext>
            </c:extLst>
          </c:dPt>
          <c:dPt>
            <c:idx val="4"/>
            <c:bubble3D val="0"/>
            <c:spPr>
              <a:solidFill>
                <a:srgbClr val="2899C6"/>
              </a:solidFill>
              <a:ln w="19050">
                <a:solidFill>
                  <a:schemeClr val="lt1"/>
                </a:solidFill>
              </a:ln>
              <a:effectLst/>
            </c:spPr>
            <c:extLst>
              <c:ext xmlns:c16="http://schemas.microsoft.com/office/drawing/2014/chart" uri="{C3380CC4-5D6E-409C-BE32-E72D297353CC}">
                <c16:uniqueId val="{00000009-1404-44E0-ADE8-40C1BC20EE49}"/>
              </c:ext>
            </c:extLst>
          </c:dPt>
          <c:dPt>
            <c:idx val="5"/>
            <c:bubble3D val="0"/>
            <c:spPr>
              <a:solidFill>
                <a:srgbClr val="17566F"/>
              </a:solidFill>
              <a:ln w="19050">
                <a:solidFill>
                  <a:schemeClr val="lt1"/>
                </a:solidFill>
              </a:ln>
              <a:effectLst/>
            </c:spPr>
            <c:extLst>
              <c:ext xmlns:c16="http://schemas.microsoft.com/office/drawing/2014/chart" uri="{C3380CC4-5D6E-409C-BE32-E72D297353CC}">
                <c16:uniqueId val="{0000000B-1404-44E0-ADE8-40C1BC20EE49}"/>
              </c:ext>
            </c:extLst>
          </c:dPt>
          <c:val>
            <c:numRef>
              <c:f>Sheet1!$C$3:$C$8</c:f>
              <c:numCache>
                <c:formatCode>General</c:formatCode>
                <c:ptCount val="6"/>
                <c:pt idx="0">
                  <c:v>16.600000000000001</c:v>
                </c:pt>
                <c:pt idx="1">
                  <c:v>16.600000000000001</c:v>
                </c:pt>
                <c:pt idx="2">
                  <c:v>16.600000000000001</c:v>
                </c:pt>
                <c:pt idx="3">
                  <c:v>16.600000000000001</c:v>
                </c:pt>
                <c:pt idx="4">
                  <c:v>16.600000000000001</c:v>
                </c:pt>
                <c:pt idx="5">
                  <c:v>16.600000000000001</c:v>
                </c:pt>
              </c:numCache>
            </c:numRef>
          </c:val>
          <c:extLst>
            <c:ext xmlns:c16="http://schemas.microsoft.com/office/drawing/2014/chart" uri="{C3380CC4-5D6E-409C-BE32-E72D297353CC}">
              <c16:uniqueId val="{0000000C-1404-44E0-ADE8-40C1BC20EE4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'GG and SLN Comparison Data'!$A$2:$A$76</cx:f>
        <cx:lvl ptCount="75">
          <cx:pt idx="0">GG</cx:pt>
          <cx:pt idx="1">GG</cx:pt>
          <cx:pt idx="2">GG</cx:pt>
          <cx:pt idx="3">GG</cx:pt>
          <cx:pt idx="4">GG</cx:pt>
          <cx:pt idx="5">GG</cx:pt>
          <cx:pt idx="6">GG</cx:pt>
          <cx:pt idx="7">GG</cx:pt>
          <cx:pt idx="8">GG</cx:pt>
          <cx:pt idx="9">GG</cx:pt>
          <cx:pt idx="10">GG</cx:pt>
          <cx:pt idx="11">GG</cx:pt>
          <cx:pt idx="12">GG</cx:pt>
          <cx:pt idx="13">GG</cx:pt>
          <cx:pt idx="14">GG</cx:pt>
          <cx:pt idx="15">GG</cx:pt>
          <cx:pt idx="16">GG</cx:pt>
          <cx:pt idx="17">GG</cx:pt>
          <cx:pt idx="18">GG</cx:pt>
          <cx:pt idx="19">GG</cx:pt>
          <cx:pt idx="20">GG</cx:pt>
          <cx:pt idx="21">GG</cx:pt>
          <cx:pt idx="22">GG</cx:pt>
          <cx:pt idx="23">GG</cx:pt>
          <cx:pt idx="24">GG</cx:pt>
          <cx:pt idx="25">SLN</cx:pt>
          <cx:pt idx="26">SLN</cx:pt>
          <cx:pt idx="27">SLN</cx:pt>
          <cx:pt idx="28">SLN</cx:pt>
          <cx:pt idx="29">SLN</cx:pt>
          <cx:pt idx="30">SLN</cx:pt>
          <cx:pt idx="31">SLN</cx:pt>
          <cx:pt idx="32">SLN</cx:pt>
          <cx:pt idx="33">SLN</cx:pt>
          <cx:pt idx="34">SLN</cx:pt>
          <cx:pt idx="35">SLN</cx:pt>
          <cx:pt idx="36">SLN</cx:pt>
          <cx:pt idx="37">SLN</cx:pt>
          <cx:pt idx="38">SLN</cx:pt>
          <cx:pt idx="39">SLN</cx:pt>
          <cx:pt idx="40">SLN</cx:pt>
          <cx:pt idx="41">SLN</cx:pt>
          <cx:pt idx="42">SLN</cx:pt>
          <cx:pt idx="43">SLN</cx:pt>
          <cx:pt idx="44">SLN</cx:pt>
          <cx:pt idx="45">SLN</cx:pt>
          <cx:pt idx="46">SLN</cx:pt>
          <cx:pt idx="47">SLN</cx:pt>
          <cx:pt idx="48">SLN</cx:pt>
          <cx:pt idx="49">SLN</cx:pt>
          <cx:pt idx="50">SLN</cx:pt>
          <cx:pt idx="51">SLN</cx:pt>
          <cx:pt idx="52">SLN</cx:pt>
          <cx:pt idx="53">SLN</cx:pt>
          <cx:pt idx="54">SLN</cx:pt>
          <cx:pt idx="55">SLN</cx:pt>
          <cx:pt idx="56">SLN</cx:pt>
          <cx:pt idx="57">SLN</cx:pt>
          <cx:pt idx="58">SLN</cx:pt>
          <cx:pt idx="59">SLN</cx:pt>
          <cx:pt idx="60">SLN</cx:pt>
          <cx:pt idx="61">SLN</cx:pt>
          <cx:pt idx="62">SLN</cx:pt>
          <cx:pt idx="63">SLN</cx:pt>
          <cx:pt idx="64">SLN</cx:pt>
          <cx:pt idx="65">SLN</cx:pt>
          <cx:pt idx="66">SLN</cx:pt>
          <cx:pt idx="67">SLN</cx:pt>
          <cx:pt idx="68">SLN</cx:pt>
          <cx:pt idx="69">SLN</cx:pt>
          <cx:pt idx="70">SLN</cx:pt>
          <cx:pt idx="71">SLN</cx:pt>
          <cx:pt idx="72">SLN</cx:pt>
          <cx:pt idx="73">SLN</cx:pt>
          <cx:pt idx="74">SLN</cx:pt>
        </cx:lvl>
      </cx:strDim>
      <cx:numDim type="val">
        <cx:f>'GG and SLN Comparison Data'!$B$2:$B$76</cx:f>
        <cx:lvl ptCount="75" formatCode="General">
          <cx:pt idx="0">13.108242300000001</cx:pt>
          <cx:pt idx="1">12.07729469</cx:pt>
          <cx:pt idx="2">9.2629482070000009</cx:pt>
          <cx:pt idx="3">13.659022930000001</cx:pt>
          <cx:pt idx="4">4.5320197039999996</cx:pt>
          <cx:pt idx="5">1.691542289</cx:pt>
          <cx:pt idx="6">2.5922233299999999</cx:pt>
          <cx:pt idx="7">4.4554455449999999</cx:pt>
          <cx:pt idx="8">1.896207585</cx:pt>
          <cx:pt idx="9">1.3</cx:pt>
          <cx:pt idx="10">1.8905472640000001</cx:pt>
          <cx:pt idx="11">2.7000000000000002</cx:pt>
          <cx:pt idx="12">6.2562065540000003</cx:pt>
          <cx:pt idx="13">3.1465093409999998</cx:pt>
          <cx:pt idx="14">27.100000000000001</cx:pt>
          <cx:pt idx="15">5.0847457629999999</cx:pt>
          <cx:pt idx="16">30</cx:pt>
          <cx:pt idx="17">3.3333333330000001</cx:pt>
          <cx:pt idx="18">2.8999999999999999</cx:pt>
          <cx:pt idx="19">1.6683022569999999</cx:pt>
          <cx:pt idx="20">11.02868447</cx:pt>
          <cx:pt idx="21">6.3649925410000003</cx:pt>
          <cx:pt idx="22">20.737786639999999</cx:pt>
          <cx:pt idx="23">4.7713717689999999</cx:pt>
          <cx:pt idx="24">26.905829600000001</cx:pt>
          <cx:pt idx="25">0.91000000000000003</cx:pt>
          <cx:pt idx="26">1.79</cx:pt>
          <cx:pt idx="27">0.17999999999999999</cx:pt>
          <cx:pt idx="28">1.78</cx:pt>
          <cx:pt idx="29">2.3900000000000001</cx:pt>
          <cx:pt idx="30">5.0099999999999998</cx:pt>
          <cx:pt idx="31">1</cx:pt>
          <cx:pt idx="32">1.26</cx:pt>
          <cx:pt idx="33">1.5900000000000001</cx:pt>
          <cx:pt idx="34">2.2799999999999998</cx:pt>
          <cx:pt idx="35">2.6499999999999999</cx:pt>
          <cx:pt idx="36">1.76</cx:pt>
          <cx:pt idx="37">2.21</cx:pt>
          <cx:pt idx="38">1.6899999999999999</cx:pt>
          <cx:pt idx="39">2.1600000000000001</cx:pt>
          <cx:pt idx="40">0.93000000000000005</cx:pt>
          <cx:pt idx="41">0.69999999999999996</cx:pt>
          <cx:pt idx="42">0.13</cx:pt>
          <cx:pt idx="43">0.68999999999999995</cx:pt>
          <cx:pt idx="44">0.35999999999999999</cx:pt>
          <cx:pt idx="45">0.505</cx:pt>
          <cx:pt idx="46">0.73999999999999999</cx:pt>
          <cx:pt idx="47">1.1100000000000001</cx:pt>
          <cx:pt idx="48">2.5099999999999998</cx:pt>
          <cx:pt idx="49">7.1399999999999997</cx:pt>
          <cx:pt idx="50">2.7200000000000002</cx:pt>
          <cx:pt idx="51">5.3899999999999997</cx:pt>
          <cx:pt idx="52">0.35999999999999999</cx:pt>
          <cx:pt idx="53">6.54</cx:pt>
          <cx:pt idx="54">2.5699999999999998</cx:pt>
          <cx:pt idx="55">9.6199999999999992</cx:pt>
          <cx:pt idx="56">5.75</cx:pt>
          <cx:pt idx="57">2.5600000000000001</cx:pt>
          <cx:pt idx="58">1.5700000000000001</cx:pt>
          <cx:pt idx="59">8.3900000000000006</cx:pt>
          <cx:pt idx="60">5.5499999999999998</cx:pt>
          <cx:pt idx="61">1.1399999999999999</cx:pt>
          <cx:pt idx="62">4.75</cx:pt>
          <cx:pt idx="63">2.1699999999999999</cx:pt>
          <cx:pt idx="64">2.75</cx:pt>
          <cx:pt idx="65">4.75</cx:pt>
          <cx:pt idx="66">1.77</cx:pt>
          <cx:pt idx="67">1.75</cx:pt>
          <cx:pt idx="68">8.7300000000000004</cx:pt>
          <cx:pt idx="69">5.0300000000000002</cx:pt>
          <cx:pt idx="70">12.4</cx:pt>
          <cx:pt idx="71">7</cx:pt>
          <cx:pt idx="72">1.77</cx:pt>
          <cx:pt idx="73">5.5700000000000003</cx:pt>
          <cx:pt idx="74">1.5900000000000001</cx:pt>
        </cx:lvl>
      </cx:numDim>
    </cx:data>
  </cx:chartData>
  <cx:chart>
    <cx:title pos="t" align="ctr" overlay="0">
      <cx:tx>
        <cx:txData>
          <cx:v>Soil Moisture %</cx:v>
        </cx:txData>
      </cx:tx>
      <cx:txPr>
        <a:bodyPr spcFirstLastPara="1" vertOverflow="ellipsis" horzOverflow="overflow" wrap="square" lIns="0" tIns="0" rIns="0" bIns="0" anchor="ctr" anchorCtr="1"/>
        <a:lstStyle/>
        <a:p>
          <a:pPr algn="ctr" rtl="0">
            <a:defRPr>
              <a:latin typeface="Times New Roman" panose="02020603050405020304" pitchFamily="18" charset="0"/>
              <a:ea typeface="Times New Roman" panose="02020603050405020304" pitchFamily="18" charset="0"/>
              <a:cs typeface="Times New Roman" panose="02020603050405020304" pitchFamily="18" charset="0"/>
            </a:defRPr>
          </a:pPr>
          <a:r>
            <a:rPr lang="en-US" sz="2200" b="1" i="0" u="none" strike="noStrike" baseline="0" dirty="0">
              <a:solidFill>
                <a:schemeClr val="bg1"/>
              </a:solidFill>
              <a:latin typeface="Times New Roman" panose="02020603050405020304" pitchFamily="18" charset="0"/>
              <a:cs typeface="Times New Roman" panose="02020603050405020304" pitchFamily="18" charset="0"/>
            </a:rPr>
            <a:t>Soil Moisture %</a:t>
          </a:r>
        </a:p>
      </cx:txPr>
    </cx:title>
    <cx:plotArea>
      <cx:plotAreaRegion>
        <cx:series layoutId="boxWhisker" uniqueId="{557DF747-7103-44CD-BF2C-80B72953EC03}">
          <cx:tx>
            <cx:txData>
              <cx:f>'GG and SLN Comparison Data'!$B$1</cx:f>
              <cx:v>Soil Mosture %</cx:v>
            </cx:txData>
          </cx:tx>
          <cx:spPr>
            <a:solidFill>
              <a:srgbClr val="3EC7C3"/>
            </a:solidFill>
            <a:ln>
              <a:solidFill>
                <a:schemeClr val="bg1"/>
              </a:solidFill>
            </a:ln>
          </cx:spPr>
          <cx:dataId val="0"/>
          <cx:layoutPr>
            <cx:visibility meanLine="0" meanMarker="1" nonoutliers="0" outliers="1"/>
            <cx:statistics quartileMethod="exclusive"/>
          </cx:layoutPr>
        </cx:series>
      </cx:plotAreaRegion>
      <cx:axis id="0">
        <cx:catScaling gapWidth="1.5"/>
        <cx:tickLabels/>
        <cx:txPr>
          <a:bodyPr spcFirstLastPara="1" vertOverflow="ellipsis" horzOverflow="overflow" wrap="square" lIns="0" tIns="0" rIns="0" bIns="0" anchor="ctr" anchorCtr="1"/>
          <a:lstStyle/>
          <a:p>
            <a:pPr algn="ctr" rtl="0">
              <a:defRPr sz="1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600" b="0" i="0" u="none" strike="noStrike" baseline="0">
              <a:solidFill>
                <a:schemeClr val="bg1"/>
              </a:solidFill>
              <a:latin typeface="Times New Roman" panose="02020603050405020304" pitchFamily="18" charset="0"/>
              <a:cs typeface="Times New Roman" panose="02020603050405020304" pitchFamily="18" charset="0"/>
            </a:endParaRPr>
          </a:p>
        </cx:txPr>
      </cx:axis>
      <cx:axis id="1">
        <cx:valScaling/>
        <cx:majorGridlines/>
        <cx:tickLabels/>
        <cx:txPr>
          <a:bodyPr spcFirstLastPara="1" vertOverflow="ellipsis" horzOverflow="overflow" wrap="square" lIns="0" tIns="0" rIns="0" bIns="0" anchor="ctr" anchorCtr="1"/>
          <a:lstStyle/>
          <a:p>
            <a:pPr algn="ctr" rtl="0">
              <a:defRPr>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197" b="0" i="0" u="none" strike="noStrike" baseline="0">
              <a:solidFill>
                <a:schemeClr val="bg1"/>
              </a:solidFill>
              <a:latin typeface="Times New Roman" panose="02020603050405020304" pitchFamily="18" charset="0"/>
              <a:cs typeface="Times New Roman" panose="02020603050405020304" pitchFamily="18" charset="0"/>
            </a:endParaRPr>
          </a:p>
        </cx:txPr>
      </cx:axis>
    </cx:plotArea>
  </cx:chart>
  <cx:spPr>
    <a:gradFill>
      <a:gsLst>
        <a:gs pos="0">
          <a:srgbClr val="156979"/>
        </a:gs>
        <a:gs pos="45000">
          <a:srgbClr val="145267"/>
        </a:gs>
        <a:gs pos="83000">
          <a:srgbClr val="133B55"/>
        </a:gs>
        <a:gs pos="97000">
          <a:srgbClr val="122C4A"/>
        </a:gs>
      </a:gsLst>
      <a:lin ang="13500000" scaled="1"/>
    </a:gradFill>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'GG and SLN Comparison Data'!$A$2:$A$76</cx:f>
        <cx:lvl ptCount="75">
          <cx:pt idx="0">GG</cx:pt>
          <cx:pt idx="1">GG</cx:pt>
          <cx:pt idx="2">GG</cx:pt>
          <cx:pt idx="3">GG</cx:pt>
          <cx:pt idx="4">GG</cx:pt>
          <cx:pt idx="5">GG</cx:pt>
          <cx:pt idx="6">GG</cx:pt>
          <cx:pt idx="7">GG</cx:pt>
          <cx:pt idx="8">GG</cx:pt>
          <cx:pt idx="9">GG</cx:pt>
          <cx:pt idx="10">GG</cx:pt>
          <cx:pt idx="11">GG</cx:pt>
          <cx:pt idx="12">GG</cx:pt>
          <cx:pt idx="13">GG</cx:pt>
          <cx:pt idx="14">GG</cx:pt>
          <cx:pt idx="15">GG</cx:pt>
          <cx:pt idx="16">GG</cx:pt>
          <cx:pt idx="17">GG</cx:pt>
          <cx:pt idx="18">GG</cx:pt>
          <cx:pt idx="19">GG</cx:pt>
          <cx:pt idx="20">GG</cx:pt>
          <cx:pt idx="21">GG</cx:pt>
          <cx:pt idx="22">GG</cx:pt>
          <cx:pt idx="23">GG</cx:pt>
          <cx:pt idx="24">GG</cx:pt>
          <cx:pt idx="25">SLN</cx:pt>
          <cx:pt idx="26">SLN</cx:pt>
          <cx:pt idx="27">SLN</cx:pt>
          <cx:pt idx="28">SLN</cx:pt>
          <cx:pt idx="29">SLN</cx:pt>
          <cx:pt idx="30">SLN</cx:pt>
          <cx:pt idx="31">SLN</cx:pt>
          <cx:pt idx="32">SLN</cx:pt>
          <cx:pt idx="33">SLN</cx:pt>
          <cx:pt idx="34">SLN</cx:pt>
          <cx:pt idx="35">SLN</cx:pt>
          <cx:pt idx="36">SLN</cx:pt>
          <cx:pt idx="37">SLN</cx:pt>
          <cx:pt idx="38">SLN</cx:pt>
          <cx:pt idx="39">SLN</cx:pt>
          <cx:pt idx="40">SLN</cx:pt>
          <cx:pt idx="41">SLN</cx:pt>
          <cx:pt idx="42">SLN</cx:pt>
          <cx:pt idx="43">SLN</cx:pt>
          <cx:pt idx="44">SLN</cx:pt>
          <cx:pt idx="45">SLN</cx:pt>
          <cx:pt idx="46">SLN</cx:pt>
          <cx:pt idx="47">SLN</cx:pt>
          <cx:pt idx="48">SLN</cx:pt>
          <cx:pt idx="49">SLN</cx:pt>
          <cx:pt idx="50">SLN</cx:pt>
          <cx:pt idx="51">SLN</cx:pt>
          <cx:pt idx="52">SLN</cx:pt>
          <cx:pt idx="53">SLN</cx:pt>
          <cx:pt idx="54">SLN</cx:pt>
          <cx:pt idx="55">SLN</cx:pt>
          <cx:pt idx="56">SLN</cx:pt>
          <cx:pt idx="57">SLN</cx:pt>
          <cx:pt idx="58">SLN</cx:pt>
          <cx:pt idx="59">SLN</cx:pt>
          <cx:pt idx="60">SLN</cx:pt>
          <cx:pt idx="61">SLN</cx:pt>
          <cx:pt idx="62">SLN</cx:pt>
          <cx:pt idx="63">SLN</cx:pt>
          <cx:pt idx="64">SLN</cx:pt>
          <cx:pt idx="65">SLN</cx:pt>
          <cx:pt idx="66">SLN</cx:pt>
          <cx:pt idx="67">SLN</cx:pt>
          <cx:pt idx="68">SLN</cx:pt>
          <cx:pt idx="69">SLN</cx:pt>
          <cx:pt idx="70">SLN</cx:pt>
          <cx:pt idx="71">SLN</cx:pt>
          <cx:pt idx="72">SLN</cx:pt>
          <cx:pt idx="73">SLN</cx:pt>
          <cx:pt idx="74">SLN</cx:pt>
        </cx:lvl>
      </cx:strDim>
      <cx:numDim type="val">
        <cx:f>'GG and SLN Comparison Data'!$C$2:$C$76</cx:f>
        <cx:lvl ptCount="75" formatCode="General">
          <cx:pt idx="0">10.557768919999999</cx:pt>
          <cx:pt idx="1">14.28571429</cx:pt>
          <cx:pt idx="2">13.55555556</cx:pt>
          <cx:pt idx="3">18.90909091</cx:pt>
          <cx:pt idx="4">9.6534653469999991</cx:pt>
          <cx:pt idx="5">3.9840637449999998</cx:pt>
          <cx:pt idx="6">3.7999999999999998</cx:pt>
          <cx:pt idx="7">8.3168316830000002</cx:pt>
          <cx:pt idx="8">4.3307086610000001</cx:pt>
          <cx:pt idx="9">7.7999999999999998</cx:pt>
          <cx:pt idx="10">7.5247524749999997</cx:pt>
          <cx:pt idx="11">4.5364891519999997</cx:pt>
          <cx:pt idx="12">17.617865999999999</cx:pt>
          <cx:pt idx="13">17.296222660000002</cx:pt>
          <cx:pt idx="14">3.5573122530000001</cx:pt>
          <cx:pt idx="15">7.0850202429999998</cx:pt>
          <cx:pt idx="16">13.49036403</cx:pt>
          <cx:pt idx="17">20.833333329999999</cx:pt>
          <cx:pt idx="18">6.5346534649999999</cx:pt>
          <cx:pt idx="19">3.3932135730000001</cx:pt>
          <cx:pt idx="20">7.3852295410000002</cx:pt>
          <cx:pt idx="21">7.5999999999999996</cx:pt>
          <cx:pt idx="22">10.6</cx:pt>
          <cx:pt idx="23">4.5908183630000003</cx:pt>
          <cx:pt idx="24">9.3181818179999993</cx:pt>
          <cx:pt idx="25">6.0546875</cx:pt>
          <cx:pt idx="26">2.579365079</cx:pt>
          <cx:pt idx="27">7.5999999999999996</cx:pt>
          <cx:pt idx="28">11.706349210000001</cx:pt>
          <cx:pt idx="29">2.579365079</cx:pt>
          <cx:pt idx="30">4.7999999999999998</cx:pt>
          <cx:pt idx="31">4.2084168340000003</cx:pt>
          <cx:pt idx="32">7.0281124500000001</cx:pt>
          <cx:pt idx="33">8.4000000000000004</cx:pt>
          <cx:pt idx="34">3.96039604</cx:pt>
          <cx:pt idx="35">3.1809145129999998</cx:pt>
          <cx:pt idx="36">5.9171597629999999</cx:pt>
          <cx:pt idx="37">3.8076152300000001</cx:pt>
          <cx:pt idx="38">1.9880715710000001</cx:pt>
          <cx:pt idx="39">2.6000000000000001</cx:pt>
          <cx:pt idx="40">6.1507936509999999</cx:pt>
          <cx:pt idx="41">6.1507936509999999</cx:pt>
          <cx:pt idx="42">5.1485148509999998</cx:pt>
          <cx:pt idx="43">4.581673307</cx:pt>
          <cx:pt idx="44">6.7864271460000003</cx:pt>
          <cx:pt idx="45">3.7698412700000001</cx:pt>
          <cx:pt idx="46">4.7430830039999998</cx:pt>
          <cx:pt idx="47">3.968253968</cx:pt>
          <cx:pt idx="48">6.3745019919999999</cx:pt>
          <cx:pt idx="49">7.0329670330000003</cx:pt>
          <cx:pt idx="50">10.06289308</cx:pt>
          <cx:pt idx="51">5.2208835340000004</cx:pt>
          <cx:pt idx="52">8.0708661419999999</cx:pt>
          <cx:pt idx="53">4.5544554460000004</cx:pt>
          <cx:pt idx="54">3.96039604</cx:pt>
          <cx:pt idx="55">10.83743842</cx:pt>
          <cx:pt idx="56">3.1434184680000001</cx:pt>
          <cx:pt idx="57">12.75</cx:pt>
          <cx:pt idx="58">11.63708087</cx:pt>
          <cx:pt idx="59">10.06711409</cx:pt>
          <cx:pt idx="60">3.5573122530000001</cx:pt>
          <cx:pt idx="61">10.4950495</cx:pt>
          <cx:pt idx="62">2.7944111779999998</cx:pt>
          <cx:pt idx="63">4.2084168340000003</cx:pt>
          <cx:pt idx="64">15.69767442</cx:pt>
          <cx:pt idx="65">8.4337349400000008</cx:pt>
          <cx:pt idx="66">9.1089108910000007</cx:pt>
          <cx:pt idx="67">10.12931034</cx:pt>
          <cx:pt idx="68">5.5670103089999996</cx:pt>
          <cx:pt idx="69">9.4455852159999996</cx:pt>
          <cx:pt idx="70">19.011406839999999</cx:pt>
          <cx:pt idx="71">10</cx:pt>
          <cx:pt idx="72">3.5433070870000001</cx:pt>
          <cx:pt idx="73">9.5348837209999999</cx:pt>
          <cx:pt idx="74">2.9821073560000002</cx:pt>
        </cx:lvl>
      </cx:numDim>
    </cx:data>
  </cx:chartData>
  <cx:chart>
    <cx:title pos="t" align="ctr" overlay="0">
      <cx:tx>
        <cx:txData>
          <cx:v>Carbon %</cx:v>
        </cx:txData>
      </cx:tx>
      <cx:txPr>
        <a:bodyPr spcFirstLastPara="1" vertOverflow="ellipsis" horzOverflow="overflow" wrap="square" lIns="0" tIns="0" rIns="0" bIns="0" anchor="ctr" anchorCtr="1"/>
        <a:lstStyle/>
        <a:p>
          <a:pPr algn="ctr" rtl="0">
            <a:defRPr sz="2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r>
            <a:rPr lang="en-US" sz="2000" b="1" i="0" u="none" strike="noStrike" baseline="0" dirty="0">
              <a:solidFill>
                <a:schemeClr val="bg1"/>
              </a:solidFill>
              <a:latin typeface="Times New Roman" panose="02020603050405020304" pitchFamily="18" charset="0"/>
              <a:cs typeface="Times New Roman" panose="02020603050405020304" pitchFamily="18" charset="0"/>
            </a:rPr>
            <a:t>Carbon %</a:t>
          </a:r>
        </a:p>
      </cx:txPr>
    </cx:title>
    <cx:plotArea>
      <cx:plotAreaRegion>
        <cx:series layoutId="boxWhisker" uniqueId="{EA99C3A7-0081-42B3-B3B9-1870F9AE4C36}">
          <cx:tx>
            <cx:txData>
              <cx:f>'GG and SLN Comparison Data'!$C$1</cx:f>
              <cx:v>OM%</cx:v>
            </cx:txData>
          </cx:tx>
          <cx:spPr>
            <a:solidFill>
              <a:srgbClr val="3EC7C3"/>
            </a:solidFill>
            <a:ln>
              <a:solidFill>
                <a:schemeClr val="bg1"/>
              </a:solidFill>
            </a:ln>
          </cx:spPr>
          <cx:dataId val="0"/>
          <cx:layoutPr>
            <cx:visibility meanLine="0" meanMarker="1" nonoutliers="0" outliers="1"/>
            <cx:statistics quartileMethod="exclusive"/>
          </cx:layoutPr>
        </cx:series>
      </cx:plotAreaRegion>
      <cx:axis id="0">
        <cx:catScaling gapWidth="1.5"/>
        <cx:tickLabels/>
        <cx:txPr>
          <a:bodyPr spcFirstLastPara="1" vertOverflow="ellipsis" horzOverflow="overflow" wrap="square" lIns="0" tIns="0" rIns="0" bIns="0" anchor="ctr" anchorCtr="1"/>
          <a:lstStyle/>
          <a:p>
            <a:pPr algn="ctr" rtl="0">
              <a:defRPr sz="1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600" b="0" i="0" u="none" strike="noStrike" baseline="0">
              <a:solidFill>
                <a:schemeClr val="bg1"/>
              </a:solidFill>
              <a:latin typeface="Times New Roman" panose="02020603050405020304" pitchFamily="18" charset="0"/>
              <a:cs typeface="Times New Roman" panose="02020603050405020304" pitchFamily="18" charset="0"/>
            </a:endParaRPr>
          </a:p>
        </cx:txPr>
      </cx:axis>
      <cx:axis id="1">
        <cx:valScaling/>
        <cx:majorGridlines/>
        <cx:tickLabels/>
        <cx:txPr>
          <a:bodyPr spcFirstLastPara="1" vertOverflow="ellipsis" horzOverflow="overflow" wrap="square" lIns="0" tIns="0" rIns="0" bIns="0" anchor="ctr" anchorCtr="1"/>
          <a:lstStyle/>
          <a:p>
            <a:pPr algn="ctr" rtl="0">
              <a:defRPr sz="11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100" b="0" i="0" u="none" strike="noStrike" baseline="0">
              <a:solidFill>
                <a:schemeClr val="bg1"/>
              </a:solidFill>
              <a:latin typeface="Times New Roman" panose="02020603050405020304" pitchFamily="18" charset="0"/>
              <a:cs typeface="Times New Roman" panose="02020603050405020304" pitchFamily="18" charset="0"/>
            </a:endParaRPr>
          </a:p>
        </cx:txPr>
      </cx:axis>
    </cx:plotArea>
  </cx:chart>
  <cx:spPr>
    <a:noFill/>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'GG and SLN Comparison Data'!$A$2:$A$76</cx:f>
        <cx:lvl ptCount="75">
          <cx:pt idx="0">GG</cx:pt>
          <cx:pt idx="1">GG</cx:pt>
          <cx:pt idx="2">GG</cx:pt>
          <cx:pt idx="3">GG</cx:pt>
          <cx:pt idx="4">GG</cx:pt>
          <cx:pt idx="5">GG</cx:pt>
          <cx:pt idx="6">GG</cx:pt>
          <cx:pt idx="7">GG</cx:pt>
          <cx:pt idx="8">GG</cx:pt>
          <cx:pt idx="9">GG</cx:pt>
          <cx:pt idx="10">GG</cx:pt>
          <cx:pt idx="11">GG</cx:pt>
          <cx:pt idx="12">GG</cx:pt>
          <cx:pt idx="13">GG</cx:pt>
          <cx:pt idx="14">GG</cx:pt>
          <cx:pt idx="15">GG</cx:pt>
          <cx:pt idx="16">GG</cx:pt>
          <cx:pt idx="17">GG</cx:pt>
          <cx:pt idx="18">GG</cx:pt>
          <cx:pt idx="19">GG</cx:pt>
          <cx:pt idx="20">GG</cx:pt>
          <cx:pt idx="21">GG</cx:pt>
          <cx:pt idx="22">GG</cx:pt>
          <cx:pt idx="23">GG</cx:pt>
          <cx:pt idx="24">GG</cx:pt>
          <cx:pt idx="25">SLN</cx:pt>
          <cx:pt idx="26">SLN</cx:pt>
          <cx:pt idx="27">SLN</cx:pt>
          <cx:pt idx="28">SLN</cx:pt>
          <cx:pt idx="29">SLN</cx:pt>
          <cx:pt idx="30">SLN</cx:pt>
          <cx:pt idx="31">SLN</cx:pt>
          <cx:pt idx="32">SLN</cx:pt>
          <cx:pt idx="33">SLN</cx:pt>
          <cx:pt idx="34">SLN</cx:pt>
          <cx:pt idx="35">SLN</cx:pt>
          <cx:pt idx="36">SLN</cx:pt>
          <cx:pt idx="37">SLN</cx:pt>
          <cx:pt idx="38">SLN</cx:pt>
          <cx:pt idx="39">SLN</cx:pt>
          <cx:pt idx="40">SLN</cx:pt>
          <cx:pt idx="41">SLN</cx:pt>
          <cx:pt idx="42">SLN</cx:pt>
          <cx:pt idx="43">SLN</cx:pt>
          <cx:pt idx="44">SLN</cx:pt>
          <cx:pt idx="45">SLN</cx:pt>
          <cx:pt idx="46">SLN</cx:pt>
          <cx:pt idx="47">SLN</cx:pt>
          <cx:pt idx="48">SLN</cx:pt>
          <cx:pt idx="49">SLN</cx:pt>
          <cx:pt idx="50">SLN</cx:pt>
          <cx:pt idx="51">SLN</cx:pt>
          <cx:pt idx="52">SLN</cx:pt>
          <cx:pt idx="53">SLN</cx:pt>
          <cx:pt idx="54">SLN</cx:pt>
          <cx:pt idx="55">SLN</cx:pt>
          <cx:pt idx="56">SLN</cx:pt>
          <cx:pt idx="57">SLN</cx:pt>
          <cx:pt idx="58">SLN</cx:pt>
          <cx:pt idx="59">SLN</cx:pt>
          <cx:pt idx="60">SLN</cx:pt>
          <cx:pt idx="61">SLN</cx:pt>
          <cx:pt idx="62">SLN</cx:pt>
          <cx:pt idx="63">SLN</cx:pt>
          <cx:pt idx="64">SLN</cx:pt>
          <cx:pt idx="65">SLN</cx:pt>
          <cx:pt idx="66">SLN</cx:pt>
          <cx:pt idx="67">SLN</cx:pt>
          <cx:pt idx="68">SLN</cx:pt>
          <cx:pt idx="69">SLN</cx:pt>
          <cx:pt idx="70">SLN</cx:pt>
          <cx:pt idx="71">SLN</cx:pt>
          <cx:pt idx="72">SLN</cx:pt>
          <cx:pt idx="73">SLN</cx:pt>
          <cx:pt idx="74">SLN</cx:pt>
        </cx:lvl>
      </cx:strDim>
      <cx:numDim type="val">
        <cx:f>'GG and SLN Comparison Data'!$D$2:$D$76</cx:f>
        <cx:lvl ptCount="75" formatCode="General">
          <cx:pt idx="0">7.5099999999999998</cx:pt>
          <cx:pt idx="1">7.4199999999999999</cx:pt>
          <cx:pt idx="2">7.1100000000000003</cx:pt>
          <cx:pt idx="3">7.9199999999999999</cx:pt>
          <cx:pt idx="4">7.5</cx:pt>
          <cx:pt idx="5">8.3399999999999999</cx:pt>
          <cx:pt idx="6">8.9900000000000002</cx:pt>
          <cx:pt idx="7">8.6199999999999992</cx:pt>
          <cx:pt idx="8">8.5299999999999994</cx:pt>
          <cx:pt idx="9">8.5899999999999999</cx:pt>
          <cx:pt idx="10">8.5199999999999996</cx:pt>
          <cx:pt idx="11">8.6799999999999997</cx:pt>
          <cx:pt idx="12">8.0899999999999999</cx:pt>
          <cx:pt idx="13">8.5</cx:pt>
          <cx:pt idx="14">8.2799999999999994</cx:pt>
          <cx:pt idx="15">8.2699999999999996</cx:pt>
          <cx:pt idx="16">9.0800000000000001</cx:pt>
          <cx:pt idx="17">7.7800000000000002</cx:pt>
          <cx:pt idx="18">8.4199999999999999</cx:pt>
          <cx:pt idx="19">7.6799999999999997</cx:pt>
          <cx:pt idx="20">7.6600000000000001</cx:pt>
          <cx:pt idx="21">7.5899999999999999</cx:pt>
          <cx:pt idx="22">7.3099999999999996</cx:pt>
          <cx:pt idx="23">8.0800000000000001</cx:pt>
          <cx:pt idx="24">7.4699999999999998</cx:pt>
          <cx:pt idx="25">8.0299999999999994</cx:pt>
          <cx:pt idx="26">7.6799999999999997</cx:pt>
          <cx:pt idx="27">8.0700000000000003</cx:pt>
          <cx:pt idx="28">7.54</cx:pt>
          <cx:pt idx="29">8.0199999999999996</cx:pt>
          <cx:pt idx="30">7.7800000000000002</cx:pt>
          <cx:pt idx="31">8</cx:pt>
          <cx:pt idx="32">8</cx:pt>
          <cx:pt idx="33">7.8899999999999997</cx:pt>
          <cx:pt idx="34">7.7999999999999998</cx:pt>
          <cx:pt idx="35">8</cx:pt>
          <cx:pt idx="36">8.0399999999999991</cx:pt>
          <cx:pt idx="37">7.7000000000000002</cx:pt>
          <cx:pt idx="38">7.8399999999999999</cx:pt>
          <cx:pt idx="39">7.7999999999999998</cx:pt>
          <cx:pt idx="40">7.9500000000000002</cx:pt>
          <cx:pt idx="41">7.9500000000000002</cx:pt>
          <cx:pt idx="42">8.0299999999999994</cx:pt>
          <cx:pt idx="43">8.3699999999999992</cx:pt>
          <cx:pt idx="44">7.8899999999999997</cx:pt>
          <cx:pt idx="45">8.0800000000000001</cx:pt>
          <cx:pt idx="46">8.0500000000000007</cx:pt>
          <cx:pt idx="47">8.2699999999999996</cx:pt>
          <cx:pt idx="48">7.4900000000000002</cx:pt>
          <cx:pt idx="49">7.4299999999999997</cx:pt>
          <cx:pt idx="50">7.4199999999999999</cx:pt>
          <cx:pt idx="51">8</cx:pt>
          <cx:pt idx="52">7.9500000000000002</cx:pt>
          <cx:pt idx="53">8.0399999999999991</cx:pt>
          <cx:pt idx="54">7.7999999999999998</cx:pt>
          <cx:pt idx="55">7.6900000000000004</cx:pt>
          <cx:pt idx="56">8</cx:pt>
          <cx:pt idx="57">7.3899999999999997</cx:pt>
          <cx:pt idx="58">7.7699999999999996</cx:pt>
          <cx:pt idx="59">7.1100000000000003</cx:pt>
          <cx:pt idx="60">8</cx:pt>
          <cx:pt idx="61">7.5099999999999998</cx:pt>
          <cx:pt idx="62">7.9400000000000004</cx:pt>
          <cx:pt idx="63">7.8700000000000001</cx:pt>
          <cx:pt idx="64">7.2199999999999998</cx:pt>
          <cx:pt idx="65">7.4100000000000001</cx:pt>
          <cx:pt idx="66">7.7999999999999998</cx:pt>
          <cx:pt idx="67">7.7999999999999998</cx:pt>
          <cx:pt idx="68">7.8899999999999997</cx:pt>
          <cx:pt idx="69">7.6200000000000001</cx:pt>
          <cx:pt idx="70">7.4500000000000002</cx:pt>
          <cx:pt idx="71">7.5999999999999996</cx:pt>
          <cx:pt idx="72">7.7300000000000004</cx:pt>
          <cx:pt idx="73">7.6799999999999997</cx:pt>
          <cx:pt idx="74">7.4699999999999998</cx:pt>
        </cx:lvl>
      </cx:numDim>
    </cx:data>
  </cx:chartData>
  <cx:chart>
    <cx:title pos="t" align="ctr" overlay="0">
      <cx:tx>
        <cx:txData>
          <cx:v>pH</cx:v>
        </cx:txData>
      </cx:tx>
      <cx:txPr>
        <a:bodyPr spcFirstLastPara="1" vertOverflow="ellipsis" horzOverflow="overflow" wrap="square" lIns="0" tIns="0" rIns="0" bIns="0" anchor="ctr" anchorCtr="1"/>
        <a:lstStyle/>
        <a:p>
          <a:pPr algn="ctr" rtl="0">
            <a:defRPr sz="2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r>
            <a:rPr lang="en-US" sz="2000" b="1" i="0" u="none" strike="noStrike" baseline="0" dirty="0">
              <a:solidFill>
                <a:schemeClr val="bg1"/>
              </a:solidFill>
              <a:latin typeface="Times New Roman" panose="02020603050405020304" pitchFamily="18" charset="0"/>
              <a:cs typeface="Times New Roman" panose="02020603050405020304" pitchFamily="18" charset="0"/>
            </a:rPr>
            <a:t>pH</a:t>
          </a:r>
        </a:p>
      </cx:txPr>
    </cx:title>
    <cx:plotArea>
      <cx:plotAreaRegion>
        <cx:series layoutId="boxWhisker" uniqueId="{7F17015B-D302-4CF7-8EF3-E06224244BEC}">
          <cx:tx>
            <cx:txData>
              <cx:f>'GG and SLN Comparison Data'!$D$1</cx:f>
              <cx:v>pH</cx:v>
            </cx:txData>
          </cx:tx>
          <cx:spPr>
            <a:solidFill>
              <a:srgbClr val="3EC7C3"/>
            </a:solidFill>
            <a:ln>
              <a:solidFill>
                <a:schemeClr val="bg1"/>
              </a:solidFill>
            </a:ln>
          </cx:spPr>
          <cx:dataId val="0"/>
          <cx:layoutPr>
            <cx:visibility meanLine="0" meanMarker="1" nonoutliers="0" outliers="1"/>
            <cx:statistics quartileMethod="exclusive"/>
          </cx:layoutPr>
        </cx:series>
      </cx:plotAreaRegion>
      <cx:axis id="0">
        <cx:catScaling gapWidth="1.5"/>
        <cx:tickLabels/>
        <cx:txPr>
          <a:bodyPr vertOverflow="overflow" horzOverflow="overflow" wrap="square" lIns="0" tIns="0" rIns="0" bIns="0"/>
          <a:lstStyle/>
          <a:p>
            <a:pPr algn="ctr" rtl="0">
              <a:defRPr sz="1800" b="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800">
              <a:solidFill>
                <a:schemeClr val="bg1"/>
              </a:solidFill>
              <a:latin typeface="Times New Roman" panose="02020603050405020304" pitchFamily="18" charset="0"/>
              <a:cs typeface="Times New Roman" panose="02020603050405020304" pitchFamily="18" charset="0"/>
            </a:endParaRPr>
          </a:p>
        </cx:txPr>
      </cx:axis>
      <cx:axis id="1">
        <cx:valScaling/>
        <cx:majorGridlines/>
        <cx:tickLabels/>
        <cx:txPr>
          <a:bodyPr vertOverflow="overflow" horzOverflow="overflow" wrap="square" lIns="0" tIns="0" rIns="0" bIns="0"/>
          <a:lstStyle/>
          <a:p>
            <a:pPr algn="ctr" rtl="0">
              <a:defRPr sz="900" b="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a:solidFill>
                <a:schemeClr val="bg1"/>
              </a:solidFill>
              <a:latin typeface="Times New Roman" panose="02020603050405020304" pitchFamily="18" charset="0"/>
              <a:cs typeface="Times New Roman" panose="02020603050405020304" pitchFamily="18" charset="0"/>
            </a:endParaRPr>
          </a:p>
        </cx:txPr>
      </cx:axis>
    </cx:plotArea>
  </cx:chart>
  <cx:spPr>
    <a:noFill/>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'GG and SLN Comparison Data'!$A$2:$A$76</cx:f>
        <cx:lvl ptCount="75">
          <cx:pt idx="0">GG</cx:pt>
          <cx:pt idx="1">GG</cx:pt>
          <cx:pt idx="2">GG</cx:pt>
          <cx:pt idx="3">GG</cx:pt>
          <cx:pt idx="4">GG</cx:pt>
          <cx:pt idx="5">GG</cx:pt>
          <cx:pt idx="6">GG</cx:pt>
          <cx:pt idx="7">GG</cx:pt>
          <cx:pt idx="8">GG</cx:pt>
          <cx:pt idx="9">GG</cx:pt>
          <cx:pt idx="10">GG</cx:pt>
          <cx:pt idx="11">GG</cx:pt>
          <cx:pt idx="12">GG</cx:pt>
          <cx:pt idx="13">GG</cx:pt>
          <cx:pt idx="14">GG</cx:pt>
          <cx:pt idx="15">GG</cx:pt>
          <cx:pt idx="16">GG</cx:pt>
          <cx:pt idx="17">GG</cx:pt>
          <cx:pt idx="18">GG</cx:pt>
          <cx:pt idx="19">GG</cx:pt>
          <cx:pt idx="20">GG</cx:pt>
          <cx:pt idx="21">GG</cx:pt>
          <cx:pt idx="22">GG</cx:pt>
          <cx:pt idx="23">GG</cx:pt>
          <cx:pt idx="24">GG</cx:pt>
          <cx:pt idx="25">SLN</cx:pt>
          <cx:pt idx="26">SLN</cx:pt>
          <cx:pt idx="27">SLN</cx:pt>
          <cx:pt idx="28">SLN</cx:pt>
          <cx:pt idx="29">SLN</cx:pt>
          <cx:pt idx="30">SLN</cx:pt>
          <cx:pt idx="31">SLN</cx:pt>
          <cx:pt idx="32">SLN</cx:pt>
          <cx:pt idx="33">SLN</cx:pt>
          <cx:pt idx="34">SLN</cx:pt>
          <cx:pt idx="35">SLN</cx:pt>
          <cx:pt idx="36">SLN</cx:pt>
          <cx:pt idx="37">SLN</cx:pt>
          <cx:pt idx="38">SLN</cx:pt>
          <cx:pt idx="39">SLN</cx:pt>
          <cx:pt idx="40">SLN</cx:pt>
          <cx:pt idx="41">SLN</cx:pt>
          <cx:pt idx="42">SLN</cx:pt>
          <cx:pt idx="43">SLN</cx:pt>
          <cx:pt idx="44">SLN</cx:pt>
          <cx:pt idx="45">SLN</cx:pt>
          <cx:pt idx="46">SLN</cx:pt>
          <cx:pt idx="47">SLN</cx:pt>
          <cx:pt idx="48">SLN</cx:pt>
          <cx:pt idx="49">SLN</cx:pt>
          <cx:pt idx="50">SLN</cx:pt>
          <cx:pt idx="51">SLN</cx:pt>
          <cx:pt idx="52">SLN</cx:pt>
          <cx:pt idx="53">SLN</cx:pt>
          <cx:pt idx="54">SLN</cx:pt>
          <cx:pt idx="55">SLN</cx:pt>
          <cx:pt idx="56">SLN</cx:pt>
          <cx:pt idx="57">SLN</cx:pt>
          <cx:pt idx="58">SLN</cx:pt>
          <cx:pt idx="59">SLN</cx:pt>
          <cx:pt idx="60">SLN</cx:pt>
          <cx:pt idx="61">SLN</cx:pt>
          <cx:pt idx="62">SLN</cx:pt>
          <cx:pt idx="63">SLN</cx:pt>
          <cx:pt idx="64">SLN</cx:pt>
          <cx:pt idx="65">SLN</cx:pt>
          <cx:pt idx="66">SLN</cx:pt>
          <cx:pt idx="67">SLN</cx:pt>
          <cx:pt idx="68">SLN</cx:pt>
          <cx:pt idx="69">SLN</cx:pt>
          <cx:pt idx="70">SLN</cx:pt>
          <cx:pt idx="71">SLN</cx:pt>
          <cx:pt idx="72">SLN</cx:pt>
          <cx:pt idx="73">SLN</cx:pt>
          <cx:pt idx="74">SLN</cx:pt>
        </cx:lvl>
      </cx:strDim>
      <cx:numDim type="val">
        <cx:f>'GG and SLN Comparison Data'!$E$2:$E$76</cx:f>
        <cx:lvl ptCount="75" formatCode="General">
          <cx:pt idx="0">138</cx:pt>
          <cx:pt idx="1">416</cx:pt>
          <cx:pt idx="2">1305</cx:pt>
          <cx:pt idx="3">1067</cx:pt>
          <cx:pt idx="4">403.69999999999999</cx:pt>
          <cx:pt idx="5">301</cx:pt>
          <cx:pt idx="6">461.30000000000001</cx:pt>
          <cx:pt idx="7">728.20000000000005</cx:pt>
          <cx:pt idx="8">640.29999999999995</cx:pt>
          <cx:pt idx="9">703.60000000000002</cx:pt>
          <cx:pt idx="10">1437</cx:pt>
          <cx:pt idx="11">556.20000000000005</cx:pt>
          <cx:pt idx="12">1324</cx:pt>
          <cx:pt idx="13">1139</cx:pt>
          <cx:pt idx="14">329.30000000000001</cx:pt>
          <cx:pt idx="15">216.19999999999999</cx:pt>
          <cx:pt idx="16">694</cx:pt>
          <cx:pt idx="17">1591</cx:pt>
          <cx:pt idx="18">933</cx:pt>
          <cx:pt idx="19">410.10000000000002</cx:pt>
          <cx:pt idx="20">425.69999999999999</cx:pt>
          <cx:pt idx="21">381.89999999999998</cx:pt>
          <cx:pt idx="22">452.30000000000001</cx:pt>
          <cx:pt idx="23">542.70000000000005</cx:pt>
          <cx:pt idx="24">811.89999999999998</cx:pt>
          <cx:pt idx="25">406.19999999999999</cx:pt>
          <cx:pt idx="26">1380</cx:pt>
          <cx:pt idx="27">673.29999999999995</cx:pt>
          <cx:pt idx="28">1566</cx:pt>
          <cx:pt idx="29">352.69999999999999</cx:pt>
          <cx:pt idx="30">596.60000000000002</cx:pt>
          <cx:pt idx="31">292.60000000000002</cx:pt>
          <cx:pt idx="32">575.39999999999998</cx:pt>
          <cx:pt idx="33">608.20000000000005</cx:pt>
          <cx:pt idx="34">346.60000000000002</cx:pt>
          <cx:pt idx="35">480.5</cx:pt>
          <cx:pt idx="36">486.80000000000001</cx:pt>
          <cx:pt idx="37">593.5</cx:pt>
          <cx:pt idx="38">377.89999999999998</cx:pt>
          <cx:pt idx="39">539.60000000000002</cx:pt>
          <cx:pt idx="40">414.30000000000001</cx:pt>
          <cx:pt idx="41">472.30000000000001</cx:pt>
          <cx:pt idx="42">286.5</cx:pt>
          <cx:pt idx="43">281.30000000000001</cx:pt>
          <cx:pt idx="44">918</cx:pt>
          <cx:pt idx="45">444.5</cx:pt>
          <cx:pt idx="46">394.89999999999998</cx:pt>
          <cx:pt idx="47">246.5</cx:pt>
          <cx:pt idx="48">779.10000000000002</cx:pt>
          <cx:pt idx="49">936.60000000000002</cx:pt>
          <cx:pt idx="50">544.39999999999998</cx:pt>
          <cx:pt idx="51">477.89999999999998</cx:pt>
          <cx:pt idx="52">337.69999999999999</cx:pt>
          <cx:pt idx="53">455.19999999999999</cx:pt>
          <cx:pt idx="54">396.10000000000002</cx:pt>
          <cx:pt idx="55">765.39999999999998</cx:pt>
          <cx:pt idx="56">431.89999999999998</cx:pt>
          <cx:pt idx="57">842.29999999999995</cx:pt>
          <cx:pt idx="58">495.89999999999998</cx:pt>
          <cx:pt idx="59">1111</cx:pt>
          <cx:pt idx="60">1340</cx:pt>
          <cx:pt idx="61">416.10000000000002</cx:pt>
          <cx:pt idx="62">417.69999999999999</cx:pt>
          <cx:pt idx="63">432.89999999999998</cx:pt>
          <cx:pt idx="64">677.60000000000002</cx:pt>
          <cx:pt idx="65">713.5</cx:pt>
          <cx:pt idx="66">333.19999999999999</cx:pt>
          <cx:pt idx="67">290.39999999999998</cx:pt>
          <cx:pt idx="68">473.60000000000002</cx:pt>
          <cx:pt idx="69">679.10000000000002</cx:pt>
          <cx:pt idx="70">432.39999999999998</cx:pt>
          <cx:pt idx="71">620.89999999999998</cx:pt>
          <cx:pt idx="72">495.10000000000002</cx:pt>
          <cx:pt idx="73">657.5</cx:pt>
          <cx:pt idx="74">467.89999999999998</cx:pt>
        </cx:lvl>
      </cx:numDim>
    </cx:data>
  </cx:chartData>
  <cx:chart>
    <cx:title pos="t" align="ctr" overlay="0">
      <cx:tx>
        <cx:txData>
          <cx:v>Conductivity</cx:v>
        </cx:txData>
      </cx:tx>
      <cx:txPr>
        <a:bodyPr vertOverflow="overflow" horzOverflow="overflow" wrap="square" lIns="0" tIns="0" rIns="0" bIns="0"/>
        <a:lstStyle/>
        <a:p>
          <a:pPr algn="ctr" rtl="0">
            <a:defRPr sz="2000" b="1"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r>
            <a:rPr lang="en-US" sz="2000" dirty="0">
              <a:solidFill>
                <a:schemeClr val="bg1"/>
              </a:solidFill>
              <a:latin typeface="Times New Roman" panose="02020603050405020304" pitchFamily="18" charset="0"/>
              <a:cs typeface="Times New Roman" panose="02020603050405020304" pitchFamily="18" charset="0"/>
            </a:rPr>
            <a:t>Conductivity</a:t>
          </a:r>
        </a:p>
      </cx:txPr>
    </cx:title>
    <cx:plotArea>
      <cx:plotAreaRegion>
        <cx:series layoutId="boxWhisker" uniqueId="{80825998-0C6C-429F-B389-EF92AC6376A6}">
          <cx:tx>
            <cx:txData>
              <cx:f>'GG and SLN Comparison Data'!$E$1</cx:f>
              <cx:v>salinity</cx:v>
            </cx:txData>
          </cx:tx>
          <cx:spPr>
            <a:solidFill>
              <a:srgbClr val="3EC7C3"/>
            </a:solidFill>
            <a:ln>
              <a:solidFill>
                <a:schemeClr val="bg1"/>
              </a:solidFill>
            </a:ln>
          </cx:spPr>
          <cx:dataId val="0"/>
          <cx:layoutPr>
            <cx:visibility meanLine="0" meanMarker="1" nonoutliers="0" outliers="1"/>
            <cx:statistics quartileMethod="exclusive"/>
          </cx:layoutPr>
        </cx:series>
      </cx:plotAreaRegion>
      <cx:axis id="0">
        <cx:catScaling gapWidth="1.5"/>
        <cx:tickLabels/>
        <cx:txPr>
          <a:bodyPr vertOverflow="overflow" horzOverflow="overflow" wrap="square" lIns="0" tIns="0" rIns="0" bIns="0"/>
          <a:lstStyle/>
          <a:p>
            <a:pPr algn="ctr" rtl="0">
              <a:defRPr sz="1600" b="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600">
              <a:solidFill>
                <a:schemeClr val="bg1"/>
              </a:solidFill>
              <a:latin typeface="Times New Roman" panose="02020603050405020304" pitchFamily="18" charset="0"/>
              <a:cs typeface="Times New Roman" panose="02020603050405020304" pitchFamily="18" charset="0"/>
            </a:endParaRPr>
          </a:p>
        </cx:txPr>
      </cx:axis>
      <cx:axis id="1">
        <cx:valScaling/>
        <cx:majorGridlines/>
        <cx:tickLabels/>
        <cx:txPr>
          <a:bodyPr vertOverflow="overflow" horzOverflow="overflow" wrap="square" lIns="0" tIns="0" rIns="0" bIns="0"/>
          <a:lstStyle/>
          <a:p>
            <a:pPr algn="ctr" rtl="0">
              <a:defRPr sz="900" b="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a:solidFill>
                <a:schemeClr val="bg1"/>
              </a:solidFill>
              <a:latin typeface="Times New Roman" panose="02020603050405020304" pitchFamily="18" charset="0"/>
              <a:cs typeface="Times New Roman" panose="02020603050405020304" pitchFamily="18" charset="0"/>
            </a:endParaRPr>
          </a:p>
        </cx:txPr>
      </cx:axis>
    </cx:plotArea>
  </cx:chart>
  <cx:spPr>
    <a:noFill/>
  </cx:spPr>
</cx: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08">
  <cs:axisTitle>
    <cs:lnRef idx="0"/>
    <cs:fillRef idx="0"/>
    <cs:effectRef idx="0"/>
    <cs:fontRef idx="minor">
      <a:schemeClr val="dk1">
        <a:lumMod val="75000"/>
        <a:lumOff val="25000"/>
      </a:schemeClr>
    </cs:fontRef>
    <cs:defRPr sz="1197"/>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cs:chartArea>
  <cs:dataLabel>
    <cs:lnRef idx="0"/>
    <cs:fillRef idx="0"/>
    <cs:effectRef idx="0"/>
    <cs:fontRef idx="minor">
      <a:schemeClr val="dk1"/>
    </cs:fontRef>
    <cs:defRPr sz="1197"/>
  </cs:dataLabel>
  <cs:dataLabelCallout>
    <cs:lnRef idx="0"/>
    <cs:fillRef idx="0"/>
    <cs:effectRef idx="0"/>
    <cs:fontRef idx="minor">
      <a:schemeClr val="lt1"/>
    </cs:fontRef>
    <cs:spPr>
      <a:solidFill>
        <a:schemeClr val="dk1">
          <a:lumMod val="65000"/>
          <a:lumOff val="35000"/>
          <a:alpha val="7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solidFill>
      <a:ln>
        <a:solidFill>
          <a:schemeClr val="phClr"/>
        </a:solidFill>
      </a:ln>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1197"/>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22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1197"/>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1197"/>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408">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solidFill>
      <a:ln>
        <a:solidFill>
          <a:schemeClr val="phClr"/>
        </a:solidFill>
      </a:ln>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408">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solidFill>
      <a:ln>
        <a:solidFill>
          <a:schemeClr val="phClr"/>
        </a:solidFill>
      </a:ln>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408">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solidFill>
      <a:ln>
        <a:solidFill>
          <a:schemeClr val="phClr"/>
        </a:solidFill>
      </a:ln>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AE299-7912-4D0B-BC70-62B7B331B5C0}"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843AFB5-5E90-4314-B7A1-38352DF6F0C9}">
      <dgm:prSet phldrT="[Text]" custT="1"/>
      <dgm:spPr/>
      <dgm:t>
        <a:bodyPr/>
        <a:lstStyle/>
        <a:p>
          <a:r>
            <a:rPr lang="en-US" sz="1100" dirty="0">
              <a:solidFill>
                <a:schemeClr val="accent1">
                  <a:lumMod val="50000"/>
                </a:schemeClr>
              </a:solidFill>
            </a:rPr>
            <a:t>.</a:t>
          </a:r>
        </a:p>
      </dgm:t>
    </dgm:pt>
    <dgm:pt modelId="{5E6F3344-A60A-42C9-8583-FDDC43CC54ED}" type="sibTrans" cxnId="{994795A3-5AE6-4213-9E6D-3F9DA2C8086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descr="A picture containing diagram&#10;&#10;Description automatically generated">
            <a:extLst>
              <a:ext uri="{FF2B5EF4-FFF2-40B4-BE49-F238E27FC236}">
                <a16:creationId xmlns:a16="http://schemas.microsoft.com/office/drawing/2014/main" id="{96CBB6FB-6FB1-4B56-AB12-F1A20658C34F}"/>
              </a:ext>
            </a:extLst>
          </dgm14:cNvPr>
        </a:ext>
      </dgm:extLst>
    </dgm:pt>
    <dgm:pt modelId="{C411E114-B9FA-421D-95A4-81E9A07DCD1F}" type="parTrans" cxnId="{994795A3-5AE6-4213-9E6D-3F9DA2C8086B}">
      <dgm:prSet/>
      <dgm:spPr/>
      <dgm:t>
        <a:bodyPr/>
        <a:lstStyle/>
        <a:p>
          <a:endParaRPr lang="en-US"/>
        </a:p>
      </dgm:t>
    </dgm:pt>
    <dgm:pt modelId="{015453DE-E0B1-4ACB-9619-E4466C5761F9}" type="pres">
      <dgm:prSet presAssocID="{3D6AE299-7912-4D0B-BC70-62B7B331B5C0}" presName="Name0" presStyleCnt="0">
        <dgm:presLayoutVars>
          <dgm:chMax val="7"/>
          <dgm:chPref val="7"/>
          <dgm:dir/>
        </dgm:presLayoutVars>
      </dgm:prSet>
      <dgm:spPr/>
    </dgm:pt>
    <dgm:pt modelId="{B865E85E-9689-44C0-AABB-0D11302B128D}" type="pres">
      <dgm:prSet presAssocID="{3D6AE299-7912-4D0B-BC70-62B7B331B5C0}" presName="Name1" presStyleCnt="0"/>
      <dgm:spPr/>
    </dgm:pt>
    <dgm:pt modelId="{CB602ACC-B329-4073-9239-33BF9D942228}" type="pres">
      <dgm:prSet presAssocID="{5E6F3344-A60A-42C9-8583-FDDC43CC54ED}" presName="picture_1" presStyleCnt="0"/>
      <dgm:spPr/>
    </dgm:pt>
    <dgm:pt modelId="{A654B51A-75D9-485D-AC02-16914B6FDBFB}" type="pres">
      <dgm:prSet presAssocID="{5E6F3344-A60A-42C9-8583-FDDC43CC54ED}" presName="pictureRepeatNode" presStyleLbl="alignImgPlace1" presStyleIdx="0" presStyleCnt="1" custScaleX="171186" custScaleY="172659" custLinFactNeighborX="-9403" custLinFactNeighborY="289"/>
      <dgm:spPr/>
    </dgm:pt>
    <dgm:pt modelId="{098A2EB9-0240-46C9-AB25-6347A9C86310}" type="pres">
      <dgm:prSet presAssocID="{7843AFB5-5E90-4314-B7A1-38352DF6F0C9}" presName="text_1" presStyleLbl="node1" presStyleIdx="0" presStyleCnt="0" custLinFactX="100000" custLinFactY="9613" custLinFactNeighborX="109331" custLinFactNeighborY="100000">
        <dgm:presLayoutVars>
          <dgm:bulletEnabled val="1"/>
        </dgm:presLayoutVars>
      </dgm:prSet>
      <dgm:spPr/>
    </dgm:pt>
  </dgm:ptLst>
  <dgm:cxnLst>
    <dgm:cxn modelId="{FAB2F825-3839-4BB9-ACE6-0E4E64950E6B}" type="presOf" srcId="{3D6AE299-7912-4D0B-BC70-62B7B331B5C0}" destId="{015453DE-E0B1-4ACB-9619-E4466C5761F9}" srcOrd="0" destOrd="0" presId="urn:microsoft.com/office/officeart/2008/layout/CircularPictureCallout"/>
    <dgm:cxn modelId="{87BD4862-8DAB-4456-9229-5C27569A3031}" type="presOf" srcId="{5E6F3344-A60A-42C9-8583-FDDC43CC54ED}" destId="{A654B51A-75D9-485D-AC02-16914B6FDBFB}" srcOrd="0" destOrd="0" presId="urn:microsoft.com/office/officeart/2008/layout/CircularPictureCallout"/>
    <dgm:cxn modelId="{01D3E442-43AE-4970-8698-C3B84A497D24}" type="presOf" srcId="{7843AFB5-5E90-4314-B7A1-38352DF6F0C9}" destId="{098A2EB9-0240-46C9-AB25-6347A9C86310}" srcOrd="0" destOrd="0" presId="urn:microsoft.com/office/officeart/2008/layout/CircularPictureCallout"/>
    <dgm:cxn modelId="{994795A3-5AE6-4213-9E6D-3F9DA2C8086B}" srcId="{3D6AE299-7912-4D0B-BC70-62B7B331B5C0}" destId="{7843AFB5-5E90-4314-B7A1-38352DF6F0C9}" srcOrd="0" destOrd="0" parTransId="{C411E114-B9FA-421D-95A4-81E9A07DCD1F}" sibTransId="{5E6F3344-A60A-42C9-8583-FDDC43CC54ED}"/>
    <dgm:cxn modelId="{4DC0D03E-0289-4437-9CDD-466E176716F8}" type="presParOf" srcId="{015453DE-E0B1-4ACB-9619-E4466C5761F9}" destId="{B865E85E-9689-44C0-AABB-0D11302B128D}" srcOrd="0" destOrd="0" presId="urn:microsoft.com/office/officeart/2008/layout/CircularPictureCallout"/>
    <dgm:cxn modelId="{78B8055F-E373-46B0-AD9E-C6CDD714024B}" type="presParOf" srcId="{B865E85E-9689-44C0-AABB-0D11302B128D}" destId="{CB602ACC-B329-4073-9239-33BF9D942228}" srcOrd="0" destOrd="0" presId="urn:microsoft.com/office/officeart/2008/layout/CircularPictureCallout"/>
    <dgm:cxn modelId="{81B75242-8A0F-4584-AC97-9291C018718F}" type="presParOf" srcId="{CB602ACC-B329-4073-9239-33BF9D942228}" destId="{A654B51A-75D9-485D-AC02-16914B6FDBFB}" srcOrd="0" destOrd="0" presId="urn:microsoft.com/office/officeart/2008/layout/CircularPictureCallout"/>
    <dgm:cxn modelId="{EA4CB08E-C3E1-4DFA-9B75-928099EFD692}" type="presParOf" srcId="{B865E85E-9689-44C0-AABB-0D11302B128D}" destId="{098A2EB9-0240-46C9-AB25-6347A9C86310}"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DCF049-096E-4656-A77B-52444906937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35FEAC7-97CA-45D0-8DCE-4DEE91DB86F4}">
      <dgm:prSet/>
      <dgm:spPr/>
      <dgm:t>
        <a:bodyPr/>
        <a:lstStyle/>
        <a:p>
          <a:endParaRPr lang="en-US"/>
        </a:p>
      </dgm:t>
    </dgm:pt>
    <dgm:pt modelId="{FACA92B4-19C5-4F57-B8B7-C5D8ACE422E9}" type="parTrans" cxnId="{293366BC-2F49-45E6-80B8-7C6C34B6B6D9}">
      <dgm:prSet/>
      <dgm:spPr/>
      <dgm:t>
        <a:bodyPr/>
        <a:lstStyle/>
        <a:p>
          <a:endParaRPr lang="en-US"/>
        </a:p>
      </dgm:t>
    </dgm:pt>
    <dgm:pt modelId="{41F7FB2B-BE0E-4755-BDF3-A06B6E2528A0}" type="sibTrans" cxnId="{293366BC-2F49-45E6-80B8-7C6C34B6B6D9}">
      <dgm:prSet/>
      <dgm:spPr/>
      <dgm:t>
        <a:bodyPr/>
        <a:lstStyle/>
        <a:p>
          <a:endParaRPr lang="en-US"/>
        </a:p>
      </dgm:t>
    </dgm:pt>
    <dgm:pt modelId="{B375AEAE-DA30-484D-ADD3-C755E143553A}">
      <dgm:prSet phldrT="[Text]"/>
      <dgm:spPr/>
      <dgm:t>
        <a:bodyPr/>
        <a:lstStyle/>
        <a:p>
          <a:r>
            <a:rPr lang="en-US" dirty="0">
              <a:solidFill>
                <a:schemeClr val="bg1"/>
              </a:solidFill>
              <a:latin typeface="Times New Roman" panose="02020603050405020304" pitchFamily="18" charset="0"/>
              <a:cs typeface="Times New Roman" panose="02020603050405020304" pitchFamily="18" charset="0"/>
            </a:rPr>
            <a:t>Carbon and Nitrogen</a:t>
          </a:r>
        </a:p>
        <a:p>
          <a:r>
            <a:rPr lang="en-US" dirty="0">
              <a:solidFill>
                <a:schemeClr val="bg1"/>
              </a:solidFill>
              <a:latin typeface="Times New Roman" panose="02020603050405020304" pitchFamily="18" charset="0"/>
              <a:cs typeface="Times New Roman" panose="02020603050405020304" pitchFamily="18" charset="0"/>
            </a:rPr>
            <a:t>Dry combustion method</a:t>
          </a:r>
        </a:p>
      </dgm:t>
    </dgm:pt>
    <dgm:pt modelId="{C636CE44-1388-4590-B9EE-519F540C3880}" type="parTrans" cxnId="{D6A4C940-D7A5-4607-AEE8-98E6CE395406}">
      <dgm:prSet/>
      <dgm:spPr/>
      <dgm:t>
        <a:bodyPr/>
        <a:lstStyle/>
        <a:p>
          <a:endParaRPr lang="en-US"/>
        </a:p>
      </dgm:t>
    </dgm:pt>
    <dgm:pt modelId="{35C11947-9C87-4467-8AB1-F7D73BD05907}" type="sibTrans" cxnId="{D6A4C940-D7A5-4607-AEE8-98E6CE395406}">
      <dgm:prSet/>
      <dgm:spPr/>
      <dgm:t>
        <a:bodyPr/>
        <a:lstStyle/>
        <a:p>
          <a:endParaRPr lang="en-US"/>
        </a:p>
      </dgm:t>
    </dgm:pt>
    <dgm:pt modelId="{895E9B44-D9D6-470B-8974-83DA018EA3F6}">
      <dgm:prSet phldrT="[Text]"/>
      <dgm:spPr/>
      <dgm:t>
        <a:bodyPr/>
        <a:lstStyle/>
        <a:p>
          <a:r>
            <a:rPr lang="en-US" dirty="0">
              <a:solidFill>
                <a:schemeClr val="bg1"/>
              </a:solidFill>
              <a:latin typeface="Times New Roman" panose="02020603050405020304" pitchFamily="18" charset="0"/>
              <a:cs typeface="Times New Roman" panose="02020603050405020304" pitchFamily="18" charset="0"/>
            </a:rPr>
            <a:t>PAR *name</a:t>
          </a:r>
        </a:p>
      </dgm:t>
    </dgm:pt>
    <dgm:pt modelId="{D088CB5B-C06C-4E28-A855-F1DCCA355B2C}" type="parTrans" cxnId="{D27ABDE5-7969-4797-893B-B9454D18771C}">
      <dgm:prSet/>
      <dgm:spPr/>
      <dgm:t>
        <a:bodyPr/>
        <a:lstStyle/>
        <a:p>
          <a:endParaRPr lang="en-US"/>
        </a:p>
      </dgm:t>
    </dgm:pt>
    <dgm:pt modelId="{EDFBA305-D36A-41A2-8A2D-E0B4EC159776}" type="sibTrans" cxnId="{D27ABDE5-7969-4797-893B-B9454D18771C}">
      <dgm:prSet/>
      <dgm:spPr/>
      <dgm:t>
        <a:bodyPr/>
        <a:lstStyle/>
        <a:p>
          <a:endParaRPr lang="en-US"/>
        </a:p>
      </dgm:t>
    </dgm:pt>
    <dgm:pt modelId="{8DB04002-DC37-49D1-8E5D-45F581364231}">
      <dgm:prSet phldrT="[Text]"/>
      <dgm:spPr/>
    </dgm:pt>
    <dgm:pt modelId="{CC425060-8959-4B47-9AC9-0025EC4966A3}" type="parTrans" cxnId="{E56CD250-A84A-4115-BB67-F90066BCD05C}">
      <dgm:prSet/>
      <dgm:spPr/>
      <dgm:t>
        <a:bodyPr/>
        <a:lstStyle/>
        <a:p>
          <a:endParaRPr lang="en-US"/>
        </a:p>
      </dgm:t>
    </dgm:pt>
    <dgm:pt modelId="{7B1592EA-18AB-4998-B8C0-B73208C374C8}" type="sibTrans" cxnId="{E56CD250-A84A-4115-BB67-F90066BCD05C}">
      <dgm:prSet/>
      <dgm:spPr/>
      <dgm:t>
        <a:bodyPr/>
        <a:lstStyle/>
        <a:p>
          <a:endParaRPr lang="en-US"/>
        </a:p>
      </dgm:t>
    </dgm:pt>
    <dgm:pt modelId="{8F49AB46-ECD6-4C9B-823D-33F7ECA28A98}">
      <dgm:prSet/>
      <dgm:spPr/>
      <dgm:t>
        <a:bodyPr/>
        <a:lstStyle/>
        <a:p>
          <a:r>
            <a:rPr lang="en-US" dirty="0">
              <a:solidFill>
                <a:schemeClr val="bg1"/>
              </a:solidFill>
              <a:latin typeface="Times New Roman" panose="02020603050405020304" pitchFamily="18" charset="0"/>
              <a:cs typeface="Times New Roman" panose="02020603050405020304" pitchFamily="18" charset="0"/>
            </a:rPr>
            <a:t>Organic Matter by combustion method</a:t>
          </a:r>
        </a:p>
      </dgm:t>
    </dgm:pt>
    <dgm:pt modelId="{9C7C48B8-8978-4CD0-97C7-DF6411548CA6}" type="parTrans" cxnId="{7987D880-399D-4FB7-8602-519C6297F32A}">
      <dgm:prSet/>
      <dgm:spPr/>
      <dgm:t>
        <a:bodyPr/>
        <a:lstStyle/>
        <a:p>
          <a:endParaRPr lang="en-US"/>
        </a:p>
      </dgm:t>
    </dgm:pt>
    <dgm:pt modelId="{D4B22168-D7FC-4DE5-9E87-D7B69EEF1EF0}" type="sibTrans" cxnId="{7987D880-399D-4FB7-8602-519C6297F32A}">
      <dgm:prSet/>
      <dgm:spPr/>
      <dgm:t>
        <a:bodyPr/>
        <a:lstStyle/>
        <a:p>
          <a:endParaRPr lang="en-US"/>
        </a:p>
      </dgm:t>
    </dgm:pt>
    <dgm:pt modelId="{0A9D2CBA-C09C-4505-AC1E-263611F437DD}">
      <dgm:prSet/>
      <dgm:spPr/>
    </dgm:pt>
    <dgm:pt modelId="{82C67803-A94C-4181-8359-BE56661E842E}" type="parTrans" cxnId="{39D5AF05-796B-408F-86FD-350D421DDC31}">
      <dgm:prSet/>
      <dgm:spPr/>
      <dgm:t>
        <a:bodyPr/>
        <a:lstStyle/>
        <a:p>
          <a:endParaRPr lang="en-US"/>
        </a:p>
      </dgm:t>
    </dgm:pt>
    <dgm:pt modelId="{2A8888B6-C268-47E5-B08E-BF6FA33ABD0D}" type="sibTrans" cxnId="{39D5AF05-796B-408F-86FD-350D421DDC31}">
      <dgm:prSet/>
      <dgm:spPr/>
      <dgm:t>
        <a:bodyPr/>
        <a:lstStyle/>
        <a:p>
          <a:endParaRPr lang="en-US"/>
        </a:p>
      </dgm:t>
    </dgm:pt>
    <dgm:pt modelId="{B76220D8-81C0-4050-90FC-CA25DFCD2895}">
      <dgm:prSet/>
      <dgm:spPr/>
      <dgm:t>
        <a:bodyPr/>
        <a:lstStyle/>
        <a:p>
          <a:endParaRPr lang="en-US"/>
        </a:p>
      </dgm:t>
    </dgm:pt>
    <dgm:pt modelId="{7920177E-584E-4AAA-A9FF-CCE26D8997FE}" type="parTrans" cxnId="{C731BA8A-4AD6-471D-B631-7E557E4C5823}">
      <dgm:prSet/>
      <dgm:spPr/>
      <dgm:t>
        <a:bodyPr/>
        <a:lstStyle/>
        <a:p>
          <a:endParaRPr lang="en-US"/>
        </a:p>
      </dgm:t>
    </dgm:pt>
    <dgm:pt modelId="{6AE5723A-8C9B-422E-9587-6C2D854F11B9}" type="sibTrans" cxnId="{C731BA8A-4AD6-471D-B631-7E557E4C5823}">
      <dgm:prSet/>
      <dgm:spPr/>
      <dgm:t>
        <a:bodyPr/>
        <a:lstStyle/>
        <a:p>
          <a:endParaRPr lang="en-US"/>
        </a:p>
      </dgm:t>
    </dgm:pt>
    <dgm:pt modelId="{53220B16-6245-4387-95D1-083A6B159B4A}">
      <dgm:prSet/>
      <dgm:spPr/>
      <dgm:t>
        <a:bodyPr/>
        <a:lstStyle/>
        <a:p>
          <a:r>
            <a:rPr lang="en-US" dirty="0">
              <a:solidFill>
                <a:schemeClr val="bg1"/>
              </a:solidFill>
              <a:latin typeface="Times New Roman" panose="02020603050405020304" pitchFamily="18" charset="0"/>
              <a:cs typeface="Times New Roman" panose="02020603050405020304" pitchFamily="18" charset="0"/>
            </a:rPr>
            <a:t>Moisture on site with probe</a:t>
          </a:r>
        </a:p>
      </dgm:t>
    </dgm:pt>
    <dgm:pt modelId="{9A300914-8BE6-4F42-A4CD-E6D029250E11}" type="parTrans" cxnId="{A879DD34-4F63-4E47-BB76-2039F2E80178}">
      <dgm:prSet/>
      <dgm:spPr/>
      <dgm:t>
        <a:bodyPr/>
        <a:lstStyle/>
        <a:p>
          <a:endParaRPr lang="en-US"/>
        </a:p>
      </dgm:t>
    </dgm:pt>
    <dgm:pt modelId="{EC5893CA-92D9-41CB-95EE-82169475EC83}" type="sibTrans" cxnId="{A879DD34-4F63-4E47-BB76-2039F2E80178}">
      <dgm:prSet/>
      <dgm:spPr/>
      <dgm:t>
        <a:bodyPr/>
        <a:lstStyle/>
        <a:p>
          <a:endParaRPr lang="en-US"/>
        </a:p>
      </dgm:t>
    </dgm:pt>
    <dgm:pt modelId="{453D8DA7-86BE-4618-A989-DF61DB6E0443}">
      <dgm:prSet/>
      <dgm:spPr/>
      <dgm:t>
        <a:bodyPr/>
        <a:lstStyle/>
        <a:p>
          <a:r>
            <a:rPr lang="en-US" dirty="0">
              <a:solidFill>
                <a:schemeClr val="bg1"/>
              </a:solidFill>
              <a:latin typeface="Times New Roman" panose="02020603050405020304" pitchFamily="18" charset="0"/>
              <a:cs typeface="Times New Roman" panose="02020603050405020304" pitchFamily="18" charset="0"/>
            </a:rPr>
            <a:t>Compaction tested with Penetrometer</a:t>
          </a:r>
        </a:p>
      </dgm:t>
    </dgm:pt>
    <dgm:pt modelId="{BCDE062B-8852-4626-AEA9-035096D95788}" type="parTrans" cxnId="{44845CCE-62B5-4D90-AEED-E10046CED003}">
      <dgm:prSet/>
      <dgm:spPr/>
      <dgm:t>
        <a:bodyPr/>
        <a:lstStyle/>
        <a:p>
          <a:endParaRPr lang="en-US"/>
        </a:p>
      </dgm:t>
    </dgm:pt>
    <dgm:pt modelId="{7E918010-FDF8-4293-9B3D-466F7D7879CD}" type="sibTrans" cxnId="{44845CCE-62B5-4D90-AEED-E10046CED003}">
      <dgm:prSet/>
      <dgm:spPr/>
      <dgm:t>
        <a:bodyPr/>
        <a:lstStyle/>
        <a:p>
          <a:endParaRPr lang="en-US"/>
        </a:p>
      </dgm:t>
    </dgm:pt>
    <dgm:pt modelId="{ADF0AEF3-FB5E-4F32-801A-D7054004D1EB}">
      <dgm:prSet/>
      <dgm:spPr/>
      <dgm:t>
        <a:bodyPr/>
        <a:lstStyle/>
        <a:p>
          <a:r>
            <a:rPr lang="en-US" dirty="0">
              <a:solidFill>
                <a:schemeClr val="bg1"/>
              </a:solidFill>
              <a:latin typeface="Times New Roman" panose="02020603050405020304" pitchFamily="18" charset="0"/>
              <a:cs typeface="Times New Roman" panose="02020603050405020304" pitchFamily="18" charset="0"/>
            </a:rPr>
            <a:t>Soil Texture tested with Hydrometer method</a:t>
          </a:r>
        </a:p>
      </dgm:t>
    </dgm:pt>
    <dgm:pt modelId="{01EC2CA9-9F50-4431-AE65-3311561F2237}" type="parTrans" cxnId="{EF4517A6-0D10-4758-A3EB-B373C9061C48}">
      <dgm:prSet/>
      <dgm:spPr/>
      <dgm:t>
        <a:bodyPr/>
        <a:lstStyle/>
        <a:p>
          <a:endParaRPr lang="en-US"/>
        </a:p>
      </dgm:t>
    </dgm:pt>
    <dgm:pt modelId="{3ECC49C5-7355-4291-8090-5A7B5C0D5C0F}" type="sibTrans" cxnId="{EF4517A6-0D10-4758-A3EB-B373C9061C48}">
      <dgm:prSet/>
      <dgm:spPr/>
      <dgm:t>
        <a:bodyPr/>
        <a:lstStyle/>
        <a:p>
          <a:endParaRPr lang="en-US"/>
        </a:p>
      </dgm:t>
    </dgm:pt>
    <dgm:pt modelId="{494205B8-B97E-40E8-B7EE-CFB8FFAA06E2}" type="pres">
      <dgm:prSet presAssocID="{E4DCF049-096E-4656-A77B-52444906937D}" presName="Name0" presStyleCnt="0">
        <dgm:presLayoutVars>
          <dgm:chMax val="7"/>
          <dgm:chPref val="7"/>
          <dgm:dir/>
        </dgm:presLayoutVars>
      </dgm:prSet>
      <dgm:spPr/>
    </dgm:pt>
    <dgm:pt modelId="{D817470D-E501-4928-9DF2-C0BB47B4B4E2}" type="pres">
      <dgm:prSet presAssocID="{E4DCF049-096E-4656-A77B-52444906937D}" presName="Name1" presStyleCnt="0"/>
      <dgm:spPr/>
    </dgm:pt>
    <dgm:pt modelId="{6777D379-CBB9-4829-895F-A46F9A06884B}" type="pres">
      <dgm:prSet presAssocID="{41F7FB2B-BE0E-4755-BDF3-A06B6E2528A0}" presName="picture_1" presStyleCnt="0"/>
      <dgm:spPr/>
    </dgm:pt>
    <dgm:pt modelId="{9B945E39-29E8-43F4-AC8F-34CBE52D8A69}" type="pres">
      <dgm:prSet presAssocID="{41F7FB2B-BE0E-4755-BDF3-A06B6E2528A0}" presName="pictureRepeatNode" presStyleLbl="alignImgPlace1" presStyleIdx="0" presStyleCnt="7"/>
      <dgm:spPr/>
    </dgm:pt>
    <dgm:pt modelId="{8773CBF1-D215-41DB-A172-542BC7D3279A}" type="pres">
      <dgm:prSet presAssocID="{635FEAC7-97CA-45D0-8DCE-4DEE91DB86F4}" presName="text_1" presStyleLbl="node1" presStyleIdx="0" presStyleCnt="0">
        <dgm:presLayoutVars>
          <dgm:bulletEnabled val="1"/>
        </dgm:presLayoutVars>
      </dgm:prSet>
      <dgm:spPr/>
    </dgm:pt>
    <dgm:pt modelId="{60419D37-4039-4F41-B5BF-B96EDCE62CC5}" type="pres">
      <dgm:prSet presAssocID="{35C11947-9C87-4467-8AB1-F7D73BD05907}" presName="picture_2" presStyleCnt="0"/>
      <dgm:spPr/>
    </dgm:pt>
    <dgm:pt modelId="{7D00758F-3548-4167-83EE-6C36D180318E}" type="pres">
      <dgm:prSet presAssocID="{35C11947-9C87-4467-8AB1-F7D73BD05907}" presName="pictureRepeatNode" presStyleLbl="alignImgPlace1" presStyleIdx="1" presStyleCnt="7"/>
      <dgm:spPr/>
    </dgm:pt>
    <dgm:pt modelId="{59FCD80E-0CD1-4D8C-9B3A-982084CEFE98}" type="pres">
      <dgm:prSet presAssocID="{B375AEAE-DA30-484D-ADD3-C755E143553A}" presName="line_2" presStyleLbl="parChTrans1D1" presStyleIdx="0" presStyleCnt="6"/>
      <dgm:spPr/>
    </dgm:pt>
    <dgm:pt modelId="{4B7B456B-F9F2-4A7C-A716-F1738E7BAE21}" type="pres">
      <dgm:prSet presAssocID="{B375AEAE-DA30-484D-ADD3-C755E143553A}" presName="textparent_2" presStyleLbl="node1" presStyleIdx="0" presStyleCnt="0"/>
      <dgm:spPr/>
    </dgm:pt>
    <dgm:pt modelId="{94233022-0434-45F3-8090-7EB42D76778A}" type="pres">
      <dgm:prSet presAssocID="{B375AEAE-DA30-484D-ADD3-C755E143553A}" presName="text_2" presStyleLbl="revTx" presStyleIdx="0" presStyleCnt="6">
        <dgm:presLayoutVars>
          <dgm:bulletEnabled val="1"/>
        </dgm:presLayoutVars>
      </dgm:prSet>
      <dgm:spPr/>
    </dgm:pt>
    <dgm:pt modelId="{178E2085-FF40-4A5E-B598-E75FAA668359}" type="pres">
      <dgm:prSet presAssocID="{EC5893CA-92D9-41CB-95EE-82169475EC83}" presName="picture_3" presStyleCnt="0"/>
      <dgm:spPr/>
    </dgm:pt>
    <dgm:pt modelId="{DD6D6CF5-849D-4A4A-B42F-50E26DD05416}" type="pres">
      <dgm:prSet presAssocID="{EC5893CA-92D9-41CB-95EE-82169475EC83}" presName="pictureRepeatNode" presStyleLbl="alignImgPlace1" presStyleIdx="2" presStyleCnt="7"/>
      <dgm:spPr/>
    </dgm:pt>
    <dgm:pt modelId="{3C7212AA-157A-41D0-9145-7EB850F0FCD2}" type="pres">
      <dgm:prSet presAssocID="{53220B16-6245-4387-95D1-083A6B159B4A}" presName="line_3" presStyleLbl="parChTrans1D1" presStyleIdx="1" presStyleCnt="6"/>
      <dgm:spPr/>
    </dgm:pt>
    <dgm:pt modelId="{2B105CFA-CFA0-43AF-BCAC-D12770BB1F3E}" type="pres">
      <dgm:prSet presAssocID="{53220B16-6245-4387-95D1-083A6B159B4A}" presName="textparent_3" presStyleLbl="node1" presStyleIdx="0" presStyleCnt="0"/>
      <dgm:spPr/>
    </dgm:pt>
    <dgm:pt modelId="{0A71E905-87E3-4415-BA86-7AE05C6A68C9}" type="pres">
      <dgm:prSet presAssocID="{53220B16-6245-4387-95D1-083A6B159B4A}" presName="text_3" presStyleLbl="revTx" presStyleIdx="1" presStyleCnt="6" custScaleX="138134" custLinFactNeighborX="6952" custLinFactNeighborY="111">
        <dgm:presLayoutVars>
          <dgm:bulletEnabled val="1"/>
        </dgm:presLayoutVars>
      </dgm:prSet>
      <dgm:spPr/>
    </dgm:pt>
    <dgm:pt modelId="{19B90891-817C-451B-8475-2D902E45AE4B}" type="pres">
      <dgm:prSet presAssocID="{7E918010-FDF8-4293-9B3D-466F7D7879CD}" presName="picture_4" presStyleCnt="0"/>
      <dgm:spPr/>
    </dgm:pt>
    <dgm:pt modelId="{B577BF51-4F3C-49B5-8E6F-C9AE2A1C342E}" type="pres">
      <dgm:prSet presAssocID="{7E918010-FDF8-4293-9B3D-466F7D7879CD}" presName="pictureRepeatNode" presStyleLbl="alignImgPlace1" presStyleIdx="3" presStyleCnt="7"/>
      <dgm:spPr/>
    </dgm:pt>
    <dgm:pt modelId="{07E6A859-CF5A-4235-B278-AAA16C7E7AF2}" type="pres">
      <dgm:prSet presAssocID="{453D8DA7-86BE-4618-A989-DF61DB6E0443}" presName="line_4" presStyleLbl="parChTrans1D1" presStyleIdx="2" presStyleCnt="6"/>
      <dgm:spPr/>
    </dgm:pt>
    <dgm:pt modelId="{71D3C9C2-D779-45C9-A607-17F3DFAE630C}" type="pres">
      <dgm:prSet presAssocID="{453D8DA7-86BE-4618-A989-DF61DB6E0443}" presName="textparent_4" presStyleLbl="node1" presStyleIdx="0" presStyleCnt="0"/>
      <dgm:spPr/>
    </dgm:pt>
    <dgm:pt modelId="{7CADE0B6-F853-4CDB-ABD3-A7194ACB08B7}" type="pres">
      <dgm:prSet presAssocID="{453D8DA7-86BE-4618-A989-DF61DB6E0443}" presName="text_4" presStyleLbl="revTx" presStyleIdx="2" presStyleCnt="6" custScaleX="138134" custLinFactNeighborX="5975" custLinFactNeighborY="5082">
        <dgm:presLayoutVars>
          <dgm:bulletEnabled val="1"/>
        </dgm:presLayoutVars>
      </dgm:prSet>
      <dgm:spPr/>
    </dgm:pt>
    <dgm:pt modelId="{B114447E-E9C4-4DA9-A76C-3F76A3867909}" type="pres">
      <dgm:prSet presAssocID="{3ECC49C5-7355-4291-8090-5A7B5C0D5C0F}" presName="picture_5" presStyleCnt="0"/>
      <dgm:spPr/>
    </dgm:pt>
    <dgm:pt modelId="{BBF1BD7D-5365-4ECB-8892-D30F9B04CCCB}" type="pres">
      <dgm:prSet presAssocID="{3ECC49C5-7355-4291-8090-5A7B5C0D5C0F}" presName="pictureRepeatNode" presStyleLbl="alignImgPlace1" presStyleIdx="4" presStyleCnt="7"/>
      <dgm:spPr/>
    </dgm:pt>
    <dgm:pt modelId="{597E0EAF-4F4C-4AEB-9051-07E6F24479D6}" type="pres">
      <dgm:prSet presAssocID="{ADF0AEF3-FB5E-4F32-801A-D7054004D1EB}" presName="line_5" presStyleLbl="parChTrans1D1" presStyleIdx="3" presStyleCnt="6"/>
      <dgm:spPr/>
    </dgm:pt>
    <dgm:pt modelId="{823C13B1-DA86-4633-B4B8-35D21F8C4131}" type="pres">
      <dgm:prSet presAssocID="{ADF0AEF3-FB5E-4F32-801A-D7054004D1EB}" presName="textparent_5" presStyleLbl="node1" presStyleIdx="0" presStyleCnt="0"/>
      <dgm:spPr/>
    </dgm:pt>
    <dgm:pt modelId="{B9A0352C-7E44-4356-8DB3-B27419944784}" type="pres">
      <dgm:prSet presAssocID="{ADF0AEF3-FB5E-4F32-801A-D7054004D1EB}" presName="text_5" presStyleLbl="revTx" presStyleIdx="3" presStyleCnt="6" custScaleX="138134" custLinFactNeighborX="3196" custLinFactNeighborY="-1228">
        <dgm:presLayoutVars>
          <dgm:bulletEnabled val="1"/>
        </dgm:presLayoutVars>
      </dgm:prSet>
      <dgm:spPr/>
    </dgm:pt>
    <dgm:pt modelId="{5ED1EA5B-5D21-414B-AC60-0B9A30D95606}" type="pres">
      <dgm:prSet presAssocID="{EDFBA305-D36A-41A2-8A2D-E0B4EC159776}" presName="picture_6" presStyleCnt="0"/>
      <dgm:spPr/>
    </dgm:pt>
    <dgm:pt modelId="{BB723E4B-AD0B-4C0C-9367-0BC8B8594FBA}" type="pres">
      <dgm:prSet presAssocID="{EDFBA305-D36A-41A2-8A2D-E0B4EC159776}" presName="pictureRepeatNode" presStyleLbl="alignImgPlace1" presStyleIdx="5" presStyleCnt="7"/>
      <dgm:spPr/>
    </dgm:pt>
    <dgm:pt modelId="{DAFE4127-C906-40D7-99F0-6FA8647C7AD4}" type="pres">
      <dgm:prSet presAssocID="{895E9B44-D9D6-470B-8974-83DA018EA3F6}" presName="line_6" presStyleLbl="parChTrans1D1" presStyleIdx="4" presStyleCnt="6"/>
      <dgm:spPr/>
    </dgm:pt>
    <dgm:pt modelId="{D62788A5-44C4-4C45-99D4-317CF308A1CB}" type="pres">
      <dgm:prSet presAssocID="{895E9B44-D9D6-470B-8974-83DA018EA3F6}" presName="textparent_6" presStyleLbl="node1" presStyleIdx="0" presStyleCnt="0"/>
      <dgm:spPr/>
    </dgm:pt>
    <dgm:pt modelId="{B61F16F3-0470-47CA-9547-6E4103DD1016}" type="pres">
      <dgm:prSet presAssocID="{895E9B44-D9D6-470B-8974-83DA018EA3F6}" presName="text_6" presStyleLbl="revTx" presStyleIdx="4" presStyleCnt="6">
        <dgm:presLayoutVars>
          <dgm:bulletEnabled val="1"/>
        </dgm:presLayoutVars>
      </dgm:prSet>
      <dgm:spPr/>
    </dgm:pt>
    <dgm:pt modelId="{EDC20C6F-7BF3-4AD3-8A1F-6591AF52D3D2}" type="pres">
      <dgm:prSet presAssocID="{D4B22168-D7FC-4DE5-9E87-D7B69EEF1EF0}" presName="picture_7" presStyleCnt="0"/>
      <dgm:spPr/>
    </dgm:pt>
    <dgm:pt modelId="{674AF2AC-11B3-40B6-A89C-3DAB8EBC5DD8}" type="pres">
      <dgm:prSet presAssocID="{D4B22168-D7FC-4DE5-9E87-D7B69EEF1EF0}" presName="pictureRepeatNode" presStyleLbl="alignImgPlace1" presStyleIdx="6" presStyleCnt="7"/>
      <dgm:spPr/>
    </dgm:pt>
    <dgm:pt modelId="{2F4398E4-087B-4643-96B7-09C751D8503A}" type="pres">
      <dgm:prSet presAssocID="{8F49AB46-ECD6-4C9B-823D-33F7ECA28A98}" presName="line_7" presStyleLbl="parChTrans1D1" presStyleIdx="5" presStyleCnt="6"/>
      <dgm:spPr/>
    </dgm:pt>
    <dgm:pt modelId="{EAC384D3-9790-4B26-912B-4C67C6960874}" type="pres">
      <dgm:prSet presAssocID="{8F49AB46-ECD6-4C9B-823D-33F7ECA28A98}" presName="textparent_7" presStyleLbl="node1" presStyleIdx="0" presStyleCnt="0"/>
      <dgm:spPr/>
    </dgm:pt>
    <dgm:pt modelId="{F91650F8-2C7D-4696-A99E-CDEAB0F51FB6}" type="pres">
      <dgm:prSet presAssocID="{8F49AB46-ECD6-4C9B-823D-33F7ECA28A98}" presName="text_7" presStyleLbl="revTx" presStyleIdx="5" presStyleCnt="6">
        <dgm:presLayoutVars>
          <dgm:bulletEnabled val="1"/>
        </dgm:presLayoutVars>
      </dgm:prSet>
      <dgm:spPr/>
    </dgm:pt>
  </dgm:ptLst>
  <dgm:cxnLst>
    <dgm:cxn modelId="{39D5AF05-796B-408F-86FD-350D421DDC31}" srcId="{E4DCF049-096E-4656-A77B-52444906937D}" destId="{0A9D2CBA-C09C-4505-AC1E-263611F437DD}" srcOrd="7" destOrd="0" parTransId="{82C67803-A94C-4181-8359-BE56661E842E}" sibTransId="{2A8888B6-C268-47E5-B08E-BF6FA33ABD0D}"/>
    <dgm:cxn modelId="{768DC506-10FE-4051-9BF9-1F268AC59B74}" type="presOf" srcId="{53220B16-6245-4387-95D1-083A6B159B4A}" destId="{0A71E905-87E3-4415-BA86-7AE05C6A68C9}" srcOrd="0" destOrd="0" presId="urn:microsoft.com/office/officeart/2008/layout/CircularPictureCallout"/>
    <dgm:cxn modelId="{82C36913-07E3-4BC0-B104-AE19A940506A}" type="presOf" srcId="{635FEAC7-97CA-45D0-8DCE-4DEE91DB86F4}" destId="{8773CBF1-D215-41DB-A172-542BC7D3279A}" srcOrd="0" destOrd="0" presId="urn:microsoft.com/office/officeart/2008/layout/CircularPictureCallout"/>
    <dgm:cxn modelId="{4CDCC324-CB4A-49D3-BC7F-17AC57F2CA7F}" type="presOf" srcId="{35C11947-9C87-4467-8AB1-F7D73BD05907}" destId="{7D00758F-3548-4167-83EE-6C36D180318E}" srcOrd="0" destOrd="0" presId="urn:microsoft.com/office/officeart/2008/layout/CircularPictureCallout"/>
    <dgm:cxn modelId="{6AB6452B-3F87-4B0B-A10F-F0E45C7E6739}" type="presOf" srcId="{E4DCF049-096E-4656-A77B-52444906937D}" destId="{494205B8-B97E-40E8-B7EE-CFB8FFAA06E2}" srcOrd="0" destOrd="0" presId="urn:microsoft.com/office/officeart/2008/layout/CircularPictureCallout"/>
    <dgm:cxn modelId="{A879DD34-4F63-4E47-BB76-2039F2E80178}" srcId="{E4DCF049-096E-4656-A77B-52444906937D}" destId="{53220B16-6245-4387-95D1-083A6B159B4A}" srcOrd="2" destOrd="0" parTransId="{9A300914-8BE6-4F42-A4CD-E6D029250E11}" sibTransId="{EC5893CA-92D9-41CB-95EE-82169475EC83}"/>
    <dgm:cxn modelId="{D6A4C940-D7A5-4607-AEE8-98E6CE395406}" srcId="{E4DCF049-096E-4656-A77B-52444906937D}" destId="{B375AEAE-DA30-484D-ADD3-C755E143553A}" srcOrd="1" destOrd="0" parTransId="{C636CE44-1388-4590-B9EE-519F540C3880}" sibTransId="{35C11947-9C87-4467-8AB1-F7D73BD05907}"/>
    <dgm:cxn modelId="{DB92B35E-0443-4CDD-9664-3C5F2CFA42C9}" type="presOf" srcId="{3ECC49C5-7355-4291-8090-5A7B5C0D5C0F}" destId="{BBF1BD7D-5365-4ECB-8892-D30F9B04CCCB}" srcOrd="0" destOrd="0" presId="urn:microsoft.com/office/officeart/2008/layout/CircularPictureCallout"/>
    <dgm:cxn modelId="{20D19B67-51E6-4BC2-9C4E-92DA56251BDF}" type="presOf" srcId="{453D8DA7-86BE-4618-A989-DF61DB6E0443}" destId="{7CADE0B6-F853-4CDB-ABD3-A7194ACB08B7}" srcOrd="0" destOrd="0" presId="urn:microsoft.com/office/officeart/2008/layout/CircularPictureCallout"/>
    <dgm:cxn modelId="{A6F54869-93F3-4BA5-ABBA-A1955033FDCB}" type="presOf" srcId="{7E918010-FDF8-4293-9B3D-466F7D7879CD}" destId="{B577BF51-4F3C-49B5-8E6F-C9AE2A1C342E}" srcOrd="0" destOrd="0" presId="urn:microsoft.com/office/officeart/2008/layout/CircularPictureCallout"/>
    <dgm:cxn modelId="{E56CD250-A84A-4115-BB67-F90066BCD05C}" srcId="{E4DCF049-096E-4656-A77B-52444906937D}" destId="{8DB04002-DC37-49D1-8E5D-45F581364231}" srcOrd="8" destOrd="0" parTransId="{CC425060-8959-4B47-9AC9-0025EC4966A3}" sibTransId="{7B1592EA-18AB-4998-B8C0-B73208C374C8}"/>
    <dgm:cxn modelId="{54715075-D4EA-4FE0-B6F7-F2B15034F3F4}" type="presOf" srcId="{41F7FB2B-BE0E-4755-BDF3-A06B6E2528A0}" destId="{9B945E39-29E8-43F4-AC8F-34CBE52D8A69}" srcOrd="0" destOrd="0" presId="urn:microsoft.com/office/officeart/2008/layout/CircularPictureCallout"/>
    <dgm:cxn modelId="{7987D880-399D-4FB7-8602-519C6297F32A}" srcId="{E4DCF049-096E-4656-A77B-52444906937D}" destId="{8F49AB46-ECD6-4C9B-823D-33F7ECA28A98}" srcOrd="6" destOrd="0" parTransId="{9C7C48B8-8978-4CD0-97C7-DF6411548CA6}" sibTransId="{D4B22168-D7FC-4DE5-9E87-D7B69EEF1EF0}"/>
    <dgm:cxn modelId="{C731BA8A-4AD6-471D-B631-7E557E4C5823}" srcId="{E4DCF049-096E-4656-A77B-52444906937D}" destId="{B76220D8-81C0-4050-90FC-CA25DFCD2895}" srcOrd="9" destOrd="0" parTransId="{7920177E-584E-4AAA-A9FF-CCE26D8997FE}" sibTransId="{6AE5723A-8C9B-422E-9587-6C2D854F11B9}"/>
    <dgm:cxn modelId="{AF158A90-A211-47CB-840D-C79422535C32}" type="presOf" srcId="{895E9B44-D9D6-470B-8974-83DA018EA3F6}" destId="{B61F16F3-0470-47CA-9547-6E4103DD1016}" srcOrd="0" destOrd="0" presId="urn:microsoft.com/office/officeart/2008/layout/CircularPictureCallout"/>
    <dgm:cxn modelId="{EF4517A6-0D10-4758-A3EB-B373C9061C48}" srcId="{E4DCF049-096E-4656-A77B-52444906937D}" destId="{ADF0AEF3-FB5E-4F32-801A-D7054004D1EB}" srcOrd="4" destOrd="0" parTransId="{01EC2CA9-9F50-4431-AE65-3311561F2237}" sibTransId="{3ECC49C5-7355-4291-8090-5A7B5C0D5C0F}"/>
    <dgm:cxn modelId="{5B4216B5-9412-4A8B-862D-F094847DD2E9}" type="presOf" srcId="{D4B22168-D7FC-4DE5-9E87-D7B69EEF1EF0}" destId="{674AF2AC-11B3-40B6-A89C-3DAB8EBC5DD8}" srcOrd="0" destOrd="0" presId="urn:microsoft.com/office/officeart/2008/layout/CircularPictureCallout"/>
    <dgm:cxn modelId="{293366BC-2F49-45E6-80B8-7C6C34B6B6D9}" srcId="{E4DCF049-096E-4656-A77B-52444906937D}" destId="{635FEAC7-97CA-45D0-8DCE-4DEE91DB86F4}" srcOrd="0" destOrd="0" parTransId="{FACA92B4-19C5-4F57-B8B7-C5D8ACE422E9}" sibTransId="{41F7FB2B-BE0E-4755-BDF3-A06B6E2528A0}"/>
    <dgm:cxn modelId="{1DE825C2-3E25-4495-9EC8-4FFE01E680CB}" type="presOf" srcId="{ADF0AEF3-FB5E-4F32-801A-D7054004D1EB}" destId="{B9A0352C-7E44-4356-8DB3-B27419944784}" srcOrd="0" destOrd="0" presId="urn:microsoft.com/office/officeart/2008/layout/CircularPictureCallout"/>
    <dgm:cxn modelId="{E1C638C3-D505-4CF4-A305-E455DB35F416}" type="presOf" srcId="{B375AEAE-DA30-484D-ADD3-C755E143553A}" destId="{94233022-0434-45F3-8090-7EB42D76778A}" srcOrd="0" destOrd="0" presId="urn:microsoft.com/office/officeart/2008/layout/CircularPictureCallout"/>
    <dgm:cxn modelId="{44845CCE-62B5-4D90-AEED-E10046CED003}" srcId="{E4DCF049-096E-4656-A77B-52444906937D}" destId="{453D8DA7-86BE-4618-A989-DF61DB6E0443}" srcOrd="3" destOrd="0" parTransId="{BCDE062B-8852-4626-AEA9-035096D95788}" sibTransId="{7E918010-FDF8-4293-9B3D-466F7D7879CD}"/>
    <dgm:cxn modelId="{15857CCE-B254-4AFD-86E4-7D6DB37BFE9D}" type="presOf" srcId="{EDFBA305-D36A-41A2-8A2D-E0B4EC159776}" destId="{BB723E4B-AD0B-4C0C-9367-0BC8B8594FBA}" srcOrd="0" destOrd="0" presId="urn:microsoft.com/office/officeart/2008/layout/CircularPictureCallout"/>
    <dgm:cxn modelId="{D27ABDE5-7969-4797-893B-B9454D18771C}" srcId="{E4DCF049-096E-4656-A77B-52444906937D}" destId="{895E9B44-D9D6-470B-8974-83DA018EA3F6}" srcOrd="5" destOrd="0" parTransId="{D088CB5B-C06C-4E28-A855-F1DCCA355B2C}" sibTransId="{EDFBA305-D36A-41A2-8A2D-E0B4EC159776}"/>
    <dgm:cxn modelId="{BD1766F3-E16F-400C-B3FD-D81525AA2FE4}" type="presOf" srcId="{EC5893CA-92D9-41CB-95EE-82169475EC83}" destId="{DD6D6CF5-849D-4A4A-B42F-50E26DD05416}" srcOrd="0" destOrd="0" presId="urn:microsoft.com/office/officeart/2008/layout/CircularPictureCallout"/>
    <dgm:cxn modelId="{A1C3FAFF-6C8C-4DD4-8687-EE2075250C03}" type="presOf" srcId="{8F49AB46-ECD6-4C9B-823D-33F7ECA28A98}" destId="{F91650F8-2C7D-4696-A99E-CDEAB0F51FB6}" srcOrd="0" destOrd="0" presId="urn:microsoft.com/office/officeart/2008/layout/CircularPictureCallout"/>
    <dgm:cxn modelId="{B0FA68CC-3429-4711-90BA-9511B6196E35}" type="presParOf" srcId="{494205B8-B97E-40E8-B7EE-CFB8FFAA06E2}" destId="{D817470D-E501-4928-9DF2-C0BB47B4B4E2}" srcOrd="0" destOrd="0" presId="urn:microsoft.com/office/officeart/2008/layout/CircularPictureCallout"/>
    <dgm:cxn modelId="{45EDAFFC-68AE-45A1-B4B6-2CD23BD97045}" type="presParOf" srcId="{D817470D-E501-4928-9DF2-C0BB47B4B4E2}" destId="{6777D379-CBB9-4829-895F-A46F9A06884B}" srcOrd="0" destOrd="0" presId="urn:microsoft.com/office/officeart/2008/layout/CircularPictureCallout"/>
    <dgm:cxn modelId="{643FEC12-8AD5-4009-9FEE-BAE37565D4F5}" type="presParOf" srcId="{6777D379-CBB9-4829-895F-A46F9A06884B}" destId="{9B945E39-29E8-43F4-AC8F-34CBE52D8A69}" srcOrd="0" destOrd="0" presId="urn:microsoft.com/office/officeart/2008/layout/CircularPictureCallout"/>
    <dgm:cxn modelId="{1852B2A2-9839-48CE-B00E-EE83A01133B9}" type="presParOf" srcId="{D817470D-E501-4928-9DF2-C0BB47B4B4E2}" destId="{8773CBF1-D215-41DB-A172-542BC7D3279A}" srcOrd="1" destOrd="0" presId="urn:microsoft.com/office/officeart/2008/layout/CircularPictureCallout"/>
    <dgm:cxn modelId="{4246C98B-1C48-491F-A12A-FCF0D673751A}" type="presParOf" srcId="{D817470D-E501-4928-9DF2-C0BB47B4B4E2}" destId="{60419D37-4039-4F41-B5BF-B96EDCE62CC5}" srcOrd="2" destOrd="0" presId="urn:microsoft.com/office/officeart/2008/layout/CircularPictureCallout"/>
    <dgm:cxn modelId="{B59B489A-965C-4C36-BD37-3A160F3CE4D1}" type="presParOf" srcId="{60419D37-4039-4F41-B5BF-B96EDCE62CC5}" destId="{7D00758F-3548-4167-83EE-6C36D180318E}" srcOrd="0" destOrd="0" presId="urn:microsoft.com/office/officeart/2008/layout/CircularPictureCallout"/>
    <dgm:cxn modelId="{23BA7173-DE28-4B3E-BB06-A5C2142D0082}" type="presParOf" srcId="{D817470D-E501-4928-9DF2-C0BB47B4B4E2}" destId="{59FCD80E-0CD1-4D8C-9B3A-982084CEFE98}" srcOrd="3" destOrd="0" presId="urn:microsoft.com/office/officeart/2008/layout/CircularPictureCallout"/>
    <dgm:cxn modelId="{1C59E385-61EF-4226-9E42-F5E04B5EFB64}" type="presParOf" srcId="{D817470D-E501-4928-9DF2-C0BB47B4B4E2}" destId="{4B7B456B-F9F2-4A7C-A716-F1738E7BAE21}" srcOrd="4" destOrd="0" presId="urn:microsoft.com/office/officeart/2008/layout/CircularPictureCallout"/>
    <dgm:cxn modelId="{36C9AB4A-94AF-402C-95B6-C8A9625CA9BF}" type="presParOf" srcId="{4B7B456B-F9F2-4A7C-A716-F1738E7BAE21}" destId="{94233022-0434-45F3-8090-7EB42D76778A}" srcOrd="0" destOrd="0" presId="urn:microsoft.com/office/officeart/2008/layout/CircularPictureCallout"/>
    <dgm:cxn modelId="{233B1B44-A6C8-479E-8573-D8BE704C55A5}" type="presParOf" srcId="{D817470D-E501-4928-9DF2-C0BB47B4B4E2}" destId="{178E2085-FF40-4A5E-B598-E75FAA668359}" srcOrd="5" destOrd="0" presId="urn:microsoft.com/office/officeart/2008/layout/CircularPictureCallout"/>
    <dgm:cxn modelId="{47055A93-CDD0-4DB7-98BD-039593918008}" type="presParOf" srcId="{178E2085-FF40-4A5E-B598-E75FAA668359}" destId="{DD6D6CF5-849D-4A4A-B42F-50E26DD05416}" srcOrd="0" destOrd="0" presId="urn:microsoft.com/office/officeart/2008/layout/CircularPictureCallout"/>
    <dgm:cxn modelId="{9B3A5C63-11A8-4824-9288-7D69D8C6B7BD}" type="presParOf" srcId="{D817470D-E501-4928-9DF2-C0BB47B4B4E2}" destId="{3C7212AA-157A-41D0-9145-7EB850F0FCD2}" srcOrd="6" destOrd="0" presId="urn:microsoft.com/office/officeart/2008/layout/CircularPictureCallout"/>
    <dgm:cxn modelId="{5D4F8451-F1AE-4476-8AE5-98EA641D8566}" type="presParOf" srcId="{D817470D-E501-4928-9DF2-C0BB47B4B4E2}" destId="{2B105CFA-CFA0-43AF-BCAC-D12770BB1F3E}" srcOrd="7" destOrd="0" presId="urn:microsoft.com/office/officeart/2008/layout/CircularPictureCallout"/>
    <dgm:cxn modelId="{C688768A-3A83-45B5-B29D-26D0ACF5F34A}" type="presParOf" srcId="{2B105CFA-CFA0-43AF-BCAC-D12770BB1F3E}" destId="{0A71E905-87E3-4415-BA86-7AE05C6A68C9}" srcOrd="0" destOrd="0" presId="urn:microsoft.com/office/officeart/2008/layout/CircularPictureCallout"/>
    <dgm:cxn modelId="{8E551484-F79F-42FD-B422-75D78E56823C}" type="presParOf" srcId="{D817470D-E501-4928-9DF2-C0BB47B4B4E2}" destId="{19B90891-817C-451B-8475-2D902E45AE4B}" srcOrd="8" destOrd="0" presId="urn:microsoft.com/office/officeart/2008/layout/CircularPictureCallout"/>
    <dgm:cxn modelId="{8C677165-B8C9-4C8A-8B83-5D9083A3CE44}" type="presParOf" srcId="{19B90891-817C-451B-8475-2D902E45AE4B}" destId="{B577BF51-4F3C-49B5-8E6F-C9AE2A1C342E}" srcOrd="0" destOrd="0" presId="urn:microsoft.com/office/officeart/2008/layout/CircularPictureCallout"/>
    <dgm:cxn modelId="{4B3E8A8F-3B99-49B1-9E26-4436A94BADCA}" type="presParOf" srcId="{D817470D-E501-4928-9DF2-C0BB47B4B4E2}" destId="{07E6A859-CF5A-4235-B278-AAA16C7E7AF2}" srcOrd="9" destOrd="0" presId="urn:microsoft.com/office/officeart/2008/layout/CircularPictureCallout"/>
    <dgm:cxn modelId="{32460228-0044-4B2D-8D57-ADBE6F691131}" type="presParOf" srcId="{D817470D-E501-4928-9DF2-C0BB47B4B4E2}" destId="{71D3C9C2-D779-45C9-A607-17F3DFAE630C}" srcOrd="10" destOrd="0" presId="urn:microsoft.com/office/officeart/2008/layout/CircularPictureCallout"/>
    <dgm:cxn modelId="{06EDFBAA-1B2F-4AE8-8FD5-484974CF8C45}" type="presParOf" srcId="{71D3C9C2-D779-45C9-A607-17F3DFAE630C}" destId="{7CADE0B6-F853-4CDB-ABD3-A7194ACB08B7}" srcOrd="0" destOrd="0" presId="urn:microsoft.com/office/officeart/2008/layout/CircularPictureCallout"/>
    <dgm:cxn modelId="{A35B551E-6187-4D62-B620-DA16841DF32A}" type="presParOf" srcId="{D817470D-E501-4928-9DF2-C0BB47B4B4E2}" destId="{B114447E-E9C4-4DA9-A76C-3F76A3867909}" srcOrd="11" destOrd="0" presId="urn:microsoft.com/office/officeart/2008/layout/CircularPictureCallout"/>
    <dgm:cxn modelId="{6CD3A9EC-BAA6-450A-BB61-2D6788BB4C13}" type="presParOf" srcId="{B114447E-E9C4-4DA9-A76C-3F76A3867909}" destId="{BBF1BD7D-5365-4ECB-8892-D30F9B04CCCB}" srcOrd="0" destOrd="0" presId="urn:microsoft.com/office/officeart/2008/layout/CircularPictureCallout"/>
    <dgm:cxn modelId="{C2AFCB65-7849-49AD-8CAC-F5320D3EAD72}" type="presParOf" srcId="{D817470D-E501-4928-9DF2-C0BB47B4B4E2}" destId="{597E0EAF-4F4C-4AEB-9051-07E6F24479D6}" srcOrd="12" destOrd="0" presId="urn:microsoft.com/office/officeart/2008/layout/CircularPictureCallout"/>
    <dgm:cxn modelId="{D9666A79-3528-4FF5-BCD1-1BB0206D86E4}" type="presParOf" srcId="{D817470D-E501-4928-9DF2-C0BB47B4B4E2}" destId="{823C13B1-DA86-4633-B4B8-35D21F8C4131}" srcOrd="13" destOrd="0" presId="urn:microsoft.com/office/officeart/2008/layout/CircularPictureCallout"/>
    <dgm:cxn modelId="{FC2DCA73-930F-4812-856F-9EAFBA785FF9}" type="presParOf" srcId="{823C13B1-DA86-4633-B4B8-35D21F8C4131}" destId="{B9A0352C-7E44-4356-8DB3-B27419944784}" srcOrd="0" destOrd="0" presId="urn:microsoft.com/office/officeart/2008/layout/CircularPictureCallout"/>
    <dgm:cxn modelId="{9787C25F-DB1D-4A87-B97B-BC73261B94FD}" type="presParOf" srcId="{D817470D-E501-4928-9DF2-C0BB47B4B4E2}" destId="{5ED1EA5B-5D21-414B-AC60-0B9A30D95606}" srcOrd="14" destOrd="0" presId="urn:microsoft.com/office/officeart/2008/layout/CircularPictureCallout"/>
    <dgm:cxn modelId="{5C6C8D31-89C0-4CF2-92C9-BB751EA99408}" type="presParOf" srcId="{5ED1EA5B-5D21-414B-AC60-0B9A30D95606}" destId="{BB723E4B-AD0B-4C0C-9367-0BC8B8594FBA}" srcOrd="0" destOrd="0" presId="urn:microsoft.com/office/officeart/2008/layout/CircularPictureCallout"/>
    <dgm:cxn modelId="{2B30B52A-5FAE-49A7-B1C4-5E80E82A2F01}" type="presParOf" srcId="{D817470D-E501-4928-9DF2-C0BB47B4B4E2}" destId="{DAFE4127-C906-40D7-99F0-6FA8647C7AD4}" srcOrd="15" destOrd="0" presId="urn:microsoft.com/office/officeart/2008/layout/CircularPictureCallout"/>
    <dgm:cxn modelId="{276D0CD7-51FD-47F7-BF79-4C7DD81A3346}" type="presParOf" srcId="{D817470D-E501-4928-9DF2-C0BB47B4B4E2}" destId="{D62788A5-44C4-4C45-99D4-317CF308A1CB}" srcOrd="16" destOrd="0" presId="urn:microsoft.com/office/officeart/2008/layout/CircularPictureCallout"/>
    <dgm:cxn modelId="{AB2A89D7-50BE-45A1-914D-8BD1BB16A1FD}" type="presParOf" srcId="{D62788A5-44C4-4C45-99D4-317CF308A1CB}" destId="{B61F16F3-0470-47CA-9547-6E4103DD1016}" srcOrd="0" destOrd="0" presId="urn:microsoft.com/office/officeart/2008/layout/CircularPictureCallout"/>
    <dgm:cxn modelId="{A0DA9FE8-7D79-4084-9FC8-3EF9347B01B3}" type="presParOf" srcId="{D817470D-E501-4928-9DF2-C0BB47B4B4E2}" destId="{EDC20C6F-7BF3-4AD3-8A1F-6591AF52D3D2}" srcOrd="17" destOrd="0" presId="urn:microsoft.com/office/officeart/2008/layout/CircularPictureCallout"/>
    <dgm:cxn modelId="{2EFD76FC-F270-4519-8122-6C2657782517}" type="presParOf" srcId="{EDC20C6F-7BF3-4AD3-8A1F-6591AF52D3D2}" destId="{674AF2AC-11B3-40B6-A89C-3DAB8EBC5DD8}" srcOrd="0" destOrd="0" presId="urn:microsoft.com/office/officeart/2008/layout/CircularPictureCallout"/>
    <dgm:cxn modelId="{845C283F-8A88-4F0D-A53E-515DBEBCD8BB}" type="presParOf" srcId="{D817470D-E501-4928-9DF2-C0BB47B4B4E2}" destId="{2F4398E4-087B-4643-96B7-09C751D8503A}" srcOrd="18" destOrd="0" presId="urn:microsoft.com/office/officeart/2008/layout/CircularPictureCallout"/>
    <dgm:cxn modelId="{BE23498D-1060-4A80-A6F6-138519E816A8}" type="presParOf" srcId="{D817470D-E501-4928-9DF2-C0BB47B4B4E2}" destId="{EAC384D3-9790-4B26-912B-4C67C6960874}" srcOrd="19" destOrd="0" presId="urn:microsoft.com/office/officeart/2008/layout/CircularPictureCallout"/>
    <dgm:cxn modelId="{CE48D1DE-8360-42EA-ABA6-9B984B004CE8}" type="presParOf" srcId="{EAC384D3-9790-4B26-912B-4C67C6960874}" destId="{F91650F8-2C7D-4696-A99E-CDEAB0F51FB6}"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4B51A-75D9-485D-AC02-16914B6FDBFB}">
      <dsp:nvSpPr>
        <dsp:cNvPr id="0" name=""/>
        <dsp:cNvSpPr/>
      </dsp:nvSpPr>
      <dsp:spPr>
        <a:xfrm>
          <a:off x="121057" y="-114740"/>
          <a:ext cx="4141347" cy="41769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A2EB9-0240-46C9-AB25-6347A9C86310}">
      <dsp:nvSpPr>
        <dsp:cNvPr id="0" name=""/>
        <dsp:cNvSpPr/>
      </dsp:nvSpPr>
      <dsp:spPr>
        <a:xfrm>
          <a:off x="3290124" y="2923829"/>
          <a:ext cx="1548293" cy="7983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488950">
            <a:lnSpc>
              <a:spcPct val="90000"/>
            </a:lnSpc>
            <a:spcBef>
              <a:spcPct val="0"/>
            </a:spcBef>
            <a:spcAft>
              <a:spcPct val="35000"/>
            </a:spcAft>
            <a:buNone/>
          </a:pPr>
          <a:r>
            <a:rPr lang="en-US" sz="1100" kern="1200" dirty="0">
              <a:solidFill>
                <a:schemeClr val="accent1">
                  <a:lumMod val="50000"/>
                </a:schemeClr>
              </a:solidFill>
            </a:rPr>
            <a:t>.</a:t>
          </a:r>
        </a:p>
      </dsp:txBody>
      <dsp:txXfrm>
        <a:off x="3290124" y="2923829"/>
        <a:ext cx="1548293" cy="798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398E4-087B-4643-96B7-09C751D8503A}">
      <dsp:nvSpPr>
        <dsp:cNvPr id="0" name=""/>
        <dsp:cNvSpPr/>
      </dsp:nvSpPr>
      <dsp:spPr>
        <a:xfrm>
          <a:off x="2460710" y="4753371"/>
          <a:ext cx="48638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FE4127-C906-40D7-99F0-6FA8647C7AD4}">
      <dsp:nvSpPr>
        <dsp:cNvPr id="0" name=""/>
        <dsp:cNvSpPr/>
      </dsp:nvSpPr>
      <dsp:spPr>
        <a:xfrm>
          <a:off x="2460710" y="4022327"/>
          <a:ext cx="415925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E0EAF-4F4C-4AEB-9051-07E6F24479D6}">
      <dsp:nvSpPr>
        <dsp:cNvPr id="0" name=""/>
        <dsp:cNvSpPr/>
      </dsp:nvSpPr>
      <dsp:spPr>
        <a:xfrm>
          <a:off x="2460710" y="3166236"/>
          <a:ext cx="377545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E6A859-CF5A-4235-B278-AAA16C7E7AF2}">
      <dsp:nvSpPr>
        <dsp:cNvPr id="0" name=""/>
        <dsp:cNvSpPr/>
      </dsp:nvSpPr>
      <dsp:spPr>
        <a:xfrm>
          <a:off x="2460710" y="2252430"/>
          <a:ext cx="377545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7212AA-157A-41D0-9145-7EB850F0FCD2}">
      <dsp:nvSpPr>
        <dsp:cNvPr id="0" name=""/>
        <dsp:cNvSpPr/>
      </dsp:nvSpPr>
      <dsp:spPr>
        <a:xfrm>
          <a:off x="2460710" y="1396339"/>
          <a:ext cx="415925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FCD80E-0CD1-4D8C-9B3A-982084CEFE98}">
      <dsp:nvSpPr>
        <dsp:cNvPr id="0" name=""/>
        <dsp:cNvSpPr/>
      </dsp:nvSpPr>
      <dsp:spPr>
        <a:xfrm>
          <a:off x="2460710" y="665295"/>
          <a:ext cx="48638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45E39-29E8-43F4-AC8F-34CBE52D8A69}">
      <dsp:nvSpPr>
        <dsp:cNvPr id="0" name=""/>
        <dsp:cNvSpPr/>
      </dsp:nvSpPr>
      <dsp:spPr>
        <a:xfrm>
          <a:off x="55960" y="304582"/>
          <a:ext cx="4809501" cy="48095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73CBF1-D215-41DB-A172-542BC7D3279A}">
      <dsp:nvSpPr>
        <dsp:cNvPr id="0" name=""/>
        <dsp:cNvSpPr/>
      </dsp:nvSpPr>
      <dsp:spPr>
        <a:xfrm>
          <a:off x="921670" y="2858428"/>
          <a:ext cx="3078080" cy="158713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a:p>
      </dsp:txBody>
      <dsp:txXfrm>
        <a:off x="921670" y="2858428"/>
        <a:ext cx="3078080" cy="1587135"/>
      </dsp:txXfrm>
    </dsp:sp>
    <dsp:sp modelId="{7D00758F-3548-4167-83EE-6C36D180318E}">
      <dsp:nvSpPr>
        <dsp:cNvPr id="0" name=""/>
        <dsp:cNvSpPr/>
      </dsp:nvSpPr>
      <dsp:spPr>
        <a:xfrm>
          <a:off x="6963847" y="304582"/>
          <a:ext cx="721425" cy="72142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233022-0434-45F3-8090-7EB42D76778A}">
      <dsp:nvSpPr>
        <dsp:cNvPr id="0" name=""/>
        <dsp:cNvSpPr/>
      </dsp:nvSpPr>
      <dsp:spPr>
        <a:xfrm>
          <a:off x="7685272" y="304582"/>
          <a:ext cx="1877770" cy="72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Times New Roman" panose="02020603050405020304" pitchFamily="18" charset="0"/>
              <a:cs typeface="Times New Roman" panose="02020603050405020304" pitchFamily="18" charset="0"/>
            </a:rPr>
            <a:t>Carbon and Nitrogen</a:t>
          </a:r>
        </a:p>
        <a:p>
          <a:pPr marL="0" lvl="0" indent="0" algn="l" defTabSz="711200">
            <a:lnSpc>
              <a:spcPct val="90000"/>
            </a:lnSpc>
            <a:spcBef>
              <a:spcPct val="0"/>
            </a:spcBef>
            <a:spcAft>
              <a:spcPct val="35000"/>
            </a:spcAft>
            <a:buNone/>
          </a:pPr>
          <a:r>
            <a:rPr lang="en-US" sz="1600" kern="1200" dirty="0">
              <a:solidFill>
                <a:schemeClr val="bg1"/>
              </a:solidFill>
              <a:latin typeface="Times New Roman" panose="02020603050405020304" pitchFamily="18" charset="0"/>
              <a:cs typeface="Times New Roman" panose="02020603050405020304" pitchFamily="18" charset="0"/>
            </a:rPr>
            <a:t>Dry combustion method</a:t>
          </a:r>
        </a:p>
      </dsp:txBody>
      <dsp:txXfrm>
        <a:off x="7685272" y="304582"/>
        <a:ext cx="1877770" cy="721425"/>
      </dsp:txXfrm>
    </dsp:sp>
    <dsp:sp modelId="{DD6D6CF5-849D-4A4A-B42F-50E26DD05416}">
      <dsp:nvSpPr>
        <dsp:cNvPr id="0" name=""/>
        <dsp:cNvSpPr/>
      </dsp:nvSpPr>
      <dsp:spPr>
        <a:xfrm>
          <a:off x="6259255" y="1035626"/>
          <a:ext cx="721425" cy="72142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71E905-87E3-4415-BA86-7AE05C6A68C9}">
      <dsp:nvSpPr>
        <dsp:cNvPr id="0" name=""/>
        <dsp:cNvSpPr/>
      </dsp:nvSpPr>
      <dsp:spPr>
        <a:xfrm>
          <a:off x="7052090" y="1036427"/>
          <a:ext cx="1418905" cy="72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Times New Roman" panose="02020603050405020304" pitchFamily="18" charset="0"/>
              <a:cs typeface="Times New Roman" panose="02020603050405020304" pitchFamily="18" charset="0"/>
            </a:rPr>
            <a:t>Moisture on site with probe</a:t>
          </a:r>
        </a:p>
      </dsp:txBody>
      <dsp:txXfrm>
        <a:off x="7052090" y="1036427"/>
        <a:ext cx="1418905" cy="721425"/>
      </dsp:txXfrm>
    </dsp:sp>
    <dsp:sp modelId="{B577BF51-4F3C-49B5-8E6F-C9AE2A1C342E}">
      <dsp:nvSpPr>
        <dsp:cNvPr id="0" name=""/>
        <dsp:cNvSpPr/>
      </dsp:nvSpPr>
      <dsp:spPr>
        <a:xfrm>
          <a:off x="5875456" y="1891718"/>
          <a:ext cx="721425" cy="72142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ADE0B6-F853-4CDB-ABD3-A7194ACB08B7}">
      <dsp:nvSpPr>
        <dsp:cNvPr id="0" name=""/>
        <dsp:cNvSpPr/>
      </dsp:nvSpPr>
      <dsp:spPr>
        <a:xfrm>
          <a:off x="6672172" y="1928381"/>
          <a:ext cx="1740611" cy="72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Times New Roman" panose="02020603050405020304" pitchFamily="18" charset="0"/>
              <a:cs typeface="Times New Roman" panose="02020603050405020304" pitchFamily="18" charset="0"/>
            </a:rPr>
            <a:t>Compaction tested with Penetrometer</a:t>
          </a:r>
        </a:p>
      </dsp:txBody>
      <dsp:txXfrm>
        <a:off x="6672172" y="1928381"/>
        <a:ext cx="1740611" cy="721425"/>
      </dsp:txXfrm>
    </dsp:sp>
    <dsp:sp modelId="{BBF1BD7D-5365-4ECB-8892-D30F9B04CCCB}">
      <dsp:nvSpPr>
        <dsp:cNvPr id="0" name=""/>
        <dsp:cNvSpPr/>
      </dsp:nvSpPr>
      <dsp:spPr>
        <a:xfrm>
          <a:off x="5875456" y="2805523"/>
          <a:ext cx="721425" cy="72142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0352C-7E44-4356-8DB3-B27419944784}">
      <dsp:nvSpPr>
        <dsp:cNvPr id="0" name=""/>
        <dsp:cNvSpPr/>
      </dsp:nvSpPr>
      <dsp:spPr>
        <a:xfrm>
          <a:off x="6650988" y="2796664"/>
          <a:ext cx="2338531" cy="72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Times New Roman" panose="02020603050405020304" pitchFamily="18" charset="0"/>
              <a:cs typeface="Times New Roman" panose="02020603050405020304" pitchFamily="18" charset="0"/>
            </a:rPr>
            <a:t>Soil Texture tested with Hydrometer method</a:t>
          </a:r>
        </a:p>
      </dsp:txBody>
      <dsp:txXfrm>
        <a:off x="6650988" y="2796664"/>
        <a:ext cx="2338531" cy="721425"/>
      </dsp:txXfrm>
    </dsp:sp>
    <dsp:sp modelId="{BB723E4B-AD0B-4C0C-9367-0BC8B8594FBA}">
      <dsp:nvSpPr>
        <dsp:cNvPr id="0" name=""/>
        <dsp:cNvSpPr/>
      </dsp:nvSpPr>
      <dsp:spPr>
        <a:xfrm>
          <a:off x="6259255" y="3661614"/>
          <a:ext cx="721425" cy="72142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1F16F3-0470-47CA-9547-6E4103DD1016}">
      <dsp:nvSpPr>
        <dsp:cNvPr id="0" name=""/>
        <dsp:cNvSpPr/>
      </dsp:nvSpPr>
      <dsp:spPr>
        <a:xfrm>
          <a:off x="6980680" y="3661614"/>
          <a:ext cx="724088" cy="72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Times New Roman" panose="02020603050405020304" pitchFamily="18" charset="0"/>
              <a:cs typeface="Times New Roman" panose="02020603050405020304" pitchFamily="18" charset="0"/>
            </a:rPr>
            <a:t>PAR *name</a:t>
          </a:r>
        </a:p>
      </dsp:txBody>
      <dsp:txXfrm>
        <a:off x="6980680" y="3661614"/>
        <a:ext cx="724088" cy="721425"/>
      </dsp:txXfrm>
    </dsp:sp>
    <dsp:sp modelId="{674AF2AC-11B3-40B6-A89C-3DAB8EBC5DD8}">
      <dsp:nvSpPr>
        <dsp:cNvPr id="0" name=""/>
        <dsp:cNvSpPr/>
      </dsp:nvSpPr>
      <dsp:spPr>
        <a:xfrm>
          <a:off x="6963847" y="4392659"/>
          <a:ext cx="721425" cy="72142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1650F8-2C7D-4696-A99E-CDEAB0F51FB6}">
      <dsp:nvSpPr>
        <dsp:cNvPr id="0" name=""/>
        <dsp:cNvSpPr/>
      </dsp:nvSpPr>
      <dsp:spPr>
        <a:xfrm>
          <a:off x="7685272" y="4392659"/>
          <a:ext cx="1374130" cy="72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Times New Roman" panose="02020603050405020304" pitchFamily="18" charset="0"/>
              <a:cs typeface="Times New Roman" panose="02020603050405020304" pitchFamily="18" charset="0"/>
            </a:rPr>
            <a:t>Organic Matter by combustion method</a:t>
          </a:r>
        </a:p>
      </dsp:txBody>
      <dsp:txXfrm>
        <a:off x="7685272" y="4392659"/>
        <a:ext cx="1374130" cy="72142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0C54A-A0B6-4B1E-9281-194548B22600}"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E16A-FE10-40CE-A2D5-EE83236363B8}" type="slidenum">
              <a:rPr lang="en-US" smtClean="0"/>
              <a:t>‹#›</a:t>
            </a:fld>
            <a:endParaRPr lang="en-US"/>
          </a:p>
        </p:txBody>
      </p:sp>
    </p:spTree>
    <p:extLst>
      <p:ext uri="{BB962C8B-B14F-4D97-AF65-F5344CB8AC3E}">
        <p14:creationId xmlns:p14="http://schemas.microsoft.com/office/powerpoint/2010/main" val="100550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E16A-FE10-40CE-A2D5-EE83236363B8}" type="slidenum">
              <a:rPr lang="en-US" smtClean="0"/>
              <a:t>6</a:t>
            </a:fld>
            <a:endParaRPr lang="en-US"/>
          </a:p>
        </p:txBody>
      </p:sp>
    </p:spTree>
    <p:extLst>
      <p:ext uri="{BB962C8B-B14F-4D97-AF65-F5344CB8AC3E}">
        <p14:creationId xmlns:p14="http://schemas.microsoft.com/office/powerpoint/2010/main" val="282437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E16A-FE10-40CE-A2D5-EE83236363B8}" type="slidenum">
              <a:rPr lang="en-US" smtClean="0"/>
              <a:t>8</a:t>
            </a:fld>
            <a:endParaRPr lang="en-US"/>
          </a:p>
        </p:txBody>
      </p:sp>
    </p:spTree>
    <p:extLst>
      <p:ext uri="{BB962C8B-B14F-4D97-AF65-F5344CB8AC3E}">
        <p14:creationId xmlns:p14="http://schemas.microsoft.com/office/powerpoint/2010/main" val="304499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E16A-FE10-40CE-A2D5-EE83236363B8}" type="slidenum">
              <a:rPr lang="en-US" smtClean="0"/>
              <a:t>12</a:t>
            </a:fld>
            <a:endParaRPr lang="en-US"/>
          </a:p>
        </p:txBody>
      </p:sp>
    </p:spTree>
    <p:extLst>
      <p:ext uri="{BB962C8B-B14F-4D97-AF65-F5344CB8AC3E}">
        <p14:creationId xmlns:p14="http://schemas.microsoft.com/office/powerpoint/2010/main" val="342191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8380-9B2D-4D10-BE57-A681EFE0F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601E31-C31B-4EAB-8301-3DF62598BD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A078F4-085F-49A4-9949-57C03133ADCC}"/>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5" name="Footer Placeholder 4">
            <a:extLst>
              <a:ext uri="{FF2B5EF4-FFF2-40B4-BE49-F238E27FC236}">
                <a16:creationId xmlns:a16="http://schemas.microsoft.com/office/drawing/2014/main" id="{BC70B4B4-4DA7-461F-B367-3814B0304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07B5B-5D77-40A6-A4FD-D405EE7BA526}"/>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279174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746F-78D1-464F-B907-96759BC7B2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0DDF9A-0685-4EB3-85D2-6626251BE2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690EC-970A-46DC-BE70-1181E30ECCCD}"/>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5" name="Footer Placeholder 4">
            <a:extLst>
              <a:ext uri="{FF2B5EF4-FFF2-40B4-BE49-F238E27FC236}">
                <a16:creationId xmlns:a16="http://schemas.microsoft.com/office/drawing/2014/main" id="{C2BD381A-245A-45DA-90B7-70C9BA074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C05B9-FBB1-4DBA-BFF7-FEA173D0E0DE}"/>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252939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607DD-8CF9-473A-A6E5-75BC2D7348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51D4C-5904-46EF-8C80-9223A6C369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1DD65-6C06-42B4-B099-DFB00E6C6E34}"/>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5" name="Footer Placeholder 4">
            <a:extLst>
              <a:ext uri="{FF2B5EF4-FFF2-40B4-BE49-F238E27FC236}">
                <a16:creationId xmlns:a16="http://schemas.microsoft.com/office/drawing/2014/main" id="{6AF91698-46DC-4F7E-81CD-50EACA319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52FE5-5FF2-465E-B8F3-6ED986C33704}"/>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390596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DDA3-E6D1-4CB7-82E2-5547251B3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AD615-C643-4092-89D5-B63A4473C2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B21E9-AAA4-4F7D-9EA5-C4DF831B8A06}"/>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5" name="Footer Placeholder 4">
            <a:extLst>
              <a:ext uri="{FF2B5EF4-FFF2-40B4-BE49-F238E27FC236}">
                <a16:creationId xmlns:a16="http://schemas.microsoft.com/office/drawing/2014/main" id="{8C8FAB56-9A86-4D61-8053-EE5CD1131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5C7CC-D5DA-440B-A8D8-A401A4062510}"/>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9591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FA43-6DE1-4844-9A68-27927BD7C0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E87259-6062-4B7F-A572-C5E59A740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7A584B-BF00-45D5-A34F-BE70D56C927A}"/>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5" name="Footer Placeholder 4">
            <a:extLst>
              <a:ext uri="{FF2B5EF4-FFF2-40B4-BE49-F238E27FC236}">
                <a16:creationId xmlns:a16="http://schemas.microsoft.com/office/drawing/2014/main" id="{69F2F44C-0A3D-4E21-B2BA-8DA12DA3A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C59A0-746F-4018-9039-8919223A894B}"/>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292227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288B-80BE-4A0A-B7A4-5D209224DA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96AA50-47C6-4D83-A0DE-8EF5D6C75A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B05CDD-B494-4E01-A079-E20C866C8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E1C0F7-5844-44F4-BE1D-38F452DF5F17}"/>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6" name="Footer Placeholder 5">
            <a:extLst>
              <a:ext uri="{FF2B5EF4-FFF2-40B4-BE49-F238E27FC236}">
                <a16:creationId xmlns:a16="http://schemas.microsoft.com/office/drawing/2014/main" id="{02A452CB-1021-4A0C-877B-411ED864D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85070-D361-4C01-85EF-9906C78071D0}"/>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329605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5042-A1DC-4557-B9A6-8E513094E2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B983A-DB5D-4529-A87B-02B322405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B910-3EDA-472A-8210-0CE8C3DDC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31E0E3-D71D-4553-9497-688717268B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DB3A2E-BF71-419C-8E67-2F0B1C746E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3B178F-51E4-409F-A8E0-3CFDE0DBF833}"/>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8" name="Footer Placeholder 7">
            <a:extLst>
              <a:ext uri="{FF2B5EF4-FFF2-40B4-BE49-F238E27FC236}">
                <a16:creationId xmlns:a16="http://schemas.microsoft.com/office/drawing/2014/main" id="{87AAC894-AA50-4946-8EAD-2E7773B8AB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A1731-C8E8-4645-A09B-60C628EE0F1F}"/>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272220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B80E-1D67-452C-9056-7EDBD688A3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24AAC6-5055-4B84-9AE9-91E84D1301F8}"/>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4" name="Footer Placeholder 3">
            <a:extLst>
              <a:ext uri="{FF2B5EF4-FFF2-40B4-BE49-F238E27FC236}">
                <a16:creationId xmlns:a16="http://schemas.microsoft.com/office/drawing/2014/main" id="{338F3C98-2CAC-45AD-811C-7E9624DC13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D154BC-12D1-4375-AD7A-89C09CA21331}"/>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349013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CE599-B808-4ACE-A138-E0D338163D03}"/>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3" name="Footer Placeholder 2">
            <a:extLst>
              <a:ext uri="{FF2B5EF4-FFF2-40B4-BE49-F238E27FC236}">
                <a16:creationId xmlns:a16="http://schemas.microsoft.com/office/drawing/2014/main" id="{170E82FD-74A6-43DC-B97C-E732CFCFB6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08F269-1A06-49CD-AB2B-FD70B5F6027A}"/>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55393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3539-CD0E-439D-B365-05BC2F5F9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19CA9-92DC-4C68-9FA1-7ED838285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B5B75-0A19-40EF-9269-1571BF339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AA2D0-C9A4-45E2-9AC3-1E70AF7669EB}"/>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6" name="Footer Placeholder 5">
            <a:extLst>
              <a:ext uri="{FF2B5EF4-FFF2-40B4-BE49-F238E27FC236}">
                <a16:creationId xmlns:a16="http://schemas.microsoft.com/office/drawing/2014/main" id="{B85C908D-DC8F-4C5E-B57E-E0C89025A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7F4CF-1093-4477-BEF5-18DF3964A86B}"/>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117990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C25F-FDEB-4177-8BC1-0FE107F80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F60E7F-A260-4EC8-8029-0B547D8143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0A8C71-153C-4A1A-B7B5-BC0942AFE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91173-1E81-43CE-86FB-DB4D35FDBF6A}"/>
              </a:ext>
            </a:extLst>
          </p:cNvPr>
          <p:cNvSpPr>
            <a:spLocks noGrp="1"/>
          </p:cNvSpPr>
          <p:nvPr>
            <p:ph type="dt" sz="half" idx="10"/>
          </p:nvPr>
        </p:nvSpPr>
        <p:spPr/>
        <p:txBody>
          <a:bodyPr/>
          <a:lstStyle/>
          <a:p>
            <a:fld id="{073D3C0D-AACB-4AAD-B1A5-55AA5F52DFFE}" type="datetimeFigureOut">
              <a:rPr lang="en-US" smtClean="0"/>
              <a:t>11/19/2020</a:t>
            </a:fld>
            <a:endParaRPr lang="en-US"/>
          </a:p>
        </p:txBody>
      </p:sp>
      <p:sp>
        <p:nvSpPr>
          <p:cNvPr id="6" name="Footer Placeholder 5">
            <a:extLst>
              <a:ext uri="{FF2B5EF4-FFF2-40B4-BE49-F238E27FC236}">
                <a16:creationId xmlns:a16="http://schemas.microsoft.com/office/drawing/2014/main" id="{B7E29F84-21E0-4E30-A369-210DCF5FB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E78AB-9315-444B-9E79-8B61CC673865}"/>
              </a:ext>
            </a:extLst>
          </p:cNvPr>
          <p:cNvSpPr>
            <a:spLocks noGrp="1"/>
          </p:cNvSpPr>
          <p:nvPr>
            <p:ph type="sldNum" sz="quarter" idx="12"/>
          </p:nvPr>
        </p:nvSpPr>
        <p:spPr/>
        <p:txBody>
          <a:bodyPr/>
          <a:lstStyle/>
          <a:p>
            <a:fld id="{83F05F0D-F6B6-46C6-8EBC-DC0AACDDC38A}" type="slidenum">
              <a:rPr lang="en-US" smtClean="0"/>
              <a:t>‹#›</a:t>
            </a:fld>
            <a:endParaRPr lang="en-US"/>
          </a:p>
        </p:txBody>
      </p:sp>
    </p:spTree>
    <p:extLst>
      <p:ext uri="{BB962C8B-B14F-4D97-AF65-F5344CB8AC3E}">
        <p14:creationId xmlns:p14="http://schemas.microsoft.com/office/powerpoint/2010/main" val="356150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B956D5-40A1-45BC-9815-AA098A766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BD795E-8FCB-444E-B2EC-4EEE67EF7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B94F0-3156-4E3F-945D-D87CF60015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3C0D-AACB-4AAD-B1A5-55AA5F52DFFE}" type="datetimeFigureOut">
              <a:rPr lang="en-US" smtClean="0"/>
              <a:t>11/19/2020</a:t>
            </a:fld>
            <a:endParaRPr lang="en-US"/>
          </a:p>
        </p:txBody>
      </p:sp>
      <p:sp>
        <p:nvSpPr>
          <p:cNvPr id="5" name="Footer Placeholder 4">
            <a:extLst>
              <a:ext uri="{FF2B5EF4-FFF2-40B4-BE49-F238E27FC236}">
                <a16:creationId xmlns:a16="http://schemas.microsoft.com/office/drawing/2014/main" id="{F4F4D4D0-D20B-4EF2-AADE-78D4CD372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862156-09B0-4301-B42F-4F33044B6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05F0D-F6B6-46C6-8EBC-DC0AACDDC38A}" type="slidenum">
              <a:rPr lang="en-US" smtClean="0"/>
              <a:t>‹#›</a:t>
            </a:fld>
            <a:endParaRPr lang="en-US"/>
          </a:p>
        </p:txBody>
      </p:sp>
    </p:spTree>
    <p:extLst>
      <p:ext uri="{BB962C8B-B14F-4D97-AF65-F5344CB8AC3E}">
        <p14:creationId xmlns:p14="http://schemas.microsoft.com/office/powerpoint/2010/main" val="2487090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120.png"/><Relationship Id="rId3" Type="http://schemas.microsoft.com/office/2014/relationships/chartEx" Target="../charts/chartEx1.xml"/><Relationship Id="rId7" Type="http://schemas.microsoft.com/office/2014/relationships/chartEx" Target="../charts/chartEx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0.png"/><Relationship Id="rId5" Type="http://schemas.microsoft.com/office/2014/relationships/chartEx" Target="../charts/chartEx2.xml"/><Relationship Id="rId10" Type="http://schemas.openxmlformats.org/officeDocument/2006/relationships/image" Target="../media/image130.png"/><Relationship Id="rId4" Type="http://schemas.openxmlformats.org/officeDocument/2006/relationships/image" Target="../media/image100.png"/><Relationship Id="rId9" Type="http://schemas.microsoft.com/office/2014/relationships/chartEx" Target="../charts/chartEx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45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ctrTitle"/>
          </p:nvPr>
        </p:nvSpPr>
        <p:spPr>
          <a:xfrm>
            <a:off x="1524000" y="1162996"/>
            <a:ext cx="9144000" cy="2387600"/>
          </a:xfrm>
        </p:spPr>
        <p:txBody>
          <a:bodyPr>
            <a:normAutofit fontScale="90000"/>
          </a:bodyPr>
          <a:lstStyle/>
          <a:p>
            <a:pPr marL="0" marR="0">
              <a:lnSpc>
                <a:spcPct val="115000"/>
              </a:lnSpc>
              <a:spcBef>
                <a:spcPts val="0"/>
              </a:spcBef>
              <a:spcAft>
                <a:spcPts val="0"/>
              </a:spcAf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Rhizosphere microbiome and potential of range expansion of exotic invasive guinea grass, </a:t>
            </a:r>
            <a:r>
              <a:rPr lang="en-US" sz="36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Panicum maximum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 the Lower Rio Grande Valley</a:t>
            </a:r>
            <a:endParaRPr lang="en-US" sz="8800" dirty="0">
              <a:solidFill>
                <a:schemeClr val="bg1"/>
              </a:solidFill>
            </a:endParaRPr>
          </a:p>
        </p:txBody>
      </p:sp>
      <p:sp>
        <p:nvSpPr>
          <p:cNvPr id="3" name="Subtitle 2">
            <a:extLst>
              <a:ext uri="{FF2B5EF4-FFF2-40B4-BE49-F238E27FC236}">
                <a16:creationId xmlns:a16="http://schemas.microsoft.com/office/drawing/2014/main" id="{4C3D91A7-EB2B-4695-BEB4-86024177956B}"/>
              </a:ext>
            </a:extLst>
          </p:cNvPr>
          <p:cNvSpPr>
            <a:spLocks noGrp="1"/>
          </p:cNvSpPr>
          <p:nvPr>
            <p:ph type="subTitle" idx="1"/>
          </p:nvPr>
        </p:nvSpPr>
        <p:spPr>
          <a:xfrm>
            <a:off x="1524000" y="4039242"/>
            <a:ext cx="9144000" cy="1655762"/>
          </a:xfrm>
        </p:spPr>
        <p:txBody>
          <a:bodyPr/>
          <a:lstStyle/>
          <a:p>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Vanessa E. Thomas and Dr. Pushpa Soti</a:t>
            </a:r>
          </a:p>
          <a:p>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Department of Biology, University of Texas, Rio Grande Valley, Edinburg, TX 78501, United States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cxnSp>
        <p:nvCxnSpPr>
          <p:cNvPr id="6" name="Straight Connector 5">
            <a:extLst>
              <a:ext uri="{FF2B5EF4-FFF2-40B4-BE49-F238E27FC236}">
                <a16:creationId xmlns:a16="http://schemas.microsoft.com/office/drawing/2014/main" id="{D2A7227D-E6D0-4922-8A98-129E682BB3B7}"/>
              </a:ext>
            </a:extLst>
          </p:cNvPr>
          <p:cNvCxnSpPr/>
          <p:nvPr/>
        </p:nvCxnSpPr>
        <p:spPr>
          <a:xfrm>
            <a:off x="3959258" y="3799002"/>
            <a:ext cx="455314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47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68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638154" y="94964"/>
            <a:ext cx="8892041" cy="853802"/>
          </a:xfrm>
        </p:spPr>
        <p:txBody>
          <a:bodyPr>
            <a:normAutofit fontScale="90000"/>
          </a:bodyPr>
          <a:lstStyle/>
          <a:p>
            <a:pPr marL="0" marR="0">
              <a:lnSpc>
                <a:spcPct val="115000"/>
              </a:lnSpc>
              <a:spcBef>
                <a:spcPts val="0"/>
              </a:spcBef>
              <a:spcAft>
                <a:spcPts val="0"/>
              </a:spcAft>
            </a:pPr>
            <a:r>
              <a:rPr lang="en-US" sz="5000" dirty="0">
                <a:solidFill>
                  <a:schemeClr val="bg1"/>
                </a:solidFill>
                <a:latin typeface="Times New Roman" panose="02020603050405020304" pitchFamily="18" charset="0"/>
                <a:cs typeface="Times New Roman" panose="02020603050405020304" pitchFamily="18" charset="0"/>
              </a:rPr>
              <a:t>Methodology</a:t>
            </a:r>
          </a:p>
        </p:txBody>
      </p:sp>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647848" y="896027"/>
            <a:ext cx="412351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Text Placeholder 8">
            <a:extLst>
              <a:ext uri="{FF2B5EF4-FFF2-40B4-BE49-F238E27FC236}">
                <a16:creationId xmlns:a16="http://schemas.microsoft.com/office/drawing/2014/main" id="{A4D9A035-4178-4372-9F78-F419069E2BCE}"/>
              </a:ext>
            </a:extLst>
          </p:cNvPr>
          <p:cNvSpPr>
            <a:spLocks noGrp="1"/>
          </p:cNvSpPr>
          <p:nvPr>
            <p:ph type="body" sz="half" idx="2"/>
          </p:nvPr>
        </p:nvSpPr>
        <p:spPr>
          <a:xfrm>
            <a:off x="1283798" y="1257955"/>
            <a:ext cx="4655360" cy="4475231"/>
          </a:xfrm>
        </p:spPr>
        <p:txBody>
          <a:bodyPr>
            <a:normAutofit/>
          </a:bodyPr>
          <a:lstStyle/>
          <a:p>
            <a:pPr marL="285750" indent="-285750">
              <a:lnSpc>
                <a:spcPct val="200000"/>
              </a:lnSpc>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Bentson State park – Hidalgo  </a:t>
            </a:r>
          </a:p>
          <a:p>
            <a:pPr marL="285750" indent="-285750">
              <a:lnSpc>
                <a:spcPct val="200000"/>
              </a:lnSpc>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Estero Llano Grande – Hidalgo</a:t>
            </a:r>
          </a:p>
          <a:p>
            <a:pPr marL="285750" indent="-285750">
              <a:lnSpc>
                <a:spcPct val="200000"/>
              </a:lnSpc>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Hugh Ramsey - Cameron</a:t>
            </a:r>
          </a:p>
          <a:p>
            <a:pPr marL="285750" indent="-285750">
              <a:lnSpc>
                <a:spcPct val="200000"/>
              </a:lnSpc>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Resaca de La Palma - Cameron</a:t>
            </a:r>
          </a:p>
          <a:p>
            <a:pPr marL="285750" indent="-285750">
              <a:lnSpc>
                <a:spcPct val="200000"/>
              </a:lnSpc>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Falcon State park – Starr </a:t>
            </a:r>
          </a:p>
          <a:p>
            <a:pPr marL="285750" indent="-285750">
              <a:buClr>
                <a:srgbClr val="3EC7C3"/>
              </a:buClr>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Clr>
                <a:srgbClr val="3EC7C3"/>
              </a:buClr>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4" name="Picture 3" descr="A picture containing grass, flying, kite, bird&#10;&#10;Description automatically generated">
            <a:extLst>
              <a:ext uri="{FF2B5EF4-FFF2-40B4-BE49-F238E27FC236}">
                <a16:creationId xmlns:a16="http://schemas.microsoft.com/office/drawing/2014/main" id="{B5AA7871-0FC7-4AB8-ABF6-68D7D6ADE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592" y="1124814"/>
            <a:ext cx="6497412" cy="4740250"/>
          </a:xfrm>
          <a:prstGeom prst="rect">
            <a:avLst/>
          </a:prstGeom>
        </p:spPr>
      </p:pic>
      <p:pic>
        <p:nvPicPr>
          <p:cNvPr id="5" name="Picture 4">
            <a:extLst>
              <a:ext uri="{FF2B5EF4-FFF2-40B4-BE49-F238E27FC236}">
                <a16:creationId xmlns:a16="http://schemas.microsoft.com/office/drawing/2014/main" id="{2DB8C988-5875-4E3F-8D01-DCC72A3AFFDE}"/>
              </a:ext>
            </a:extLst>
          </p:cNvPr>
          <p:cNvPicPr>
            <a:picLocks noChangeAspect="1"/>
          </p:cNvPicPr>
          <p:nvPr/>
        </p:nvPicPr>
        <p:blipFill>
          <a:blip r:embed="rId3"/>
          <a:stretch>
            <a:fillRect/>
          </a:stretch>
        </p:blipFill>
        <p:spPr>
          <a:xfrm>
            <a:off x="10187728" y="1124815"/>
            <a:ext cx="1438275" cy="1438275"/>
          </a:xfrm>
          <a:prstGeom prst="rect">
            <a:avLst/>
          </a:prstGeom>
        </p:spPr>
      </p:pic>
      <p:sp>
        <p:nvSpPr>
          <p:cNvPr id="7" name="Right Triangle 6">
            <a:extLst>
              <a:ext uri="{FF2B5EF4-FFF2-40B4-BE49-F238E27FC236}">
                <a16:creationId xmlns:a16="http://schemas.microsoft.com/office/drawing/2014/main" id="{AD39520D-4EFB-4324-A5EA-8AEF8702B387}"/>
              </a:ext>
            </a:extLst>
          </p:cNvPr>
          <p:cNvSpPr/>
          <p:nvPr/>
        </p:nvSpPr>
        <p:spPr>
          <a:xfrm rot="10800000">
            <a:off x="936268" y="1515826"/>
            <a:ext cx="575137" cy="3958225"/>
          </a:xfrm>
          <a:prstGeom prst="rtTriangle">
            <a:avLst/>
          </a:prstGeom>
          <a:gradFill flip="none" rotWithShape="1">
            <a:gsLst>
              <a:gs pos="0">
                <a:srgbClr val="2899C6">
                  <a:shade val="30000"/>
                  <a:satMod val="115000"/>
                </a:srgbClr>
              </a:gs>
              <a:gs pos="40000">
                <a:srgbClr val="2899C6">
                  <a:shade val="67500"/>
                  <a:satMod val="115000"/>
                </a:srgbClr>
              </a:gs>
              <a:gs pos="55000">
                <a:srgbClr val="2899C6">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2A27B6F-8AAD-4498-8BB4-FA89FADA2F47}"/>
              </a:ext>
            </a:extLst>
          </p:cNvPr>
          <p:cNvSpPr txBox="1"/>
          <p:nvPr/>
        </p:nvSpPr>
        <p:spPr>
          <a:xfrm>
            <a:off x="114590" y="1450383"/>
            <a:ext cx="902811"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Highest</a:t>
            </a:r>
          </a:p>
        </p:txBody>
      </p:sp>
      <p:sp>
        <p:nvSpPr>
          <p:cNvPr id="9" name="TextBox 8">
            <a:extLst>
              <a:ext uri="{FF2B5EF4-FFF2-40B4-BE49-F238E27FC236}">
                <a16:creationId xmlns:a16="http://schemas.microsoft.com/office/drawing/2014/main" id="{0D61D661-09C5-4D90-B9BE-CD61EC8804B9}"/>
              </a:ext>
            </a:extLst>
          </p:cNvPr>
          <p:cNvSpPr txBox="1"/>
          <p:nvPr/>
        </p:nvSpPr>
        <p:spPr>
          <a:xfrm>
            <a:off x="286260" y="4458718"/>
            <a:ext cx="864339"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Lowest</a:t>
            </a:r>
          </a:p>
        </p:txBody>
      </p:sp>
      <p:sp>
        <p:nvSpPr>
          <p:cNvPr id="10" name="TextBox 9">
            <a:extLst>
              <a:ext uri="{FF2B5EF4-FFF2-40B4-BE49-F238E27FC236}">
                <a16:creationId xmlns:a16="http://schemas.microsoft.com/office/drawing/2014/main" id="{50EAD0E1-DCED-4CCA-837C-155BB5ADA816}"/>
              </a:ext>
            </a:extLst>
          </p:cNvPr>
          <p:cNvSpPr txBox="1"/>
          <p:nvPr/>
        </p:nvSpPr>
        <p:spPr>
          <a:xfrm>
            <a:off x="976083" y="1163344"/>
            <a:ext cx="518091"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GG</a:t>
            </a:r>
          </a:p>
        </p:txBody>
      </p:sp>
    </p:spTree>
    <p:extLst>
      <p:ext uri="{BB962C8B-B14F-4D97-AF65-F5344CB8AC3E}">
        <p14:creationId xmlns:p14="http://schemas.microsoft.com/office/powerpoint/2010/main" val="133898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68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2366635" y="30626"/>
            <a:ext cx="8892041" cy="853802"/>
          </a:xfrm>
        </p:spPr>
        <p:txBody>
          <a:bodyPr>
            <a:normAutofit fontScale="90000"/>
          </a:bodyPr>
          <a:lstStyle/>
          <a:p>
            <a:pPr marL="0" marR="0">
              <a:lnSpc>
                <a:spcPct val="115000"/>
              </a:lnSpc>
              <a:spcBef>
                <a:spcPts val="0"/>
              </a:spcBef>
              <a:spcAft>
                <a:spcPts val="0"/>
              </a:spcAft>
            </a:pPr>
            <a:r>
              <a:rPr lang="en-US" sz="5000" dirty="0">
                <a:solidFill>
                  <a:schemeClr val="bg1"/>
                </a:solidFill>
                <a:latin typeface="Times New Roman" panose="02020603050405020304" pitchFamily="18" charset="0"/>
                <a:cs typeface="Times New Roman" panose="02020603050405020304" pitchFamily="18" charset="0"/>
              </a:rPr>
              <a:t>Methodology</a:t>
            </a:r>
          </a:p>
        </p:txBody>
      </p:sp>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2301734" y="951399"/>
            <a:ext cx="4123513"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2C0ACB2-F8B3-40A3-A482-BE4E4A23BC19}"/>
              </a:ext>
            </a:extLst>
          </p:cNvPr>
          <p:cNvGrpSpPr/>
          <p:nvPr/>
        </p:nvGrpSpPr>
        <p:grpSpPr>
          <a:xfrm>
            <a:off x="136187" y="0"/>
            <a:ext cx="1685992" cy="1507697"/>
            <a:chOff x="8440893" y="1796598"/>
            <a:chExt cx="2284842" cy="2284429"/>
          </a:xfrm>
          <a:scene3d>
            <a:camera prst="orthographicFront"/>
            <a:lightRig rig="chilly" dir="t"/>
          </a:scene3d>
        </p:grpSpPr>
        <p:sp>
          <p:nvSpPr>
            <p:cNvPr id="21" name="Oval 20">
              <a:extLst>
                <a:ext uri="{FF2B5EF4-FFF2-40B4-BE49-F238E27FC236}">
                  <a16:creationId xmlns:a16="http://schemas.microsoft.com/office/drawing/2014/main" id="{E904A92B-F83E-416C-8C7D-5E5F60C87143}"/>
                </a:ext>
              </a:extLst>
            </p:cNvPr>
            <p:cNvSpPr/>
            <p:nvPr/>
          </p:nvSpPr>
          <p:spPr>
            <a:xfrm>
              <a:off x="8440893" y="1796598"/>
              <a:ext cx="2284842" cy="2284429"/>
            </a:xfrm>
            <a:prstGeom prst="ellipse">
              <a:avLst/>
            </a:prstGeom>
            <a:solidFill>
              <a:srgbClr val="3EC7C3">
                <a:alpha val="70000"/>
              </a:srgb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sp>
        <p:sp>
          <p:nvSpPr>
            <p:cNvPr id="25" name="Oval 4">
              <a:extLst>
                <a:ext uri="{FF2B5EF4-FFF2-40B4-BE49-F238E27FC236}">
                  <a16:creationId xmlns:a16="http://schemas.microsoft.com/office/drawing/2014/main" id="{780A92DF-ECFA-4517-9AC9-8F4D57F8EAE0}"/>
                </a:ext>
              </a:extLst>
            </p:cNvPr>
            <p:cNvSpPr txBox="1"/>
            <p:nvPr/>
          </p:nvSpPr>
          <p:spPr>
            <a:xfrm>
              <a:off x="8775500" y="2131145"/>
              <a:ext cx="1615628" cy="16153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7200" kern="1200" dirty="0">
                  <a:solidFill>
                    <a:schemeClr val="bg1"/>
                  </a:solidFill>
                  <a:latin typeface="Times New Roman" panose="02020603050405020304" pitchFamily="18" charset="0"/>
                  <a:cs typeface="Times New Roman" panose="02020603050405020304" pitchFamily="18" charset="0"/>
                </a:rPr>
                <a:t>01</a:t>
              </a:r>
            </a:p>
          </p:txBody>
        </p:sp>
      </p:grpSp>
      <p:graphicFrame>
        <p:nvGraphicFramePr>
          <p:cNvPr id="7" name="Diagram 6">
            <a:extLst>
              <a:ext uri="{FF2B5EF4-FFF2-40B4-BE49-F238E27FC236}">
                <a16:creationId xmlns:a16="http://schemas.microsoft.com/office/drawing/2014/main" id="{8B0BB34B-C772-4DCC-AA7D-B3358E0C02C9}"/>
              </a:ext>
            </a:extLst>
          </p:cNvPr>
          <p:cNvGraphicFramePr/>
          <p:nvPr>
            <p:extLst>
              <p:ext uri="{D42A27DB-BD31-4B8C-83A1-F6EECF244321}">
                <p14:modId xmlns:p14="http://schemas.microsoft.com/office/powerpoint/2010/main" val="3361943397"/>
              </p:ext>
            </p:extLst>
          </p:nvPr>
        </p:nvGraphicFramePr>
        <p:xfrm>
          <a:off x="1575272" y="1018371"/>
          <a:ext cx="961900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BF4F6424-D3B5-47E9-8A9A-304913073007}"/>
              </a:ext>
            </a:extLst>
          </p:cNvPr>
          <p:cNvSpPr/>
          <p:nvPr/>
        </p:nvSpPr>
        <p:spPr>
          <a:xfrm>
            <a:off x="8467123" y="1309151"/>
            <a:ext cx="793987" cy="745701"/>
          </a:xfrm>
          <a:prstGeom prst="ellipse">
            <a:avLst/>
          </a:prstGeom>
          <a:solidFill>
            <a:srgbClr val="42C7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87A91E6-F2FA-46D4-87D0-D32FBFA6EF96}"/>
              </a:ext>
            </a:extLst>
          </p:cNvPr>
          <p:cNvSpPr/>
          <p:nvPr/>
        </p:nvSpPr>
        <p:spPr>
          <a:xfrm>
            <a:off x="7833374" y="2032799"/>
            <a:ext cx="793987" cy="745701"/>
          </a:xfrm>
          <a:prstGeom prst="ellipse">
            <a:avLst/>
          </a:prstGeom>
          <a:solidFill>
            <a:srgbClr val="2171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AA034D6-DBAE-4635-9461-0FE0F50B6A79}"/>
              </a:ext>
            </a:extLst>
          </p:cNvPr>
          <p:cNvSpPr/>
          <p:nvPr/>
        </p:nvSpPr>
        <p:spPr>
          <a:xfrm>
            <a:off x="7432271" y="2878981"/>
            <a:ext cx="793987" cy="745701"/>
          </a:xfrm>
          <a:prstGeom prst="ellipse">
            <a:avLst/>
          </a:prstGeom>
          <a:solidFill>
            <a:srgbClr val="1137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753F5F4-A684-4818-AFBA-12F973D142C6}"/>
              </a:ext>
            </a:extLst>
          </p:cNvPr>
          <p:cNvSpPr/>
          <p:nvPr/>
        </p:nvSpPr>
        <p:spPr>
          <a:xfrm>
            <a:off x="7453459" y="3802901"/>
            <a:ext cx="793987" cy="745701"/>
          </a:xfrm>
          <a:prstGeom prst="ellipse">
            <a:avLst/>
          </a:prstGeom>
          <a:solidFill>
            <a:srgbClr val="207B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0B7159B-6BE0-4567-9D1C-0D24C834CA91}"/>
              </a:ext>
            </a:extLst>
          </p:cNvPr>
          <p:cNvSpPr/>
          <p:nvPr/>
        </p:nvSpPr>
        <p:spPr>
          <a:xfrm>
            <a:off x="7783021" y="4649083"/>
            <a:ext cx="793987" cy="745701"/>
          </a:xfrm>
          <a:prstGeom prst="ellipse">
            <a:avLst/>
          </a:prstGeom>
          <a:solidFill>
            <a:srgbClr val="2899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FDABBF-8AC1-4215-96BD-50D89DD9BAE7}"/>
              </a:ext>
            </a:extLst>
          </p:cNvPr>
          <p:cNvSpPr/>
          <p:nvPr/>
        </p:nvSpPr>
        <p:spPr>
          <a:xfrm>
            <a:off x="8467124" y="5394784"/>
            <a:ext cx="793987" cy="745701"/>
          </a:xfrm>
          <a:prstGeom prst="ellipse">
            <a:avLst/>
          </a:prstGeom>
          <a:solidFill>
            <a:srgbClr val="1756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Chart 49">
            <a:extLst>
              <a:ext uri="{FF2B5EF4-FFF2-40B4-BE49-F238E27FC236}">
                <a16:creationId xmlns:a16="http://schemas.microsoft.com/office/drawing/2014/main" id="{38A66C9C-A295-4A2D-BBA1-A6D36C817BC9}"/>
              </a:ext>
            </a:extLst>
          </p:cNvPr>
          <p:cNvGraphicFramePr>
            <a:graphicFrameLocks/>
          </p:cNvGraphicFramePr>
          <p:nvPr>
            <p:extLst>
              <p:ext uri="{D42A27DB-BD31-4B8C-83A1-F6EECF244321}">
                <p14:modId xmlns:p14="http://schemas.microsoft.com/office/powerpoint/2010/main" val="4107861035"/>
              </p:ext>
            </p:extLst>
          </p:nvPr>
        </p:nvGraphicFramePr>
        <p:xfrm>
          <a:off x="731669" y="1158601"/>
          <a:ext cx="6502114" cy="5127887"/>
        </p:xfrm>
        <a:graphic>
          <a:graphicData uri="http://schemas.openxmlformats.org/drawingml/2006/chart">
            <c:chart xmlns:c="http://schemas.openxmlformats.org/drawingml/2006/chart" xmlns:r="http://schemas.openxmlformats.org/officeDocument/2006/relationships" r:id="rId7"/>
          </a:graphicData>
        </a:graphic>
      </p:graphicFrame>
      <p:sp>
        <p:nvSpPr>
          <p:cNvPr id="27" name="Title 1">
            <a:extLst>
              <a:ext uri="{FF2B5EF4-FFF2-40B4-BE49-F238E27FC236}">
                <a16:creationId xmlns:a16="http://schemas.microsoft.com/office/drawing/2014/main" id="{EF98DB32-A080-4313-ACA2-D02FE609EE92}"/>
              </a:ext>
            </a:extLst>
          </p:cNvPr>
          <p:cNvSpPr txBox="1">
            <a:spLocks/>
          </p:cNvSpPr>
          <p:nvPr/>
        </p:nvSpPr>
        <p:spPr>
          <a:xfrm>
            <a:off x="1822179" y="3079253"/>
            <a:ext cx="8892041" cy="85380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15000"/>
              </a:lnSpc>
              <a:spcBef>
                <a:spcPts val="0"/>
              </a:spcBef>
            </a:pPr>
            <a:r>
              <a:rPr lang="en-US" dirty="0">
                <a:latin typeface="Times New Roman" panose="02020603050405020304" pitchFamily="18" charset="0"/>
                <a:cs typeface="Times New Roman" panose="02020603050405020304" pitchFamily="18" charset="0"/>
              </a:rPr>
              <a:t>Soil Chemistry and Physics  </a:t>
            </a:r>
          </a:p>
        </p:txBody>
      </p:sp>
    </p:spTree>
    <p:extLst>
      <p:ext uri="{BB962C8B-B14F-4D97-AF65-F5344CB8AC3E}">
        <p14:creationId xmlns:p14="http://schemas.microsoft.com/office/powerpoint/2010/main" val="3963313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68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509048" y="-2233"/>
            <a:ext cx="11900102" cy="853802"/>
          </a:xfrm>
        </p:spPr>
        <p:txBody>
          <a:bodyPr>
            <a:noAutofit/>
          </a:bodyPr>
          <a:lstStyle/>
          <a:p>
            <a:pPr marL="0" marR="0">
              <a:lnSpc>
                <a:spcPct val="115000"/>
              </a:lnSpc>
              <a:spcBef>
                <a:spcPts val="0"/>
              </a:spcBef>
              <a:spcAft>
                <a:spcPts val="0"/>
              </a:spcAft>
            </a:pPr>
            <a:r>
              <a:rPr lang="en-US" sz="3600" dirty="0">
                <a:solidFill>
                  <a:schemeClr val="bg1"/>
                </a:solidFill>
                <a:latin typeface="Times New Roman" panose="02020603050405020304" pitchFamily="18" charset="0"/>
                <a:cs typeface="Times New Roman" panose="02020603050405020304" pitchFamily="18" charset="0"/>
              </a:rPr>
              <a:t>Preliminary Results of Soil Properties for Habitat Preference </a:t>
            </a:r>
          </a:p>
        </p:txBody>
      </p:sp>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1578464" y="851569"/>
            <a:ext cx="903507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1="http://schemas.microsoft.com/office/drawing/2015/9/8/chartex">
        <mc:Choice Requires="cx1">
          <p:graphicFrame>
            <p:nvGraphicFramePr>
              <p:cNvPr id="14" name="Chart 13">
                <a:extLst>
                  <a:ext uri="{FF2B5EF4-FFF2-40B4-BE49-F238E27FC236}">
                    <a16:creationId xmlns:a16="http://schemas.microsoft.com/office/drawing/2014/main" id="{D4CFF765-FB81-4FF1-96C3-37959E09FA23}"/>
                  </a:ext>
                </a:extLst>
              </p:cNvPr>
              <p:cNvGraphicFramePr/>
              <p:nvPr>
                <p:extLst>
                  <p:ext uri="{D42A27DB-BD31-4B8C-83A1-F6EECF244321}">
                    <p14:modId xmlns:p14="http://schemas.microsoft.com/office/powerpoint/2010/main" val="1795852367"/>
                  </p:ext>
                </p:extLst>
              </p:nvPr>
            </p:nvGraphicFramePr>
            <p:xfrm>
              <a:off x="1095822" y="1035996"/>
              <a:ext cx="4572000" cy="257396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4" name="Chart 13">
                <a:extLst>
                  <a:ext uri="{FF2B5EF4-FFF2-40B4-BE49-F238E27FC236}">
                    <a16:creationId xmlns:a16="http://schemas.microsoft.com/office/drawing/2014/main" id="{D4CFF765-FB81-4FF1-96C3-37959E09FA23}"/>
                  </a:ext>
                </a:extLst>
              </p:cNvPr>
              <p:cNvPicPr>
                <a:picLocks noGrp="1" noRot="1" noChangeAspect="1" noMove="1" noResize="1" noEditPoints="1" noAdjustHandles="1" noChangeArrowheads="1" noChangeShapeType="1"/>
              </p:cNvPicPr>
              <p:nvPr/>
            </p:nvPicPr>
            <p:blipFill>
              <a:blip r:embed="rId4"/>
              <a:stretch>
                <a:fillRect/>
              </a:stretch>
            </p:blipFill>
            <p:spPr>
              <a:xfrm>
                <a:off x="1095822" y="1035996"/>
                <a:ext cx="4572000" cy="257396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5" name="Chart 14">
                <a:extLst>
                  <a:ext uri="{FF2B5EF4-FFF2-40B4-BE49-F238E27FC236}">
                    <a16:creationId xmlns:a16="http://schemas.microsoft.com/office/drawing/2014/main" id="{F02FC0F4-5076-466C-8A8B-4813F41B0999}"/>
                  </a:ext>
                </a:extLst>
              </p:cNvPr>
              <p:cNvGraphicFramePr/>
              <p:nvPr>
                <p:extLst>
                  <p:ext uri="{D42A27DB-BD31-4B8C-83A1-F6EECF244321}">
                    <p14:modId xmlns:p14="http://schemas.microsoft.com/office/powerpoint/2010/main" val="868762010"/>
                  </p:ext>
                </p:extLst>
              </p:nvPr>
            </p:nvGraphicFramePr>
            <p:xfrm>
              <a:off x="6310007" y="1035996"/>
              <a:ext cx="4572000" cy="257397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5" name="Chart 14">
                <a:extLst>
                  <a:ext uri="{FF2B5EF4-FFF2-40B4-BE49-F238E27FC236}">
                    <a16:creationId xmlns:a16="http://schemas.microsoft.com/office/drawing/2014/main" id="{F02FC0F4-5076-466C-8A8B-4813F41B0999}"/>
                  </a:ext>
                </a:extLst>
              </p:cNvPr>
              <p:cNvPicPr>
                <a:picLocks noGrp="1" noRot="1" noChangeAspect="1" noMove="1" noResize="1" noEditPoints="1" noAdjustHandles="1" noChangeArrowheads="1" noChangeShapeType="1"/>
              </p:cNvPicPr>
              <p:nvPr/>
            </p:nvPicPr>
            <p:blipFill>
              <a:blip r:embed="rId6"/>
              <a:stretch>
                <a:fillRect/>
              </a:stretch>
            </p:blipFill>
            <p:spPr>
              <a:xfrm>
                <a:off x="6310007" y="1035996"/>
                <a:ext cx="4572000" cy="2573973"/>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6" name="Chart 15">
                <a:extLst>
                  <a:ext uri="{FF2B5EF4-FFF2-40B4-BE49-F238E27FC236}">
                    <a16:creationId xmlns:a16="http://schemas.microsoft.com/office/drawing/2014/main" id="{DD647ADC-8429-436B-A71D-95E37EDABD45}"/>
                  </a:ext>
                </a:extLst>
              </p:cNvPr>
              <p:cNvGraphicFramePr/>
              <p:nvPr>
                <p:extLst>
                  <p:ext uri="{D42A27DB-BD31-4B8C-83A1-F6EECF244321}">
                    <p14:modId xmlns:p14="http://schemas.microsoft.com/office/powerpoint/2010/main" val="1185098852"/>
                  </p:ext>
                </p:extLst>
              </p:nvPr>
            </p:nvGraphicFramePr>
            <p:xfrm>
              <a:off x="1095822" y="3794391"/>
              <a:ext cx="4572000" cy="2573969"/>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6" name="Chart 15">
                <a:extLst>
                  <a:ext uri="{FF2B5EF4-FFF2-40B4-BE49-F238E27FC236}">
                    <a16:creationId xmlns:a16="http://schemas.microsoft.com/office/drawing/2014/main" id="{DD647ADC-8429-436B-A71D-95E37EDABD45}"/>
                  </a:ext>
                </a:extLst>
              </p:cNvPr>
              <p:cNvPicPr>
                <a:picLocks noGrp="1" noRot="1" noChangeAspect="1" noMove="1" noResize="1" noEditPoints="1" noAdjustHandles="1" noChangeArrowheads="1" noChangeShapeType="1"/>
              </p:cNvPicPr>
              <p:nvPr/>
            </p:nvPicPr>
            <p:blipFill>
              <a:blip r:embed="rId8"/>
              <a:stretch>
                <a:fillRect/>
              </a:stretch>
            </p:blipFill>
            <p:spPr>
              <a:xfrm>
                <a:off x="1095822" y="3794391"/>
                <a:ext cx="4572000" cy="257396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8" name="Chart 17">
                <a:extLst>
                  <a:ext uri="{FF2B5EF4-FFF2-40B4-BE49-F238E27FC236}">
                    <a16:creationId xmlns:a16="http://schemas.microsoft.com/office/drawing/2014/main" id="{B9DF07C0-CCC8-4D96-80D8-A1CC73C7BBF3}"/>
                  </a:ext>
                </a:extLst>
              </p:cNvPr>
              <p:cNvGraphicFramePr/>
              <p:nvPr>
                <p:extLst>
                  <p:ext uri="{D42A27DB-BD31-4B8C-83A1-F6EECF244321}">
                    <p14:modId xmlns:p14="http://schemas.microsoft.com/office/powerpoint/2010/main" val="2363486378"/>
                  </p:ext>
                </p:extLst>
              </p:nvPr>
            </p:nvGraphicFramePr>
            <p:xfrm>
              <a:off x="6310007" y="3794395"/>
              <a:ext cx="4572000" cy="2573973"/>
            </p:xfrm>
            <a:graphic>
              <a:graphicData uri="http://schemas.microsoft.com/office/drawing/2014/chartex">
                <cx:chart xmlns:cx="http://schemas.microsoft.com/office/drawing/2014/chartex" xmlns:r="http://schemas.openxmlformats.org/officeDocument/2006/relationships" r:id="rId9"/>
              </a:graphicData>
            </a:graphic>
          </p:graphicFrame>
        </mc:Choice>
        <mc:Fallback xmlns="">
          <p:pic>
            <p:nvPicPr>
              <p:cNvPr id="18" name="Chart 17">
                <a:extLst>
                  <a:ext uri="{FF2B5EF4-FFF2-40B4-BE49-F238E27FC236}">
                    <a16:creationId xmlns:a16="http://schemas.microsoft.com/office/drawing/2014/main" id="{B9DF07C0-CCC8-4D96-80D8-A1CC73C7BBF3}"/>
                  </a:ext>
                </a:extLst>
              </p:cNvPr>
              <p:cNvPicPr>
                <a:picLocks noGrp="1" noRot="1" noChangeAspect="1" noMove="1" noResize="1" noEditPoints="1" noAdjustHandles="1" noChangeArrowheads="1" noChangeShapeType="1"/>
              </p:cNvPicPr>
              <p:nvPr/>
            </p:nvPicPr>
            <p:blipFill>
              <a:blip r:embed="rId10"/>
              <a:stretch>
                <a:fillRect/>
              </a:stretch>
            </p:blipFill>
            <p:spPr>
              <a:xfrm>
                <a:off x="6310007" y="3794395"/>
                <a:ext cx="4572000" cy="2573973"/>
              </a:xfrm>
              <a:prstGeom prst="rect">
                <a:avLst/>
              </a:prstGeom>
            </p:spPr>
          </p:pic>
        </mc:Fallback>
      </mc:AlternateContent>
      <p:sp>
        <p:nvSpPr>
          <p:cNvPr id="5" name="Rectangle 4">
            <a:extLst>
              <a:ext uri="{FF2B5EF4-FFF2-40B4-BE49-F238E27FC236}">
                <a16:creationId xmlns:a16="http://schemas.microsoft.com/office/drawing/2014/main" id="{4C66BECC-40FF-42D6-A65C-56A4175030EE}"/>
              </a:ext>
            </a:extLst>
          </p:cNvPr>
          <p:cNvSpPr/>
          <p:nvPr/>
        </p:nvSpPr>
        <p:spPr>
          <a:xfrm>
            <a:off x="2215299" y="3283135"/>
            <a:ext cx="433633" cy="291730"/>
          </a:xfrm>
          <a:prstGeom prst="rect">
            <a:avLst/>
          </a:prstGeom>
          <a:solidFill>
            <a:srgbClr val="14576B"/>
          </a:solidFill>
          <a:ln>
            <a:solidFill>
              <a:srgbClr val="145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776E49-3F70-4C11-835E-A96B5551B7DB}"/>
              </a:ext>
            </a:extLst>
          </p:cNvPr>
          <p:cNvSpPr/>
          <p:nvPr/>
        </p:nvSpPr>
        <p:spPr>
          <a:xfrm>
            <a:off x="2215299" y="6006431"/>
            <a:ext cx="433633" cy="291730"/>
          </a:xfrm>
          <a:prstGeom prst="rect">
            <a:avLst/>
          </a:prstGeom>
          <a:solidFill>
            <a:srgbClr val="14576B"/>
          </a:solidFill>
          <a:ln>
            <a:solidFill>
              <a:srgbClr val="145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992A11-BB6F-41A8-BA2B-CC6D6432C998}"/>
              </a:ext>
            </a:extLst>
          </p:cNvPr>
          <p:cNvSpPr/>
          <p:nvPr/>
        </p:nvSpPr>
        <p:spPr>
          <a:xfrm>
            <a:off x="4269761" y="3318235"/>
            <a:ext cx="563215" cy="291730"/>
          </a:xfrm>
          <a:prstGeom prst="rect">
            <a:avLst/>
          </a:prstGeom>
          <a:solidFill>
            <a:srgbClr val="156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F994A5F-ED4E-4E31-A754-ACE0E5113F96}"/>
              </a:ext>
            </a:extLst>
          </p:cNvPr>
          <p:cNvSpPr/>
          <p:nvPr/>
        </p:nvSpPr>
        <p:spPr>
          <a:xfrm>
            <a:off x="9511065" y="6030444"/>
            <a:ext cx="563214" cy="275721"/>
          </a:xfrm>
          <a:prstGeom prst="rect">
            <a:avLst/>
          </a:prstGeom>
          <a:solidFill>
            <a:srgbClr val="156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A11926-FEC2-4D50-8F05-9285138256D2}"/>
              </a:ext>
            </a:extLst>
          </p:cNvPr>
          <p:cNvSpPr txBox="1"/>
          <p:nvPr/>
        </p:nvSpPr>
        <p:spPr>
          <a:xfrm>
            <a:off x="4100910" y="3228945"/>
            <a:ext cx="980388"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Native</a:t>
            </a:r>
          </a:p>
        </p:txBody>
      </p:sp>
      <p:sp>
        <p:nvSpPr>
          <p:cNvPr id="10" name="TextBox 9">
            <a:extLst>
              <a:ext uri="{FF2B5EF4-FFF2-40B4-BE49-F238E27FC236}">
                <a16:creationId xmlns:a16="http://schemas.microsoft.com/office/drawing/2014/main" id="{4C213DF0-2A85-4763-8F21-BA721CF10FD5}"/>
              </a:ext>
            </a:extLst>
          </p:cNvPr>
          <p:cNvSpPr txBox="1"/>
          <p:nvPr/>
        </p:nvSpPr>
        <p:spPr>
          <a:xfrm>
            <a:off x="9302478" y="5952241"/>
            <a:ext cx="980388"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Native</a:t>
            </a:r>
          </a:p>
        </p:txBody>
      </p:sp>
      <p:sp>
        <p:nvSpPr>
          <p:cNvPr id="21" name="TextBox 20">
            <a:extLst>
              <a:ext uri="{FF2B5EF4-FFF2-40B4-BE49-F238E27FC236}">
                <a16:creationId xmlns:a16="http://schemas.microsoft.com/office/drawing/2014/main" id="{E11DA280-8AFE-48AC-BA71-420D70238FBA}"/>
              </a:ext>
            </a:extLst>
          </p:cNvPr>
          <p:cNvSpPr txBox="1"/>
          <p:nvPr/>
        </p:nvSpPr>
        <p:spPr>
          <a:xfrm>
            <a:off x="1887882" y="3213067"/>
            <a:ext cx="1178350"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Invasive</a:t>
            </a:r>
          </a:p>
        </p:txBody>
      </p:sp>
      <p:sp>
        <p:nvSpPr>
          <p:cNvPr id="23" name="TextBox 22">
            <a:extLst>
              <a:ext uri="{FF2B5EF4-FFF2-40B4-BE49-F238E27FC236}">
                <a16:creationId xmlns:a16="http://schemas.microsoft.com/office/drawing/2014/main" id="{8A2D8834-EF48-4C4B-900E-02D189D58C6D}"/>
              </a:ext>
            </a:extLst>
          </p:cNvPr>
          <p:cNvSpPr txBox="1"/>
          <p:nvPr/>
        </p:nvSpPr>
        <p:spPr>
          <a:xfrm>
            <a:off x="1887882" y="5952241"/>
            <a:ext cx="1178350"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Invasive</a:t>
            </a:r>
          </a:p>
        </p:txBody>
      </p:sp>
      <p:sp>
        <p:nvSpPr>
          <p:cNvPr id="24" name="Rectangle 23">
            <a:extLst>
              <a:ext uri="{FF2B5EF4-FFF2-40B4-BE49-F238E27FC236}">
                <a16:creationId xmlns:a16="http://schemas.microsoft.com/office/drawing/2014/main" id="{A8662BAD-CA4A-4DA8-A62A-AE6E83F53B6A}"/>
              </a:ext>
            </a:extLst>
          </p:cNvPr>
          <p:cNvSpPr/>
          <p:nvPr/>
        </p:nvSpPr>
        <p:spPr>
          <a:xfrm>
            <a:off x="4307718" y="5975873"/>
            <a:ext cx="442479" cy="330292"/>
          </a:xfrm>
          <a:prstGeom prst="rect">
            <a:avLst/>
          </a:prstGeom>
          <a:solidFill>
            <a:srgbClr val="145D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53C1127-A188-43D8-842A-30004B1EEE8D}"/>
              </a:ext>
            </a:extLst>
          </p:cNvPr>
          <p:cNvSpPr/>
          <p:nvPr/>
        </p:nvSpPr>
        <p:spPr>
          <a:xfrm>
            <a:off x="9511065" y="3228945"/>
            <a:ext cx="442479" cy="291730"/>
          </a:xfrm>
          <a:prstGeom prst="rect">
            <a:avLst/>
          </a:prstGeom>
          <a:solidFill>
            <a:srgbClr val="145D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FAD1165-1569-4A02-A31C-71AD8E1AFEE6}"/>
              </a:ext>
            </a:extLst>
          </p:cNvPr>
          <p:cNvSpPr txBox="1"/>
          <p:nvPr/>
        </p:nvSpPr>
        <p:spPr>
          <a:xfrm>
            <a:off x="4061174" y="5952241"/>
            <a:ext cx="980388"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Native</a:t>
            </a:r>
          </a:p>
        </p:txBody>
      </p:sp>
      <p:sp>
        <p:nvSpPr>
          <p:cNvPr id="32" name="TextBox 31">
            <a:extLst>
              <a:ext uri="{FF2B5EF4-FFF2-40B4-BE49-F238E27FC236}">
                <a16:creationId xmlns:a16="http://schemas.microsoft.com/office/drawing/2014/main" id="{517FA6B0-6BD6-4CA3-878F-980AFEFB84FF}"/>
              </a:ext>
            </a:extLst>
          </p:cNvPr>
          <p:cNvSpPr txBox="1"/>
          <p:nvPr/>
        </p:nvSpPr>
        <p:spPr>
          <a:xfrm>
            <a:off x="9323730" y="3222810"/>
            <a:ext cx="980388"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Native</a:t>
            </a:r>
          </a:p>
        </p:txBody>
      </p:sp>
      <p:sp>
        <p:nvSpPr>
          <p:cNvPr id="33" name="Rectangle 32">
            <a:extLst>
              <a:ext uri="{FF2B5EF4-FFF2-40B4-BE49-F238E27FC236}">
                <a16:creationId xmlns:a16="http://schemas.microsoft.com/office/drawing/2014/main" id="{C589B36E-305D-45B0-8F4E-56E2064B69A5}"/>
              </a:ext>
            </a:extLst>
          </p:cNvPr>
          <p:cNvSpPr/>
          <p:nvPr/>
        </p:nvSpPr>
        <p:spPr>
          <a:xfrm>
            <a:off x="7399648" y="3271063"/>
            <a:ext cx="442479" cy="291730"/>
          </a:xfrm>
          <a:prstGeom prst="rect">
            <a:avLst/>
          </a:prstGeom>
          <a:solidFill>
            <a:srgbClr val="145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D213714-236D-4388-B955-E6869CCF3507}"/>
              </a:ext>
            </a:extLst>
          </p:cNvPr>
          <p:cNvSpPr txBox="1"/>
          <p:nvPr/>
        </p:nvSpPr>
        <p:spPr>
          <a:xfrm>
            <a:off x="7174856" y="3222810"/>
            <a:ext cx="1178350"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Invasive</a:t>
            </a:r>
          </a:p>
        </p:txBody>
      </p:sp>
      <p:sp>
        <p:nvSpPr>
          <p:cNvPr id="38" name="Rectangle 37">
            <a:extLst>
              <a:ext uri="{FF2B5EF4-FFF2-40B4-BE49-F238E27FC236}">
                <a16:creationId xmlns:a16="http://schemas.microsoft.com/office/drawing/2014/main" id="{87DF30F4-F037-4CF1-8FE3-19F47D7CCD6D}"/>
              </a:ext>
            </a:extLst>
          </p:cNvPr>
          <p:cNvSpPr/>
          <p:nvPr/>
        </p:nvSpPr>
        <p:spPr>
          <a:xfrm>
            <a:off x="7503878" y="6030444"/>
            <a:ext cx="424206" cy="275721"/>
          </a:xfrm>
          <a:prstGeom prst="rect">
            <a:avLst/>
          </a:prstGeom>
          <a:solidFill>
            <a:srgbClr val="1561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DB9A44B-42D3-472D-BD75-21FFBA06A5F8}"/>
              </a:ext>
            </a:extLst>
          </p:cNvPr>
          <p:cNvSpPr txBox="1"/>
          <p:nvPr/>
        </p:nvSpPr>
        <p:spPr>
          <a:xfrm>
            <a:off x="7217068" y="5976794"/>
            <a:ext cx="1178350"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Invasive</a:t>
            </a:r>
          </a:p>
        </p:txBody>
      </p:sp>
    </p:spTree>
    <p:extLst>
      <p:ext uri="{BB962C8B-B14F-4D97-AF65-F5344CB8AC3E}">
        <p14:creationId xmlns:p14="http://schemas.microsoft.com/office/powerpoint/2010/main" val="206587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68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2918686" y="5390"/>
            <a:ext cx="8892041" cy="853802"/>
          </a:xfrm>
        </p:spPr>
        <p:txBody>
          <a:bodyPr>
            <a:normAutofit fontScale="90000"/>
          </a:bodyPr>
          <a:lstStyle/>
          <a:p>
            <a:pPr marL="0" marR="0">
              <a:lnSpc>
                <a:spcPct val="115000"/>
              </a:lnSpc>
              <a:spcBef>
                <a:spcPts val="0"/>
              </a:spcBef>
              <a:spcAft>
                <a:spcPts val="0"/>
              </a:spcAft>
            </a:pPr>
            <a:r>
              <a:rPr lang="en-US" sz="5000" dirty="0">
                <a:solidFill>
                  <a:schemeClr val="bg1"/>
                </a:solidFill>
                <a:latin typeface="Times New Roman" panose="02020603050405020304" pitchFamily="18" charset="0"/>
                <a:cs typeface="Times New Roman" panose="02020603050405020304" pitchFamily="18" charset="0"/>
              </a:rPr>
              <a:t>Preliminary microbial results</a:t>
            </a:r>
          </a:p>
        </p:txBody>
      </p:sp>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3793776" y="853802"/>
            <a:ext cx="490646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EC2D840B-B8BA-415E-9DE3-238078578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59" y="1098665"/>
            <a:ext cx="5801389" cy="43311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B6DD8A7-5906-4A5C-BBE3-1ABF470FF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299" y="1098665"/>
            <a:ext cx="5820442" cy="43311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4E1853A-F585-4563-8E89-C4BE48840200}"/>
              </a:ext>
            </a:extLst>
          </p:cNvPr>
          <p:cNvSpPr txBox="1"/>
          <p:nvPr/>
        </p:nvSpPr>
        <p:spPr>
          <a:xfrm>
            <a:off x="3367726" y="5559160"/>
            <a:ext cx="6094428" cy="646331"/>
          </a:xfrm>
          <a:prstGeom prst="rect">
            <a:avLst/>
          </a:prstGeom>
          <a:noFill/>
        </p:spPr>
        <p:txBody>
          <a:bodyPr wrap="square">
            <a:spAutoFit/>
          </a:bodyPr>
          <a:lstStyle/>
          <a:p>
            <a:r>
              <a:rPr lang="en-US" b="0" i="0" u="none" strike="noStrike" dirty="0">
                <a:solidFill>
                  <a:schemeClr val="bg1"/>
                </a:solidFill>
                <a:effectLst/>
                <a:latin typeface="Times New Roman" panose="02020603050405020304" pitchFamily="18" charset="0"/>
                <a:cs typeface="Times New Roman" panose="02020603050405020304" pitchFamily="18" charset="0"/>
              </a:rPr>
              <a:t>Arbuscular Mycorrhizal Fungi (AMF) and Dark Septate Endophyte (DSE) hyphae in the roots of Guinea Grass. </a:t>
            </a:r>
            <a:r>
              <a:rPr lang="en-US" b="0" i="0" dirty="0">
                <a:solidFill>
                  <a:schemeClr val="bg1"/>
                </a:solidFill>
                <a:effectLst/>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69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68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1870524" y="-29041"/>
            <a:ext cx="8892041" cy="853802"/>
          </a:xfrm>
        </p:spPr>
        <p:txBody>
          <a:bodyPr>
            <a:normAutofit fontScale="90000"/>
          </a:bodyPr>
          <a:lstStyle/>
          <a:p>
            <a:pPr marL="0" marR="0">
              <a:lnSpc>
                <a:spcPct val="115000"/>
              </a:lnSpc>
              <a:spcBef>
                <a:spcPts val="0"/>
              </a:spcBef>
              <a:spcAft>
                <a:spcPts val="0"/>
              </a:spcAft>
            </a:pPr>
            <a:r>
              <a:rPr lang="en-US" sz="5000" dirty="0">
                <a:solidFill>
                  <a:schemeClr val="bg1"/>
                </a:solidFill>
                <a:latin typeface="Times New Roman" panose="02020603050405020304" pitchFamily="18" charset="0"/>
                <a:cs typeface="Times New Roman" panose="02020603050405020304" pitchFamily="18" charset="0"/>
              </a:rPr>
              <a:t>Ongoing Research</a:t>
            </a:r>
          </a:p>
        </p:txBody>
      </p:sp>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1776440" y="805484"/>
            <a:ext cx="4906462"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2C0ACB2-F8B3-40A3-A482-BE4E4A23BC19}"/>
              </a:ext>
            </a:extLst>
          </p:cNvPr>
          <p:cNvGrpSpPr/>
          <p:nvPr/>
        </p:nvGrpSpPr>
        <p:grpSpPr>
          <a:xfrm>
            <a:off x="118366" y="120410"/>
            <a:ext cx="1438060" cy="1370147"/>
            <a:chOff x="8440893" y="1796598"/>
            <a:chExt cx="2284842" cy="2284429"/>
          </a:xfrm>
          <a:scene3d>
            <a:camera prst="orthographicFront"/>
            <a:lightRig rig="chilly" dir="t"/>
          </a:scene3d>
        </p:grpSpPr>
        <p:sp>
          <p:nvSpPr>
            <p:cNvPr id="21" name="Oval 20">
              <a:extLst>
                <a:ext uri="{FF2B5EF4-FFF2-40B4-BE49-F238E27FC236}">
                  <a16:creationId xmlns:a16="http://schemas.microsoft.com/office/drawing/2014/main" id="{E904A92B-F83E-416C-8C7D-5E5F60C87143}"/>
                </a:ext>
              </a:extLst>
            </p:cNvPr>
            <p:cNvSpPr/>
            <p:nvPr/>
          </p:nvSpPr>
          <p:spPr>
            <a:xfrm>
              <a:off x="8440893" y="1796598"/>
              <a:ext cx="2284842" cy="2284429"/>
            </a:xfrm>
            <a:prstGeom prst="ellipse">
              <a:avLst/>
            </a:prstGeom>
            <a:solidFill>
              <a:srgbClr val="3EC7C3">
                <a:alpha val="70000"/>
              </a:srgb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sp>
        <p:sp>
          <p:nvSpPr>
            <p:cNvPr id="25" name="Oval 4">
              <a:extLst>
                <a:ext uri="{FF2B5EF4-FFF2-40B4-BE49-F238E27FC236}">
                  <a16:creationId xmlns:a16="http://schemas.microsoft.com/office/drawing/2014/main" id="{780A92DF-ECFA-4517-9AC9-8F4D57F8EAE0}"/>
                </a:ext>
              </a:extLst>
            </p:cNvPr>
            <p:cNvSpPr txBox="1"/>
            <p:nvPr/>
          </p:nvSpPr>
          <p:spPr>
            <a:xfrm>
              <a:off x="8775500" y="2131145"/>
              <a:ext cx="1615628" cy="16153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6000" kern="1200" dirty="0">
                  <a:solidFill>
                    <a:schemeClr val="bg1"/>
                  </a:solidFill>
                  <a:latin typeface="Times New Roman" panose="02020603050405020304" pitchFamily="18" charset="0"/>
                  <a:cs typeface="Times New Roman" panose="02020603050405020304" pitchFamily="18" charset="0"/>
                </a:rPr>
                <a:t>02</a:t>
              </a:r>
            </a:p>
          </p:txBody>
        </p:sp>
      </p:grpSp>
      <p:pic>
        <p:nvPicPr>
          <p:cNvPr id="4" name="Picture 3" descr="A screenshot of a cell phone&#10;&#10;Description automatically generated">
            <a:extLst>
              <a:ext uri="{FF2B5EF4-FFF2-40B4-BE49-F238E27FC236}">
                <a16:creationId xmlns:a16="http://schemas.microsoft.com/office/drawing/2014/main" id="{0101D736-DF75-4267-89D6-614AD2FDB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951" y="1029254"/>
            <a:ext cx="10071901" cy="5665444"/>
          </a:xfrm>
          <a:prstGeom prst="rect">
            <a:avLst/>
          </a:prstGeom>
        </p:spPr>
      </p:pic>
      <p:sp>
        <p:nvSpPr>
          <p:cNvPr id="3" name="Rectangle 2">
            <a:extLst>
              <a:ext uri="{FF2B5EF4-FFF2-40B4-BE49-F238E27FC236}">
                <a16:creationId xmlns:a16="http://schemas.microsoft.com/office/drawing/2014/main" id="{560C0DDA-0C6E-42FC-8A01-C4FFCF8C5598}"/>
              </a:ext>
            </a:extLst>
          </p:cNvPr>
          <p:cNvSpPr/>
          <p:nvPr/>
        </p:nvSpPr>
        <p:spPr>
          <a:xfrm>
            <a:off x="1776440" y="1952471"/>
            <a:ext cx="1749185" cy="309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Rhizosphere</a:t>
            </a:r>
          </a:p>
        </p:txBody>
      </p:sp>
      <p:cxnSp>
        <p:nvCxnSpPr>
          <p:cNvPr id="8" name="Straight Arrow Connector 7">
            <a:extLst>
              <a:ext uri="{FF2B5EF4-FFF2-40B4-BE49-F238E27FC236}">
                <a16:creationId xmlns:a16="http://schemas.microsoft.com/office/drawing/2014/main" id="{043FE9B4-62B0-4FAF-9725-055E9DBCBE32}"/>
              </a:ext>
            </a:extLst>
          </p:cNvPr>
          <p:cNvCxnSpPr>
            <a:cxnSpLocks/>
          </p:cNvCxnSpPr>
          <p:nvPr/>
        </p:nvCxnSpPr>
        <p:spPr>
          <a:xfrm>
            <a:off x="3525625" y="2149311"/>
            <a:ext cx="10369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Freeform: Shape 9">
            <a:extLst>
              <a:ext uri="{FF2B5EF4-FFF2-40B4-BE49-F238E27FC236}">
                <a16:creationId xmlns:a16="http://schemas.microsoft.com/office/drawing/2014/main" id="{B4514A8A-77EF-4F9C-92E9-D09BBC3A3EBD}"/>
              </a:ext>
            </a:extLst>
          </p:cNvPr>
          <p:cNvSpPr/>
          <p:nvPr/>
        </p:nvSpPr>
        <p:spPr>
          <a:xfrm>
            <a:off x="5592384" y="1289903"/>
            <a:ext cx="355930" cy="411975"/>
          </a:xfrm>
          <a:custGeom>
            <a:avLst/>
            <a:gdLst>
              <a:gd name="connsiteX0" fmla="*/ 912 w 261443"/>
              <a:gd name="connsiteY0" fmla="*/ 203200 h 351900"/>
              <a:gd name="connsiteX1" fmla="*/ 100395 w 261443"/>
              <a:gd name="connsiteY1" fmla="*/ 205316 h 351900"/>
              <a:gd name="connsiteX2" fmla="*/ 113095 w 261443"/>
              <a:gd name="connsiteY2" fmla="*/ 211666 h 351900"/>
              <a:gd name="connsiteX3" fmla="*/ 117329 w 261443"/>
              <a:gd name="connsiteY3" fmla="*/ 215900 h 351900"/>
              <a:gd name="connsiteX4" fmla="*/ 136379 w 261443"/>
              <a:gd name="connsiteY4" fmla="*/ 228600 h 351900"/>
              <a:gd name="connsiteX5" fmla="*/ 142729 w 261443"/>
              <a:gd name="connsiteY5" fmla="*/ 232833 h 351900"/>
              <a:gd name="connsiteX6" fmla="*/ 149079 w 261443"/>
              <a:gd name="connsiteY6" fmla="*/ 239183 h 351900"/>
              <a:gd name="connsiteX7" fmla="*/ 161779 w 261443"/>
              <a:gd name="connsiteY7" fmla="*/ 256116 h 351900"/>
              <a:gd name="connsiteX8" fmla="*/ 168129 w 261443"/>
              <a:gd name="connsiteY8" fmla="*/ 277283 h 351900"/>
              <a:gd name="connsiteX9" fmla="*/ 170245 w 261443"/>
              <a:gd name="connsiteY9" fmla="*/ 283633 h 351900"/>
              <a:gd name="connsiteX10" fmla="*/ 172362 w 261443"/>
              <a:gd name="connsiteY10" fmla="*/ 289983 h 351900"/>
              <a:gd name="connsiteX11" fmla="*/ 174479 w 261443"/>
              <a:gd name="connsiteY11" fmla="*/ 304800 h 351900"/>
              <a:gd name="connsiteX12" fmla="*/ 176595 w 261443"/>
              <a:gd name="connsiteY12" fmla="*/ 351366 h 351900"/>
              <a:gd name="connsiteX13" fmla="*/ 180829 w 261443"/>
              <a:gd name="connsiteY13" fmla="*/ 345016 h 351900"/>
              <a:gd name="connsiteX14" fmla="*/ 187179 w 261443"/>
              <a:gd name="connsiteY14" fmla="*/ 340783 h 351900"/>
              <a:gd name="connsiteX15" fmla="*/ 191412 w 261443"/>
              <a:gd name="connsiteY15" fmla="*/ 334433 h 351900"/>
              <a:gd name="connsiteX16" fmla="*/ 204112 w 261443"/>
              <a:gd name="connsiteY16" fmla="*/ 330200 h 351900"/>
              <a:gd name="connsiteX17" fmla="*/ 210462 w 261443"/>
              <a:gd name="connsiteY17" fmla="*/ 325966 h 351900"/>
              <a:gd name="connsiteX18" fmla="*/ 231629 w 261443"/>
              <a:gd name="connsiteY18" fmla="*/ 321733 h 351900"/>
              <a:gd name="connsiteX19" fmla="*/ 254912 w 261443"/>
              <a:gd name="connsiteY19" fmla="*/ 328083 h 351900"/>
              <a:gd name="connsiteX20" fmla="*/ 259145 w 261443"/>
              <a:gd name="connsiteY20" fmla="*/ 334433 h 351900"/>
              <a:gd name="connsiteX21" fmla="*/ 261262 w 261443"/>
              <a:gd name="connsiteY21" fmla="*/ 328083 h 351900"/>
              <a:gd name="connsiteX22" fmla="*/ 254912 w 261443"/>
              <a:gd name="connsiteY22" fmla="*/ 323850 h 351900"/>
              <a:gd name="connsiteX23" fmla="*/ 252795 w 261443"/>
              <a:gd name="connsiteY23" fmla="*/ 317500 h 351900"/>
              <a:gd name="connsiteX24" fmla="*/ 244329 w 261443"/>
              <a:gd name="connsiteY24" fmla="*/ 306916 h 351900"/>
              <a:gd name="connsiteX25" fmla="*/ 240095 w 261443"/>
              <a:gd name="connsiteY25" fmla="*/ 294216 h 351900"/>
              <a:gd name="connsiteX26" fmla="*/ 237979 w 261443"/>
              <a:gd name="connsiteY26" fmla="*/ 287866 h 351900"/>
              <a:gd name="connsiteX27" fmla="*/ 233745 w 261443"/>
              <a:gd name="connsiteY27" fmla="*/ 283633 h 351900"/>
              <a:gd name="connsiteX28" fmla="*/ 225279 w 261443"/>
              <a:gd name="connsiteY28" fmla="*/ 264583 h 351900"/>
              <a:gd name="connsiteX29" fmla="*/ 221045 w 261443"/>
              <a:gd name="connsiteY29" fmla="*/ 260350 h 351900"/>
              <a:gd name="connsiteX30" fmla="*/ 218929 w 261443"/>
              <a:gd name="connsiteY30" fmla="*/ 254000 h 351900"/>
              <a:gd name="connsiteX31" fmla="*/ 214695 w 261443"/>
              <a:gd name="connsiteY31" fmla="*/ 249766 h 351900"/>
              <a:gd name="connsiteX32" fmla="*/ 208345 w 261443"/>
              <a:gd name="connsiteY32" fmla="*/ 228600 h 351900"/>
              <a:gd name="connsiteX33" fmla="*/ 201995 w 261443"/>
              <a:gd name="connsiteY33" fmla="*/ 209550 h 351900"/>
              <a:gd name="connsiteX34" fmla="*/ 199879 w 261443"/>
              <a:gd name="connsiteY34" fmla="*/ 203200 h 351900"/>
              <a:gd name="connsiteX35" fmla="*/ 201995 w 261443"/>
              <a:gd name="connsiteY35" fmla="*/ 131233 h 351900"/>
              <a:gd name="connsiteX36" fmla="*/ 204112 w 261443"/>
              <a:gd name="connsiteY36" fmla="*/ 124883 h 351900"/>
              <a:gd name="connsiteX37" fmla="*/ 206229 w 261443"/>
              <a:gd name="connsiteY37" fmla="*/ 112183 h 351900"/>
              <a:gd name="connsiteX38" fmla="*/ 210462 w 261443"/>
              <a:gd name="connsiteY38" fmla="*/ 99483 h 351900"/>
              <a:gd name="connsiteX39" fmla="*/ 214695 w 261443"/>
              <a:gd name="connsiteY39" fmla="*/ 84666 h 351900"/>
              <a:gd name="connsiteX40" fmla="*/ 221045 w 261443"/>
              <a:gd name="connsiteY40" fmla="*/ 80433 h 351900"/>
              <a:gd name="connsiteX41" fmla="*/ 227395 w 261443"/>
              <a:gd name="connsiteY41" fmla="*/ 63500 h 351900"/>
              <a:gd name="connsiteX42" fmla="*/ 235862 w 261443"/>
              <a:gd name="connsiteY42" fmla="*/ 52916 h 351900"/>
              <a:gd name="connsiteX43" fmla="*/ 237979 w 261443"/>
              <a:gd name="connsiteY43" fmla="*/ 46566 h 351900"/>
              <a:gd name="connsiteX44" fmla="*/ 242212 w 261443"/>
              <a:gd name="connsiteY44" fmla="*/ 40216 h 351900"/>
              <a:gd name="connsiteX45" fmla="*/ 233745 w 261443"/>
              <a:gd name="connsiteY45" fmla="*/ 42333 h 351900"/>
              <a:gd name="connsiteX46" fmla="*/ 227395 w 261443"/>
              <a:gd name="connsiteY46" fmla="*/ 44450 h 351900"/>
              <a:gd name="connsiteX47" fmla="*/ 210462 w 261443"/>
              <a:gd name="connsiteY47" fmla="*/ 57150 h 351900"/>
              <a:gd name="connsiteX48" fmla="*/ 193529 w 261443"/>
              <a:gd name="connsiteY48" fmla="*/ 55033 h 351900"/>
              <a:gd name="connsiteX49" fmla="*/ 191412 w 261443"/>
              <a:gd name="connsiteY49" fmla="*/ 48683 h 351900"/>
              <a:gd name="connsiteX50" fmla="*/ 187179 w 261443"/>
              <a:gd name="connsiteY50" fmla="*/ 42333 h 351900"/>
              <a:gd name="connsiteX51" fmla="*/ 182945 w 261443"/>
              <a:gd name="connsiteY51" fmla="*/ 29633 h 351900"/>
              <a:gd name="connsiteX52" fmla="*/ 180829 w 261443"/>
              <a:gd name="connsiteY52" fmla="*/ 14816 h 351900"/>
              <a:gd name="connsiteX53" fmla="*/ 178712 w 261443"/>
              <a:gd name="connsiteY53" fmla="*/ 8466 h 351900"/>
              <a:gd name="connsiteX54" fmla="*/ 176595 w 261443"/>
              <a:gd name="connsiteY54" fmla="*/ 0 h 351900"/>
              <a:gd name="connsiteX55" fmla="*/ 168129 w 261443"/>
              <a:gd name="connsiteY55" fmla="*/ 14816 h 351900"/>
              <a:gd name="connsiteX56" fmla="*/ 166012 w 261443"/>
              <a:gd name="connsiteY56" fmla="*/ 21166 h 351900"/>
              <a:gd name="connsiteX57" fmla="*/ 159662 w 261443"/>
              <a:gd name="connsiteY57" fmla="*/ 59266 h 351900"/>
              <a:gd name="connsiteX58" fmla="*/ 157545 w 261443"/>
              <a:gd name="connsiteY58" fmla="*/ 71966 h 351900"/>
              <a:gd name="connsiteX59" fmla="*/ 155429 w 261443"/>
              <a:gd name="connsiteY59" fmla="*/ 78316 h 351900"/>
              <a:gd name="connsiteX60" fmla="*/ 153312 w 261443"/>
              <a:gd name="connsiteY60" fmla="*/ 91016 h 351900"/>
              <a:gd name="connsiteX61" fmla="*/ 149079 w 261443"/>
              <a:gd name="connsiteY61" fmla="*/ 103716 h 351900"/>
              <a:gd name="connsiteX62" fmla="*/ 146962 w 261443"/>
              <a:gd name="connsiteY62" fmla="*/ 112183 h 351900"/>
              <a:gd name="connsiteX63" fmla="*/ 140612 w 261443"/>
              <a:gd name="connsiteY63" fmla="*/ 131233 h 351900"/>
              <a:gd name="connsiteX64" fmla="*/ 138495 w 261443"/>
              <a:gd name="connsiteY64" fmla="*/ 137583 h 351900"/>
              <a:gd name="connsiteX65" fmla="*/ 125795 w 261443"/>
              <a:gd name="connsiteY65" fmla="*/ 143933 h 351900"/>
              <a:gd name="connsiteX66" fmla="*/ 119445 w 261443"/>
              <a:gd name="connsiteY66" fmla="*/ 148166 h 351900"/>
              <a:gd name="connsiteX67" fmla="*/ 74995 w 261443"/>
              <a:gd name="connsiteY67" fmla="*/ 150283 h 351900"/>
              <a:gd name="connsiteX68" fmla="*/ 912 w 261443"/>
              <a:gd name="connsiteY68" fmla="*/ 148166 h 351900"/>
              <a:gd name="connsiteX69" fmla="*/ 3029 w 261443"/>
              <a:gd name="connsiteY69" fmla="*/ 141816 h 351900"/>
              <a:gd name="connsiteX70" fmla="*/ 11495 w 261443"/>
              <a:gd name="connsiteY70" fmla="*/ 143933 h 351900"/>
              <a:gd name="connsiteX71" fmla="*/ 22079 w 261443"/>
              <a:gd name="connsiteY71" fmla="*/ 158750 h 351900"/>
              <a:gd name="connsiteX72" fmla="*/ 30545 w 261443"/>
              <a:gd name="connsiteY72" fmla="*/ 177800 h 351900"/>
              <a:gd name="connsiteX73" fmla="*/ 912 w 261443"/>
              <a:gd name="connsiteY73" fmla="*/ 203200 h 35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1443" h="351900">
                <a:moveTo>
                  <a:pt x="912" y="203200"/>
                </a:moveTo>
                <a:lnTo>
                  <a:pt x="100395" y="205316"/>
                </a:lnTo>
                <a:cubicBezTo>
                  <a:pt x="104512" y="205481"/>
                  <a:pt x="110186" y="209339"/>
                  <a:pt x="113095" y="211666"/>
                </a:cubicBezTo>
                <a:cubicBezTo>
                  <a:pt x="114654" y="212913"/>
                  <a:pt x="115732" y="214702"/>
                  <a:pt x="117329" y="215900"/>
                </a:cubicBezTo>
                <a:cubicBezTo>
                  <a:pt x="123434" y="220479"/>
                  <a:pt x="130029" y="224367"/>
                  <a:pt x="136379" y="228600"/>
                </a:cubicBezTo>
                <a:cubicBezTo>
                  <a:pt x="138496" y="230011"/>
                  <a:pt x="140930" y="231034"/>
                  <a:pt x="142729" y="232833"/>
                </a:cubicBezTo>
                <a:cubicBezTo>
                  <a:pt x="144846" y="234950"/>
                  <a:pt x="147241" y="236820"/>
                  <a:pt x="149079" y="239183"/>
                </a:cubicBezTo>
                <a:cubicBezTo>
                  <a:pt x="165826" y="260716"/>
                  <a:pt x="151133" y="245472"/>
                  <a:pt x="161779" y="256116"/>
                </a:cubicBezTo>
                <a:cubicBezTo>
                  <a:pt x="164979" y="268919"/>
                  <a:pt x="162972" y="261813"/>
                  <a:pt x="168129" y="277283"/>
                </a:cubicBezTo>
                <a:lnTo>
                  <a:pt x="170245" y="283633"/>
                </a:lnTo>
                <a:lnTo>
                  <a:pt x="172362" y="289983"/>
                </a:lnTo>
                <a:cubicBezTo>
                  <a:pt x="173068" y="294922"/>
                  <a:pt x="174136" y="299823"/>
                  <a:pt x="174479" y="304800"/>
                </a:cubicBezTo>
                <a:cubicBezTo>
                  <a:pt x="175548" y="320301"/>
                  <a:pt x="174172" y="336018"/>
                  <a:pt x="176595" y="351366"/>
                </a:cubicBezTo>
                <a:cubicBezTo>
                  <a:pt x="176992" y="353879"/>
                  <a:pt x="179030" y="346815"/>
                  <a:pt x="180829" y="345016"/>
                </a:cubicBezTo>
                <a:cubicBezTo>
                  <a:pt x="182628" y="343217"/>
                  <a:pt x="185062" y="342194"/>
                  <a:pt x="187179" y="340783"/>
                </a:cubicBezTo>
                <a:cubicBezTo>
                  <a:pt x="188590" y="338666"/>
                  <a:pt x="189255" y="335781"/>
                  <a:pt x="191412" y="334433"/>
                </a:cubicBezTo>
                <a:cubicBezTo>
                  <a:pt x="195196" y="332068"/>
                  <a:pt x="204112" y="330200"/>
                  <a:pt x="204112" y="330200"/>
                </a:cubicBezTo>
                <a:cubicBezTo>
                  <a:pt x="206229" y="328789"/>
                  <a:pt x="208030" y="326714"/>
                  <a:pt x="210462" y="325966"/>
                </a:cubicBezTo>
                <a:cubicBezTo>
                  <a:pt x="217339" y="323850"/>
                  <a:pt x="231629" y="321733"/>
                  <a:pt x="231629" y="321733"/>
                </a:cubicBezTo>
                <a:cubicBezTo>
                  <a:pt x="241643" y="322985"/>
                  <a:pt x="248052" y="321223"/>
                  <a:pt x="254912" y="328083"/>
                </a:cubicBezTo>
                <a:cubicBezTo>
                  <a:pt x="256711" y="329882"/>
                  <a:pt x="257734" y="332316"/>
                  <a:pt x="259145" y="334433"/>
                </a:cubicBezTo>
                <a:cubicBezTo>
                  <a:pt x="259851" y="332316"/>
                  <a:pt x="262091" y="330155"/>
                  <a:pt x="261262" y="328083"/>
                </a:cubicBezTo>
                <a:cubicBezTo>
                  <a:pt x="260317" y="325721"/>
                  <a:pt x="256501" y="325836"/>
                  <a:pt x="254912" y="323850"/>
                </a:cubicBezTo>
                <a:cubicBezTo>
                  <a:pt x="253518" y="322108"/>
                  <a:pt x="253793" y="319496"/>
                  <a:pt x="252795" y="317500"/>
                </a:cubicBezTo>
                <a:cubicBezTo>
                  <a:pt x="250125" y="312160"/>
                  <a:pt x="248266" y="310854"/>
                  <a:pt x="244329" y="306916"/>
                </a:cubicBezTo>
                <a:lnTo>
                  <a:pt x="240095" y="294216"/>
                </a:lnTo>
                <a:cubicBezTo>
                  <a:pt x="239389" y="292099"/>
                  <a:pt x="239557" y="289443"/>
                  <a:pt x="237979" y="287866"/>
                </a:cubicBezTo>
                <a:lnTo>
                  <a:pt x="233745" y="283633"/>
                </a:lnTo>
                <a:cubicBezTo>
                  <a:pt x="230390" y="273566"/>
                  <a:pt x="231028" y="271769"/>
                  <a:pt x="225279" y="264583"/>
                </a:cubicBezTo>
                <a:cubicBezTo>
                  <a:pt x="224032" y="263025"/>
                  <a:pt x="222456" y="261761"/>
                  <a:pt x="221045" y="260350"/>
                </a:cubicBezTo>
                <a:cubicBezTo>
                  <a:pt x="220340" y="258233"/>
                  <a:pt x="220077" y="255913"/>
                  <a:pt x="218929" y="254000"/>
                </a:cubicBezTo>
                <a:cubicBezTo>
                  <a:pt x="217902" y="252288"/>
                  <a:pt x="215588" y="251551"/>
                  <a:pt x="214695" y="249766"/>
                </a:cubicBezTo>
                <a:cubicBezTo>
                  <a:pt x="210957" y="242290"/>
                  <a:pt x="210622" y="236191"/>
                  <a:pt x="208345" y="228600"/>
                </a:cubicBezTo>
                <a:cubicBezTo>
                  <a:pt x="208330" y="228550"/>
                  <a:pt x="203061" y="212750"/>
                  <a:pt x="201995" y="209550"/>
                </a:cubicBezTo>
                <a:lnTo>
                  <a:pt x="199879" y="203200"/>
                </a:lnTo>
                <a:cubicBezTo>
                  <a:pt x="200584" y="179211"/>
                  <a:pt x="200700" y="155197"/>
                  <a:pt x="201995" y="131233"/>
                </a:cubicBezTo>
                <a:cubicBezTo>
                  <a:pt x="202115" y="129005"/>
                  <a:pt x="203628" y="127061"/>
                  <a:pt x="204112" y="124883"/>
                </a:cubicBezTo>
                <a:cubicBezTo>
                  <a:pt x="205043" y="120693"/>
                  <a:pt x="205188" y="116347"/>
                  <a:pt x="206229" y="112183"/>
                </a:cubicBezTo>
                <a:cubicBezTo>
                  <a:pt x="207311" y="107854"/>
                  <a:pt x="209380" y="103812"/>
                  <a:pt x="210462" y="99483"/>
                </a:cubicBezTo>
                <a:cubicBezTo>
                  <a:pt x="210599" y="98933"/>
                  <a:pt x="213592" y="86044"/>
                  <a:pt x="214695" y="84666"/>
                </a:cubicBezTo>
                <a:cubicBezTo>
                  <a:pt x="216284" y="82680"/>
                  <a:pt x="218928" y="81844"/>
                  <a:pt x="221045" y="80433"/>
                </a:cubicBezTo>
                <a:cubicBezTo>
                  <a:pt x="222906" y="72988"/>
                  <a:pt x="222968" y="70140"/>
                  <a:pt x="227395" y="63500"/>
                </a:cubicBezTo>
                <a:cubicBezTo>
                  <a:pt x="235271" y="51687"/>
                  <a:pt x="228173" y="68294"/>
                  <a:pt x="235862" y="52916"/>
                </a:cubicBezTo>
                <a:cubicBezTo>
                  <a:pt x="236860" y="50920"/>
                  <a:pt x="236981" y="48562"/>
                  <a:pt x="237979" y="46566"/>
                </a:cubicBezTo>
                <a:cubicBezTo>
                  <a:pt x="239117" y="44291"/>
                  <a:pt x="244011" y="42015"/>
                  <a:pt x="242212" y="40216"/>
                </a:cubicBezTo>
                <a:cubicBezTo>
                  <a:pt x="240155" y="38159"/>
                  <a:pt x="236542" y="41534"/>
                  <a:pt x="233745" y="42333"/>
                </a:cubicBezTo>
                <a:cubicBezTo>
                  <a:pt x="231600" y="42946"/>
                  <a:pt x="229345" y="43366"/>
                  <a:pt x="227395" y="44450"/>
                </a:cubicBezTo>
                <a:cubicBezTo>
                  <a:pt x="216621" y="50435"/>
                  <a:pt x="216885" y="50725"/>
                  <a:pt x="210462" y="57150"/>
                </a:cubicBezTo>
                <a:cubicBezTo>
                  <a:pt x="204818" y="56444"/>
                  <a:pt x="198727" y="57343"/>
                  <a:pt x="193529" y="55033"/>
                </a:cubicBezTo>
                <a:cubicBezTo>
                  <a:pt x="191490" y="54127"/>
                  <a:pt x="192410" y="50679"/>
                  <a:pt x="191412" y="48683"/>
                </a:cubicBezTo>
                <a:cubicBezTo>
                  <a:pt x="190274" y="46408"/>
                  <a:pt x="188212" y="44658"/>
                  <a:pt x="187179" y="42333"/>
                </a:cubicBezTo>
                <a:cubicBezTo>
                  <a:pt x="185367" y="38255"/>
                  <a:pt x="182945" y="29633"/>
                  <a:pt x="182945" y="29633"/>
                </a:cubicBezTo>
                <a:cubicBezTo>
                  <a:pt x="182240" y="24694"/>
                  <a:pt x="181807" y="19708"/>
                  <a:pt x="180829" y="14816"/>
                </a:cubicBezTo>
                <a:cubicBezTo>
                  <a:pt x="180391" y="12628"/>
                  <a:pt x="179325" y="10611"/>
                  <a:pt x="178712" y="8466"/>
                </a:cubicBezTo>
                <a:cubicBezTo>
                  <a:pt x="177913" y="5669"/>
                  <a:pt x="177301" y="2822"/>
                  <a:pt x="176595" y="0"/>
                </a:cubicBezTo>
                <a:cubicBezTo>
                  <a:pt x="172344" y="6377"/>
                  <a:pt x="171351" y="7297"/>
                  <a:pt x="168129" y="14816"/>
                </a:cubicBezTo>
                <a:cubicBezTo>
                  <a:pt x="167250" y="16867"/>
                  <a:pt x="166718" y="19049"/>
                  <a:pt x="166012" y="21166"/>
                </a:cubicBezTo>
                <a:cubicBezTo>
                  <a:pt x="160891" y="62132"/>
                  <a:pt x="167682" y="11155"/>
                  <a:pt x="159662" y="59266"/>
                </a:cubicBezTo>
                <a:cubicBezTo>
                  <a:pt x="158956" y="63499"/>
                  <a:pt x="158476" y="67776"/>
                  <a:pt x="157545" y="71966"/>
                </a:cubicBezTo>
                <a:cubicBezTo>
                  <a:pt x="157061" y="74144"/>
                  <a:pt x="155913" y="76138"/>
                  <a:pt x="155429" y="78316"/>
                </a:cubicBezTo>
                <a:cubicBezTo>
                  <a:pt x="154498" y="82506"/>
                  <a:pt x="154353" y="86852"/>
                  <a:pt x="153312" y="91016"/>
                </a:cubicBezTo>
                <a:cubicBezTo>
                  <a:pt x="152230" y="95345"/>
                  <a:pt x="150161" y="99387"/>
                  <a:pt x="149079" y="103716"/>
                </a:cubicBezTo>
                <a:cubicBezTo>
                  <a:pt x="148373" y="106538"/>
                  <a:pt x="147798" y="109396"/>
                  <a:pt x="146962" y="112183"/>
                </a:cubicBezTo>
                <a:cubicBezTo>
                  <a:pt x="146952" y="112218"/>
                  <a:pt x="141676" y="128041"/>
                  <a:pt x="140612" y="131233"/>
                </a:cubicBezTo>
                <a:cubicBezTo>
                  <a:pt x="139906" y="133350"/>
                  <a:pt x="140352" y="136345"/>
                  <a:pt x="138495" y="137583"/>
                </a:cubicBezTo>
                <a:cubicBezTo>
                  <a:pt x="120297" y="149714"/>
                  <a:pt x="143322" y="135170"/>
                  <a:pt x="125795" y="143933"/>
                </a:cubicBezTo>
                <a:cubicBezTo>
                  <a:pt x="123520" y="145071"/>
                  <a:pt x="121969" y="147850"/>
                  <a:pt x="119445" y="148166"/>
                </a:cubicBezTo>
                <a:cubicBezTo>
                  <a:pt x="104726" y="150006"/>
                  <a:pt x="89812" y="149577"/>
                  <a:pt x="74995" y="150283"/>
                </a:cubicBezTo>
                <a:cubicBezTo>
                  <a:pt x="50301" y="149577"/>
                  <a:pt x="25447" y="151053"/>
                  <a:pt x="912" y="148166"/>
                </a:cubicBezTo>
                <a:cubicBezTo>
                  <a:pt x="-1304" y="147905"/>
                  <a:pt x="957" y="142645"/>
                  <a:pt x="3029" y="141816"/>
                </a:cubicBezTo>
                <a:cubicBezTo>
                  <a:pt x="5730" y="140736"/>
                  <a:pt x="8673" y="143227"/>
                  <a:pt x="11495" y="143933"/>
                </a:cubicBezTo>
                <a:cubicBezTo>
                  <a:pt x="27582" y="160020"/>
                  <a:pt x="15322" y="145236"/>
                  <a:pt x="22079" y="158750"/>
                </a:cubicBezTo>
                <a:cubicBezTo>
                  <a:pt x="25915" y="166423"/>
                  <a:pt x="30545" y="166879"/>
                  <a:pt x="30545" y="177800"/>
                </a:cubicBezTo>
                <a:lnTo>
                  <a:pt x="912" y="2032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DB2D732-08F6-43A4-AC1B-60B3AFE4DB7F}"/>
              </a:ext>
            </a:extLst>
          </p:cNvPr>
          <p:cNvSpPr/>
          <p:nvPr/>
        </p:nvSpPr>
        <p:spPr>
          <a:xfrm>
            <a:off x="5236454" y="2460398"/>
            <a:ext cx="355930" cy="411975"/>
          </a:xfrm>
          <a:custGeom>
            <a:avLst/>
            <a:gdLst>
              <a:gd name="connsiteX0" fmla="*/ 912 w 261443"/>
              <a:gd name="connsiteY0" fmla="*/ 203200 h 351900"/>
              <a:gd name="connsiteX1" fmla="*/ 100395 w 261443"/>
              <a:gd name="connsiteY1" fmla="*/ 205316 h 351900"/>
              <a:gd name="connsiteX2" fmla="*/ 113095 w 261443"/>
              <a:gd name="connsiteY2" fmla="*/ 211666 h 351900"/>
              <a:gd name="connsiteX3" fmla="*/ 117329 w 261443"/>
              <a:gd name="connsiteY3" fmla="*/ 215900 h 351900"/>
              <a:gd name="connsiteX4" fmla="*/ 136379 w 261443"/>
              <a:gd name="connsiteY4" fmla="*/ 228600 h 351900"/>
              <a:gd name="connsiteX5" fmla="*/ 142729 w 261443"/>
              <a:gd name="connsiteY5" fmla="*/ 232833 h 351900"/>
              <a:gd name="connsiteX6" fmla="*/ 149079 w 261443"/>
              <a:gd name="connsiteY6" fmla="*/ 239183 h 351900"/>
              <a:gd name="connsiteX7" fmla="*/ 161779 w 261443"/>
              <a:gd name="connsiteY7" fmla="*/ 256116 h 351900"/>
              <a:gd name="connsiteX8" fmla="*/ 168129 w 261443"/>
              <a:gd name="connsiteY8" fmla="*/ 277283 h 351900"/>
              <a:gd name="connsiteX9" fmla="*/ 170245 w 261443"/>
              <a:gd name="connsiteY9" fmla="*/ 283633 h 351900"/>
              <a:gd name="connsiteX10" fmla="*/ 172362 w 261443"/>
              <a:gd name="connsiteY10" fmla="*/ 289983 h 351900"/>
              <a:gd name="connsiteX11" fmla="*/ 174479 w 261443"/>
              <a:gd name="connsiteY11" fmla="*/ 304800 h 351900"/>
              <a:gd name="connsiteX12" fmla="*/ 176595 w 261443"/>
              <a:gd name="connsiteY12" fmla="*/ 351366 h 351900"/>
              <a:gd name="connsiteX13" fmla="*/ 180829 w 261443"/>
              <a:gd name="connsiteY13" fmla="*/ 345016 h 351900"/>
              <a:gd name="connsiteX14" fmla="*/ 187179 w 261443"/>
              <a:gd name="connsiteY14" fmla="*/ 340783 h 351900"/>
              <a:gd name="connsiteX15" fmla="*/ 191412 w 261443"/>
              <a:gd name="connsiteY15" fmla="*/ 334433 h 351900"/>
              <a:gd name="connsiteX16" fmla="*/ 204112 w 261443"/>
              <a:gd name="connsiteY16" fmla="*/ 330200 h 351900"/>
              <a:gd name="connsiteX17" fmla="*/ 210462 w 261443"/>
              <a:gd name="connsiteY17" fmla="*/ 325966 h 351900"/>
              <a:gd name="connsiteX18" fmla="*/ 231629 w 261443"/>
              <a:gd name="connsiteY18" fmla="*/ 321733 h 351900"/>
              <a:gd name="connsiteX19" fmla="*/ 254912 w 261443"/>
              <a:gd name="connsiteY19" fmla="*/ 328083 h 351900"/>
              <a:gd name="connsiteX20" fmla="*/ 259145 w 261443"/>
              <a:gd name="connsiteY20" fmla="*/ 334433 h 351900"/>
              <a:gd name="connsiteX21" fmla="*/ 261262 w 261443"/>
              <a:gd name="connsiteY21" fmla="*/ 328083 h 351900"/>
              <a:gd name="connsiteX22" fmla="*/ 254912 w 261443"/>
              <a:gd name="connsiteY22" fmla="*/ 323850 h 351900"/>
              <a:gd name="connsiteX23" fmla="*/ 252795 w 261443"/>
              <a:gd name="connsiteY23" fmla="*/ 317500 h 351900"/>
              <a:gd name="connsiteX24" fmla="*/ 244329 w 261443"/>
              <a:gd name="connsiteY24" fmla="*/ 306916 h 351900"/>
              <a:gd name="connsiteX25" fmla="*/ 240095 w 261443"/>
              <a:gd name="connsiteY25" fmla="*/ 294216 h 351900"/>
              <a:gd name="connsiteX26" fmla="*/ 237979 w 261443"/>
              <a:gd name="connsiteY26" fmla="*/ 287866 h 351900"/>
              <a:gd name="connsiteX27" fmla="*/ 233745 w 261443"/>
              <a:gd name="connsiteY27" fmla="*/ 283633 h 351900"/>
              <a:gd name="connsiteX28" fmla="*/ 225279 w 261443"/>
              <a:gd name="connsiteY28" fmla="*/ 264583 h 351900"/>
              <a:gd name="connsiteX29" fmla="*/ 221045 w 261443"/>
              <a:gd name="connsiteY29" fmla="*/ 260350 h 351900"/>
              <a:gd name="connsiteX30" fmla="*/ 218929 w 261443"/>
              <a:gd name="connsiteY30" fmla="*/ 254000 h 351900"/>
              <a:gd name="connsiteX31" fmla="*/ 214695 w 261443"/>
              <a:gd name="connsiteY31" fmla="*/ 249766 h 351900"/>
              <a:gd name="connsiteX32" fmla="*/ 208345 w 261443"/>
              <a:gd name="connsiteY32" fmla="*/ 228600 h 351900"/>
              <a:gd name="connsiteX33" fmla="*/ 201995 w 261443"/>
              <a:gd name="connsiteY33" fmla="*/ 209550 h 351900"/>
              <a:gd name="connsiteX34" fmla="*/ 199879 w 261443"/>
              <a:gd name="connsiteY34" fmla="*/ 203200 h 351900"/>
              <a:gd name="connsiteX35" fmla="*/ 201995 w 261443"/>
              <a:gd name="connsiteY35" fmla="*/ 131233 h 351900"/>
              <a:gd name="connsiteX36" fmla="*/ 204112 w 261443"/>
              <a:gd name="connsiteY36" fmla="*/ 124883 h 351900"/>
              <a:gd name="connsiteX37" fmla="*/ 206229 w 261443"/>
              <a:gd name="connsiteY37" fmla="*/ 112183 h 351900"/>
              <a:gd name="connsiteX38" fmla="*/ 210462 w 261443"/>
              <a:gd name="connsiteY38" fmla="*/ 99483 h 351900"/>
              <a:gd name="connsiteX39" fmla="*/ 214695 w 261443"/>
              <a:gd name="connsiteY39" fmla="*/ 84666 h 351900"/>
              <a:gd name="connsiteX40" fmla="*/ 221045 w 261443"/>
              <a:gd name="connsiteY40" fmla="*/ 80433 h 351900"/>
              <a:gd name="connsiteX41" fmla="*/ 227395 w 261443"/>
              <a:gd name="connsiteY41" fmla="*/ 63500 h 351900"/>
              <a:gd name="connsiteX42" fmla="*/ 235862 w 261443"/>
              <a:gd name="connsiteY42" fmla="*/ 52916 h 351900"/>
              <a:gd name="connsiteX43" fmla="*/ 237979 w 261443"/>
              <a:gd name="connsiteY43" fmla="*/ 46566 h 351900"/>
              <a:gd name="connsiteX44" fmla="*/ 242212 w 261443"/>
              <a:gd name="connsiteY44" fmla="*/ 40216 h 351900"/>
              <a:gd name="connsiteX45" fmla="*/ 233745 w 261443"/>
              <a:gd name="connsiteY45" fmla="*/ 42333 h 351900"/>
              <a:gd name="connsiteX46" fmla="*/ 227395 w 261443"/>
              <a:gd name="connsiteY46" fmla="*/ 44450 h 351900"/>
              <a:gd name="connsiteX47" fmla="*/ 210462 w 261443"/>
              <a:gd name="connsiteY47" fmla="*/ 57150 h 351900"/>
              <a:gd name="connsiteX48" fmla="*/ 193529 w 261443"/>
              <a:gd name="connsiteY48" fmla="*/ 55033 h 351900"/>
              <a:gd name="connsiteX49" fmla="*/ 191412 w 261443"/>
              <a:gd name="connsiteY49" fmla="*/ 48683 h 351900"/>
              <a:gd name="connsiteX50" fmla="*/ 187179 w 261443"/>
              <a:gd name="connsiteY50" fmla="*/ 42333 h 351900"/>
              <a:gd name="connsiteX51" fmla="*/ 182945 w 261443"/>
              <a:gd name="connsiteY51" fmla="*/ 29633 h 351900"/>
              <a:gd name="connsiteX52" fmla="*/ 180829 w 261443"/>
              <a:gd name="connsiteY52" fmla="*/ 14816 h 351900"/>
              <a:gd name="connsiteX53" fmla="*/ 178712 w 261443"/>
              <a:gd name="connsiteY53" fmla="*/ 8466 h 351900"/>
              <a:gd name="connsiteX54" fmla="*/ 176595 w 261443"/>
              <a:gd name="connsiteY54" fmla="*/ 0 h 351900"/>
              <a:gd name="connsiteX55" fmla="*/ 168129 w 261443"/>
              <a:gd name="connsiteY55" fmla="*/ 14816 h 351900"/>
              <a:gd name="connsiteX56" fmla="*/ 166012 w 261443"/>
              <a:gd name="connsiteY56" fmla="*/ 21166 h 351900"/>
              <a:gd name="connsiteX57" fmla="*/ 159662 w 261443"/>
              <a:gd name="connsiteY57" fmla="*/ 59266 h 351900"/>
              <a:gd name="connsiteX58" fmla="*/ 157545 w 261443"/>
              <a:gd name="connsiteY58" fmla="*/ 71966 h 351900"/>
              <a:gd name="connsiteX59" fmla="*/ 155429 w 261443"/>
              <a:gd name="connsiteY59" fmla="*/ 78316 h 351900"/>
              <a:gd name="connsiteX60" fmla="*/ 153312 w 261443"/>
              <a:gd name="connsiteY60" fmla="*/ 91016 h 351900"/>
              <a:gd name="connsiteX61" fmla="*/ 149079 w 261443"/>
              <a:gd name="connsiteY61" fmla="*/ 103716 h 351900"/>
              <a:gd name="connsiteX62" fmla="*/ 146962 w 261443"/>
              <a:gd name="connsiteY62" fmla="*/ 112183 h 351900"/>
              <a:gd name="connsiteX63" fmla="*/ 140612 w 261443"/>
              <a:gd name="connsiteY63" fmla="*/ 131233 h 351900"/>
              <a:gd name="connsiteX64" fmla="*/ 138495 w 261443"/>
              <a:gd name="connsiteY64" fmla="*/ 137583 h 351900"/>
              <a:gd name="connsiteX65" fmla="*/ 125795 w 261443"/>
              <a:gd name="connsiteY65" fmla="*/ 143933 h 351900"/>
              <a:gd name="connsiteX66" fmla="*/ 119445 w 261443"/>
              <a:gd name="connsiteY66" fmla="*/ 148166 h 351900"/>
              <a:gd name="connsiteX67" fmla="*/ 74995 w 261443"/>
              <a:gd name="connsiteY67" fmla="*/ 150283 h 351900"/>
              <a:gd name="connsiteX68" fmla="*/ 912 w 261443"/>
              <a:gd name="connsiteY68" fmla="*/ 148166 h 351900"/>
              <a:gd name="connsiteX69" fmla="*/ 3029 w 261443"/>
              <a:gd name="connsiteY69" fmla="*/ 141816 h 351900"/>
              <a:gd name="connsiteX70" fmla="*/ 11495 w 261443"/>
              <a:gd name="connsiteY70" fmla="*/ 143933 h 351900"/>
              <a:gd name="connsiteX71" fmla="*/ 22079 w 261443"/>
              <a:gd name="connsiteY71" fmla="*/ 158750 h 351900"/>
              <a:gd name="connsiteX72" fmla="*/ 30545 w 261443"/>
              <a:gd name="connsiteY72" fmla="*/ 177800 h 351900"/>
              <a:gd name="connsiteX73" fmla="*/ 912 w 261443"/>
              <a:gd name="connsiteY73" fmla="*/ 203200 h 35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1443" h="351900">
                <a:moveTo>
                  <a:pt x="912" y="203200"/>
                </a:moveTo>
                <a:lnTo>
                  <a:pt x="100395" y="205316"/>
                </a:lnTo>
                <a:cubicBezTo>
                  <a:pt x="104512" y="205481"/>
                  <a:pt x="110186" y="209339"/>
                  <a:pt x="113095" y="211666"/>
                </a:cubicBezTo>
                <a:cubicBezTo>
                  <a:pt x="114654" y="212913"/>
                  <a:pt x="115732" y="214702"/>
                  <a:pt x="117329" y="215900"/>
                </a:cubicBezTo>
                <a:cubicBezTo>
                  <a:pt x="123434" y="220479"/>
                  <a:pt x="130029" y="224367"/>
                  <a:pt x="136379" y="228600"/>
                </a:cubicBezTo>
                <a:cubicBezTo>
                  <a:pt x="138496" y="230011"/>
                  <a:pt x="140930" y="231034"/>
                  <a:pt x="142729" y="232833"/>
                </a:cubicBezTo>
                <a:cubicBezTo>
                  <a:pt x="144846" y="234950"/>
                  <a:pt x="147241" y="236820"/>
                  <a:pt x="149079" y="239183"/>
                </a:cubicBezTo>
                <a:cubicBezTo>
                  <a:pt x="165826" y="260716"/>
                  <a:pt x="151133" y="245472"/>
                  <a:pt x="161779" y="256116"/>
                </a:cubicBezTo>
                <a:cubicBezTo>
                  <a:pt x="164979" y="268919"/>
                  <a:pt x="162972" y="261813"/>
                  <a:pt x="168129" y="277283"/>
                </a:cubicBezTo>
                <a:lnTo>
                  <a:pt x="170245" y="283633"/>
                </a:lnTo>
                <a:lnTo>
                  <a:pt x="172362" y="289983"/>
                </a:lnTo>
                <a:cubicBezTo>
                  <a:pt x="173068" y="294922"/>
                  <a:pt x="174136" y="299823"/>
                  <a:pt x="174479" y="304800"/>
                </a:cubicBezTo>
                <a:cubicBezTo>
                  <a:pt x="175548" y="320301"/>
                  <a:pt x="174172" y="336018"/>
                  <a:pt x="176595" y="351366"/>
                </a:cubicBezTo>
                <a:cubicBezTo>
                  <a:pt x="176992" y="353879"/>
                  <a:pt x="179030" y="346815"/>
                  <a:pt x="180829" y="345016"/>
                </a:cubicBezTo>
                <a:cubicBezTo>
                  <a:pt x="182628" y="343217"/>
                  <a:pt x="185062" y="342194"/>
                  <a:pt x="187179" y="340783"/>
                </a:cubicBezTo>
                <a:cubicBezTo>
                  <a:pt x="188590" y="338666"/>
                  <a:pt x="189255" y="335781"/>
                  <a:pt x="191412" y="334433"/>
                </a:cubicBezTo>
                <a:cubicBezTo>
                  <a:pt x="195196" y="332068"/>
                  <a:pt x="204112" y="330200"/>
                  <a:pt x="204112" y="330200"/>
                </a:cubicBezTo>
                <a:cubicBezTo>
                  <a:pt x="206229" y="328789"/>
                  <a:pt x="208030" y="326714"/>
                  <a:pt x="210462" y="325966"/>
                </a:cubicBezTo>
                <a:cubicBezTo>
                  <a:pt x="217339" y="323850"/>
                  <a:pt x="231629" y="321733"/>
                  <a:pt x="231629" y="321733"/>
                </a:cubicBezTo>
                <a:cubicBezTo>
                  <a:pt x="241643" y="322985"/>
                  <a:pt x="248052" y="321223"/>
                  <a:pt x="254912" y="328083"/>
                </a:cubicBezTo>
                <a:cubicBezTo>
                  <a:pt x="256711" y="329882"/>
                  <a:pt x="257734" y="332316"/>
                  <a:pt x="259145" y="334433"/>
                </a:cubicBezTo>
                <a:cubicBezTo>
                  <a:pt x="259851" y="332316"/>
                  <a:pt x="262091" y="330155"/>
                  <a:pt x="261262" y="328083"/>
                </a:cubicBezTo>
                <a:cubicBezTo>
                  <a:pt x="260317" y="325721"/>
                  <a:pt x="256501" y="325836"/>
                  <a:pt x="254912" y="323850"/>
                </a:cubicBezTo>
                <a:cubicBezTo>
                  <a:pt x="253518" y="322108"/>
                  <a:pt x="253793" y="319496"/>
                  <a:pt x="252795" y="317500"/>
                </a:cubicBezTo>
                <a:cubicBezTo>
                  <a:pt x="250125" y="312160"/>
                  <a:pt x="248266" y="310854"/>
                  <a:pt x="244329" y="306916"/>
                </a:cubicBezTo>
                <a:lnTo>
                  <a:pt x="240095" y="294216"/>
                </a:lnTo>
                <a:cubicBezTo>
                  <a:pt x="239389" y="292099"/>
                  <a:pt x="239557" y="289443"/>
                  <a:pt x="237979" y="287866"/>
                </a:cubicBezTo>
                <a:lnTo>
                  <a:pt x="233745" y="283633"/>
                </a:lnTo>
                <a:cubicBezTo>
                  <a:pt x="230390" y="273566"/>
                  <a:pt x="231028" y="271769"/>
                  <a:pt x="225279" y="264583"/>
                </a:cubicBezTo>
                <a:cubicBezTo>
                  <a:pt x="224032" y="263025"/>
                  <a:pt x="222456" y="261761"/>
                  <a:pt x="221045" y="260350"/>
                </a:cubicBezTo>
                <a:cubicBezTo>
                  <a:pt x="220340" y="258233"/>
                  <a:pt x="220077" y="255913"/>
                  <a:pt x="218929" y="254000"/>
                </a:cubicBezTo>
                <a:cubicBezTo>
                  <a:pt x="217902" y="252288"/>
                  <a:pt x="215588" y="251551"/>
                  <a:pt x="214695" y="249766"/>
                </a:cubicBezTo>
                <a:cubicBezTo>
                  <a:pt x="210957" y="242290"/>
                  <a:pt x="210622" y="236191"/>
                  <a:pt x="208345" y="228600"/>
                </a:cubicBezTo>
                <a:cubicBezTo>
                  <a:pt x="208330" y="228550"/>
                  <a:pt x="203061" y="212750"/>
                  <a:pt x="201995" y="209550"/>
                </a:cubicBezTo>
                <a:lnTo>
                  <a:pt x="199879" y="203200"/>
                </a:lnTo>
                <a:cubicBezTo>
                  <a:pt x="200584" y="179211"/>
                  <a:pt x="200700" y="155197"/>
                  <a:pt x="201995" y="131233"/>
                </a:cubicBezTo>
                <a:cubicBezTo>
                  <a:pt x="202115" y="129005"/>
                  <a:pt x="203628" y="127061"/>
                  <a:pt x="204112" y="124883"/>
                </a:cubicBezTo>
                <a:cubicBezTo>
                  <a:pt x="205043" y="120693"/>
                  <a:pt x="205188" y="116347"/>
                  <a:pt x="206229" y="112183"/>
                </a:cubicBezTo>
                <a:cubicBezTo>
                  <a:pt x="207311" y="107854"/>
                  <a:pt x="209380" y="103812"/>
                  <a:pt x="210462" y="99483"/>
                </a:cubicBezTo>
                <a:cubicBezTo>
                  <a:pt x="210599" y="98933"/>
                  <a:pt x="213592" y="86044"/>
                  <a:pt x="214695" y="84666"/>
                </a:cubicBezTo>
                <a:cubicBezTo>
                  <a:pt x="216284" y="82680"/>
                  <a:pt x="218928" y="81844"/>
                  <a:pt x="221045" y="80433"/>
                </a:cubicBezTo>
                <a:cubicBezTo>
                  <a:pt x="222906" y="72988"/>
                  <a:pt x="222968" y="70140"/>
                  <a:pt x="227395" y="63500"/>
                </a:cubicBezTo>
                <a:cubicBezTo>
                  <a:pt x="235271" y="51687"/>
                  <a:pt x="228173" y="68294"/>
                  <a:pt x="235862" y="52916"/>
                </a:cubicBezTo>
                <a:cubicBezTo>
                  <a:pt x="236860" y="50920"/>
                  <a:pt x="236981" y="48562"/>
                  <a:pt x="237979" y="46566"/>
                </a:cubicBezTo>
                <a:cubicBezTo>
                  <a:pt x="239117" y="44291"/>
                  <a:pt x="244011" y="42015"/>
                  <a:pt x="242212" y="40216"/>
                </a:cubicBezTo>
                <a:cubicBezTo>
                  <a:pt x="240155" y="38159"/>
                  <a:pt x="236542" y="41534"/>
                  <a:pt x="233745" y="42333"/>
                </a:cubicBezTo>
                <a:cubicBezTo>
                  <a:pt x="231600" y="42946"/>
                  <a:pt x="229345" y="43366"/>
                  <a:pt x="227395" y="44450"/>
                </a:cubicBezTo>
                <a:cubicBezTo>
                  <a:pt x="216621" y="50435"/>
                  <a:pt x="216885" y="50725"/>
                  <a:pt x="210462" y="57150"/>
                </a:cubicBezTo>
                <a:cubicBezTo>
                  <a:pt x="204818" y="56444"/>
                  <a:pt x="198727" y="57343"/>
                  <a:pt x="193529" y="55033"/>
                </a:cubicBezTo>
                <a:cubicBezTo>
                  <a:pt x="191490" y="54127"/>
                  <a:pt x="192410" y="50679"/>
                  <a:pt x="191412" y="48683"/>
                </a:cubicBezTo>
                <a:cubicBezTo>
                  <a:pt x="190274" y="46408"/>
                  <a:pt x="188212" y="44658"/>
                  <a:pt x="187179" y="42333"/>
                </a:cubicBezTo>
                <a:cubicBezTo>
                  <a:pt x="185367" y="38255"/>
                  <a:pt x="182945" y="29633"/>
                  <a:pt x="182945" y="29633"/>
                </a:cubicBezTo>
                <a:cubicBezTo>
                  <a:pt x="182240" y="24694"/>
                  <a:pt x="181807" y="19708"/>
                  <a:pt x="180829" y="14816"/>
                </a:cubicBezTo>
                <a:cubicBezTo>
                  <a:pt x="180391" y="12628"/>
                  <a:pt x="179325" y="10611"/>
                  <a:pt x="178712" y="8466"/>
                </a:cubicBezTo>
                <a:cubicBezTo>
                  <a:pt x="177913" y="5669"/>
                  <a:pt x="177301" y="2822"/>
                  <a:pt x="176595" y="0"/>
                </a:cubicBezTo>
                <a:cubicBezTo>
                  <a:pt x="172344" y="6377"/>
                  <a:pt x="171351" y="7297"/>
                  <a:pt x="168129" y="14816"/>
                </a:cubicBezTo>
                <a:cubicBezTo>
                  <a:pt x="167250" y="16867"/>
                  <a:pt x="166718" y="19049"/>
                  <a:pt x="166012" y="21166"/>
                </a:cubicBezTo>
                <a:cubicBezTo>
                  <a:pt x="160891" y="62132"/>
                  <a:pt x="167682" y="11155"/>
                  <a:pt x="159662" y="59266"/>
                </a:cubicBezTo>
                <a:cubicBezTo>
                  <a:pt x="158956" y="63499"/>
                  <a:pt x="158476" y="67776"/>
                  <a:pt x="157545" y="71966"/>
                </a:cubicBezTo>
                <a:cubicBezTo>
                  <a:pt x="157061" y="74144"/>
                  <a:pt x="155913" y="76138"/>
                  <a:pt x="155429" y="78316"/>
                </a:cubicBezTo>
                <a:cubicBezTo>
                  <a:pt x="154498" y="82506"/>
                  <a:pt x="154353" y="86852"/>
                  <a:pt x="153312" y="91016"/>
                </a:cubicBezTo>
                <a:cubicBezTo>
                  <a:pt x="152230" y="95345"/>
                  <a:pt x="150161" y="99387"/>
                  <a:pt x="149079" y="103716"/>
                </a:cubicBezTo>
                <a:cubicBezTo>
                  <a:pt x="148373" y="106538"/>
                  <a:pt x="147798" y="109396"/>
                  <a:pt x="146962" y="112183"/>
                </a:cubicBezTo>
                <a:cubicBezTo>
                  <a:pt x="146952" y="112218"/>
                  <a:pt x="141676" y="128041"/>
                  <a:pt x="140612" y="131233"/>
                </a:cubicBezTo>
                <a:cubicBezTo>
                  <a:pt x="139906" y="133350"/>
                  <a:pt x="140352" y="136345"/>
                  <a:pt x="138495" y="137583"/>
                </a:cubicBezTo>
                <a:cubicBezTo>
                  <a:pt x="120297" y="149714"/>
                  <a:pt x="143322" y="135170"/>
                  <a:pt x="125795" y="143933"/>
                </a:cubicBezTo>
                <a:cubicBezTo>
                  <a:pt x="123520" y="145071"/>
                  <a:pt x="121969" y="147850"/>
                  <a:pt x="119445" y="148166"/>
                </a:cubicBezTo>
                <a:cubicBezTo>
                  <a:pt x="104726" y="150006"/>
                  <a:pt x="89812" y="149577"/>
                  <a:pt x="74995" y="150283"/>
                </a:cubicBezTo>
                <a:cubicBezTo>
                  <a:pt x="50301" y="149577"/>
                  <a:pt x="25447" y="151053"/>
                  <a:pt x="912" y="148166"/>
                </a:cubicBezTo>
                <a:cubicBezTo>
                  <a:pt x="-1304" y="147905"/>
                  <a:pt x="957" y="142645"/>
                  <a:pt x="3029" y="141816"/>
                </a:cubicBezTo>
                <a:cubicBezTo>
                  <a:pt x="5730" y="140736"/>
                  <a:pt x="8673" y="143227"/>
                  <a:pt x="11495" y="143933"/>
                </a:cubicBezTo>
                <a:cubicBezTo>
                  <a:pt x="27582" y="160020"/>
                  <a:pt x="15322" y="145236"/>
                  <a:pt x="22079" y="158750"/>
                </a:cubicBezTo>
                <a:cubicBezTo>
                  <a:pt x="25915" y="166423"/>
                  <a:pt x="30545" y="166879"/>
                  <a:pt x="30545" y="177800"/>
                </a:cubicBezTo>
                <a:lnTo>
                  <a:pt x="912" y="2032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7730A4E-8A29-4115-84E0-E36B95C335E8}"/>
              </a:ext>
            </a:extLst>
          </p:cNvPr>
          <p:cNvSpPr/>
          <p:nvPr/>
        </p:nvSpPr>
        <p:spPr>
          <a:xfrm>
            <a:off x="5368700" y="276035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C202465-BA53-4E2D-A785-09E6F35D6A83}"/>
              </a:ext>
            </a:extLst>
          </p:cNvPr>
          <p:cNvSpPr/>
          <p:nvPr/>
        </p:nvSpPr>
        <p:spPr>
          <a:xfrm>
            <a:off x="5546665" y="26183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D9EC1CB-CB40-41BF-B242-E3BBEC37CA1D}"/>
              </a:ext>
            </a:extLst>
          </p:cNvPr>
          <p:cNvSpPr/>
          <p:nvPr/>
        </p:nvSpPr>
        <p:spPr>
          <a:xfrm>
            <a:off x="5925454" y="14448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B5DC11D-2E21-4C5D-BC98-4B1229303290}"/>
              </a:ext>
            </a:extLst>
          </p:cNvPr>
          <p:cNvSpPr/>
          <p:nvPr/>
        </p:nvSpPr>
        <p:spPr>
          <a:xfrm>
            <a:off x="5721488" y="159429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6362BA8-A123-4BD4-AB5D-C35FBCFBE913}"/>
              </a:ext>
            </a:extLst>
          </p:cNvPr>
          <p:cNvSpPr/>
          <p:nvPr/>
        </p:nvSpPr>
        <p:spPr>
          <a:xfrm>
            <a:off x="5902594" y="4749800"/>
            <a:ext cx="45719" cy="45719"/>
          </a:xfrm>
          <a:prstGeom prst="ellipse">
            <a:avLst/>
          </a:prstGeom>
          <a:solidFill>
            <a:schemeClr val="tx1"/>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AD00F6-6535-4E6F-A4F1-3C27C8FFE951}"/>
              </a:ext>
            </a:extLst>
          </p:cNvPr>
          <p:cNvSpPr txBox="1"/>
          <p:nvPr/>
        </p:nvSpPr>
        <p:spPr>
          <a:xfrm>
            <a:off x="6038838" y="4626465"/>
            <a:ext cx="1334404" cy="292388"/>
          </a:xfrm>
          <a:prstGeom prst="rect">
            <a:avLst/>
          </a:prstGeom>
          <a:noFill/>
        </p:spPr>
        <p:txBody>
          <a:bodyPr wrap="none" rtlCol="0">
            <a:spAutoFit/>
          </a:bodyPr>
          <a:lstStyle/>
          <a:p>
            <a:r>
              <a:rPr lang="en-US" sz="1300" dirty="0"/>
              <a:t>Diversity of fungi</a:t>
            </a:r>
          </a:p>
        </p:txBody>
      </p:sp>
      <p:sp>
        <p:nvSpPr>
          <p:cNvPr id="15" name="TextBox 14">
            <a:extLst>
              <a:ext uri="{FF2B5EF4-FFF2-40B4-BE49-F238E27FC236}">
                <a16:creationId xmlns:a16="http://schemas.microsoft.com/office/drawing/2014/main" id="{BCA3A89A-9EE5-4F8C-BEB0-E8DB08141C07}"/>
              </a:ext>
            </a:extLst>
          </p:cNvPr>
          <p:cNvSpPr txBox="1"/>
          <p:nvPr/>
        </p:nvSpPr>
        <p:spPr>
          <a:xfrm>
            <a:off x="8898468" y="1029254"/>
            <a:ext cx="2413000" cy="369332"/>
          </a:xfrm>
          <a:prstGeom prst="rect">
            <a:avLst/>
          </a:prstGeom>
          <a:solidFill>
            <a:schemeClr val="bg1"/>
          </a:solidFill>
          <a:ln>
            <a:solidFill>
              <a:schemeClr val="bg1"/>
            </a:solidFill>
          </a:ln>
        </p:spPr>
        <p:txBody>
          <a:bodyPr wrap="square" rtlCol="0">
            <a:spAutoFit/>
          </a:bodyPr>
          <a:lstStyle/>
          <a:p>
            <a:r>
              <a:rPr lang="en-US" dirty="0"/>
              <a:t>Microbial Diversity</a:t>
            </a:r>
          </a:p>
        </p:txBody>
      </p:sp>
      <p:sp>
        <p:nvSpPr>
          <p:cNvPr id="17" name="Rectangle 16">
            <a:extLst>
              <a:ext uri="{FF2B5EF4-FFF2-40B4-BE49-F238E27FC236}">
                <a16:creationId xmlns:a16="http://schemas.microsoft.com/office/drawing/2014/main" id="{1AB1136F-504A-44DD-A224-09E7E38EE7CE}"/>
              </a:ext>
            </a:extLst>
          </p:cNvPr>
          <p:cNvSpPr/>
          <p:nvPr/>
        </p:nvSpPr>
        <p:spPr>
          <a:xfrm>
            <a:off x="8468140" y="2806077"/>
            <a:ext cx="1279868" cy="480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PCR</a:t>
            </a:r>
          </a:p>
        </p:txBody>
      </p:sp>
      <p:sp>
        <p:nvSpPr>
          <p:cNvPr id="22" name="Rectangle 21">
            <a:extLst>
              <a:ext uri="{FF2B5EF4-FFF2-40B4-BE49-F238E27FC236}">
                <a16:creationId xmlns:a16="http://schemas.microsoft.com/office/drawing/2014/main" id="{B5CEC336-82DB-48A8-B77B-0A93B7764B18}"/>
              </a:ext>
            </a:extLst>
          </p:cNvPr>
          <p:cNvSpPr/>
          <p:nvPr/>
        </p:nvSpPr>
        <p:spPr>
          <a:xfrm>
            <a:off x="1767637" y="1504307"/>
            <a:ext cx="1749185" cy="309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Rhizoplane</a:t>
            </a:r>
          </a:p>
        </p:txBody>
      </p:sp>
    </p:spTree>
    <p:extLst>
      <p:ext uri="{BB962C8B-B14F-4D97-AF65-F5344CB8AC3E}">
        <p14:creationId xmlns:p14="http://schemas.microsoft.com/office/powerpoint/2010/main" val="81183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68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73B0FE-73EA-4B77-A2D6-4240DD044214}"/>
              </a:ext>
            </a:extLst>
          </p:cNvPr>
          <p:cNvSpPr>
            <a:spLocks noGrp="1"/>
          </p:cNvSpPr>
          <p:nvPr>
            <p:ph type="title"/>
          </p:nvPr>
        </p:nvSpPr>
        <p:spPr>
          <a:xfrm>
            <a:off x="1743959" y="150832"/>
            <a:ext cx="8851769" cy="1417831"/>
          </a:xfrm>
        </p:spPr>
        <p:txBody>
          <a:bodyPr>
            <a:normAutofit/>
          </a:bodyPr>
          <a:lstStyle/>
          <a:p>
            <a:r>
              <a:rPr lang="en-US" sz="8000" dirty="0">
                <a:solidFill>
                  <a:schemeClr val="bg1"/>
                </a:solidFill>
                <a:latin typeface="Times New Roman" panose="02020603050405020304" pitchFamily="18" charset="0"/>
                <a:cs typeface="Times New Roman" panose="02020603050405020304" pitchFamily="18" charset="0"/>
              </a:rPr>
              <a:t>Acknowledgments </a:t>
            </a:r>
          </a:p>
        </p:txBody>
      </p:sp>
      <p:cxnSp>
        <p:nvCxnSpPr>
          <p:cNvPr id="14" name="Straight Connector 13">
            <a:extLst>
              <a:ext uri="{FF2B5EF4-FFF2-40B4-BE49-F238E27FC236}">
                <a16:creationId xmlns:a16="http://schemas.microsoft.com/office/drawing/2014/main" id="{08688E38-63E6-4B91-8CB1-F19373B016CF}"/>
              </a:ext>
            </a:extLst>
          </p:cNvPr>
          <p:cNvCxnSpPr>
            <a:cxnSpLocks/>
          </p:cNvCxnSpPr>
          <p:nvPr/>
        </p:nvCxnSpPr>
        <p:spPr>
          <a:xfrm>
            <a:off x="3782977" y="1647074"/>
            <a:ext cx="4123513"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Picture 2" descr="A person smiling for the camera&#10;&#10;Description automatically generated">
            <a:extLst>
              <a:ext uri="{FF2B5EF4-FFF2-40B4-BE49-F238E27FC236}">
                <a16:creationId xmlns:a16="http://schemas.microsoft.com/office/drawing/2014/main" id="{34E5D293-21D1-4061-BDA9-449EC2528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513" y="2030443"/>
            <a:ext cx="1428750" cy="1905000"/>
          </a:xfrm>
          <a:prstGeom prst="rect">
            <a:avLst/>
          </a:prstGeom>
        </p:spPr>
      </p:pic>
      <p:pic>
        <p:nvPicPr>
          <p:cNvPr id="5" name="Picture 4" descr="A person looking at the camera&#10;&#10;Description automatically generated">
            <a:extLst>
              <a:ext uri="{FF2B5EF4-FFF2-40B4-BE49-F238E27FC236}">
                <a16:creationId xmlns:a16="http://schemas.microsoft.com/office/drawing/2014/main" id="{FEC6BD9E-DF00-4D6A-8723-68BBD031A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25" y="2476500"/>
            <a:ext cx="1428750" cy="1905000"/>
          </a:xfrm>
          <a:prstGeom prst="rect">
            <a:avLst/>
          </a:prstGeom>
        </p:spPr>
      </p:pic>
      <p:pic>
        <p:nvPicPr>
          <p:cNvPr id="7" name="Picture 6" descr="A person in a blue shirt&#10;&#10;Description automatically generated">
            <a:extLst>
              <a:ext uri="{FF2B5EF4-FFF2-40B4-BE49-F238E27FC236}">
                <a16:creationId xmlns:a16="http://schemas.microsoft.com/office/drawing/2014/main" id="{F5C37CA5-D088-4986-B79B-0499C6B26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009" y="2476500"/>
            <a:ext cx="1428750" cy="1905000"/>
          </a:xfrm>
          <a:prstGeom prst="rect">
            <a:avLst/>
          </a:prstGeom>
        </p:spPr>
      </p:pic>
      <p:pic>
        <p:nvPicPr>
          <p:cNvPr id="10" name="Picture 9" descr="A person smiling for the camera&#10;&#10;Description automatically generated">
            <a:extLst>
              <a:ext uri="{FF2B5EF4-FFF2-40B4-BE49-F238E27FC236}">
                <a16:creationId xmlns:a16="http://schemas.microsoft.com/office/drawing/2014/main" id="{985E0398-6ED5-4642-9B5F-DECFBE3F0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241" y="2030443"/>
            <a:ext cx="1428750" cy="1905000"/>
          </a:xfrm>
          <a:prstGeom prst="rect">
            <a:avLst/>
          </a:prstGeom>
        </p:spPr>
      </p:pic>
      <p:sp>
        <p:nvSpPr>
          <p:cNvPr id="11" name="TextBox 10">
            <a:extLst>
              <a:ext uri="{FF2B5EF4-FFF2-40B4-BE49-F238E27FC236}">
                <a16:creationId xmlns:a16="http://schemas.microsoft.com/office/drawing/2014/main" id="{E2C4A717-9FEC-4DF8-9AFB-AFDF9556782C}"/>
              </a:ext>
            </a:extLst>
          </p:cNvPr>
          <p:cNvSpPr txBox="1"/>
          <p:nvPr/>
        </p:nvSpPr>
        <p:spPr>
          <a:xfrm>
            <a:off x="1414512" y="3935443"/>
            <a:ext cx="1613064" cy="646331"/>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Dr. Mirayda Torres-Avila</a:t>
            </a:r>
          </a:p>
        </p:txBody>
      </p:sp>
      <p:sp>
        <p:nvSpPr>
          <p:cNvPr id="12" name="TextBox 11">
            <a:extLst>
              <a:ext uri="{FF2B5EF4-FFF2-40B4-BE49-F238E27FC236}">
                <a16:creationId xmlns:a16="http://schemas.microsoft.com/office/drawing/2014/main" id="{19990357-71B9-4CC6-A663-36DBF1F22D22}"/>
              </a:ext>
            </a:extLst>
          </p:cNvPr>
          <p:cNvSpPr txBox="1"/>
          <p:nvPr/>
        </p:nvSpPr>
        <p:spPr>
          <a:xfrm>
            <a:off x="3179976" y="4463096"/>
            <a:ext cx="174081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Dr. Pushpa Soti</a:t>
            </a:r>
          </a:p>
        </p:txBody>
      </p:sp>
      <p:sp>
        <p:nvSpPr>
          <p:cNvPr id="16" name="TextBox 15">
            <a:extLst>
              <a:ext uri="{FF2B5EF4-FFF2-40B4-BE49-F238E27FC236}">
                <a16:creationId xmlns:a16="http://schemas.microsoft.com/office/drawing/2014/main" id="{FEE27DC3-C05A-4BDA-B356-CE09EFCB7112}"/>
              </a:ext>
            </a:extLst>
          </p:cNvPr>
          <p:cNvSpPr txBox="1"/>
          <p:nvPr/>
        </p:nvSpPr>
        <p:spPr>
          <a:xfrm>
            <a:off x="5218521" y="4463096"/>
            <a:ext cx="1902643"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Dr. Kristine Lowe</a:t>
            </a:r>
          </a:p>
        </p:txBody>
      </p:sp>
      <p:sp>
        <p:nvSpPr>
          <p:cNvPr id="18" name="TextBox 17">
            <a:extLst>
              <a:ext uri="{FF2B5EF4-FFF2-40B4-BE49-F238E27FC236}">
                <a16:creationId xmlns:a16="http://schemas.microsoft.com/office/drawing/2014/main" id="{BE345AB2-93B3-4EA6-9088-BA8EE62389B3}"/>
              </a:ext>
            </a:extLst>
          </p:cNvPr>
          <p:cNvSpPr txBox="1"/>
          <p:nvPr/>
        </p:nvSpPr>
        <p:spPr>
          <a:xfrm>
            <a:off x="7199720" y="3935443"/>
            <a:ext cx="2198803"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Dr. Erin Schuenzel</a:t>
            </a:r>
          </a:p>
        </p:txBody>
      </p:sp>
      <p:pic>
        <p:nvPicPr>
          <p:cNvPr id="1026" name="Picture 2" descr="Texas State Parks adjusting program, access to park headquarters |  Fredericksburg Standard">
            <a:extLst>
              <a:ext uri="{FF2B5EF4-FFF2-40B4-BE49-F238E27FC236}">
                <a16:creationId xmlns:a16="http://schemas.microsoft.com/office/drawing/2014/main" id="{C97C6FAD-1717-4916-870A-E963294A30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0668" y="4914024"/>
            <a:ext cx="1670936" cy="163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68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73B0FE-73EA-4B77-A2D6-4240DD044214}"/>
              </a:ext>
            </a:extLst>
          </p:cNvPr>
          <p:cNvSpPr>
            <a:spLocks noGrp="1"/>
          </p:cNvSpPr>
          <p:nvPr>
            <p:ph type="title"/>
          </p:nvPr>
        </p:nvSpPr>
        <p:spPr>
          <a:xfrm>
            <a:off x="3761808" y="1338941"/>
            <a:ext cx="5256212" cy="2558143"/>
          </a:xfrm>
        </p:spPr>
        <p:txBody>
          <a:bodyPr>
            <a:normAutofit/>
          </a:bodyPr>
          <a:lstStyle/>
          <a:p>
            <a:r>
              <a:rPr lang="en-US" sz="8000" dirty="0">
                <a:solidFill>
                  <a:schemeClr val="bg1"/>
                </a:solidFill>
                <a:latin typeface="Times New Roman" panose="02020603050405020304" pitchFamily="18" charset="0"/>
                <a:cs typeface="Times New Roman" panose="02020603050405020304" pitchFamily="18" charset="0"/>
              </a:rPr>
              <a:t>Questions</a:t>
            </a:r>
          </a:p>
        </p:txBody>
      </p:sp>
      <p:cxnSp>
        <p:nvCxnSpPr>
          <p:cNvPr id="14" name="Straight Connector 13">
            <a:extLst>
              <a:ext uri="{FF2B5EF4-FFF2-40B4-BE49-F238E27FC236}">
                <a16:creationId xmlns:a16="http://schemas.microsoft.com/office/drawing/2014/main" id="{08688E38-63E6-4B91-8CB1-F19373B016CF}"/>
              </a:ext>
            </a:extLst>
          </p:cNvPr>
          <p:cNvCxnSpPr>
            <a:cxnSpLocks/>
          </p:cNvCxnSpPr>
          <p:nvPr/>
        </p:nvCxnSpPr>
        <p:spPr>
          <a:xfrm>
            <a:off x="3858391" y="4032056"/>
            <a:ext cx="412351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96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45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496129" y="119519"/>
            <a:ext cx="10552871" cy="853802"/>
          </a:xfrm>
        </p:spPr>
        <p:txBody>
          <a:bodyPr>
            <a:normAutofit fontScale="90000"/>
          </a:bodyPr>
          <a:lstStyle/>
          <a:p>
            <a:pPr marL="0" marR="0">
              <a:lnSpc>
                <a:spcPct val="115000"/>
              </a:lnSpc>
              <a:spcBef>
                <a:spcPts val="0"/>
              </a:spcBef>
              <a:spcAft>
                <a:spcPts val="0"/>
              </a:spcAft>
            </a:pPr>
            <a:r>
              <a:rPr lang="en-US" sz="5000" dirty="0">
                <a:solidFill>
                  <a:schemeClr val="bg1"/>
                </a:solidFill>
                <a:latin typeface="Times New Roman" panose="02020603050405020304" pitchFamily="18" charset="0"/>
                <a:cs typeface="Times New Roman" panose="02020603050405020304" pitchFamily="18" charset="0"/>
              </a:rPr>
              <a:t>Invasive spp. and Soil Microbial Interactions</a:t>
            </a:r>
          </a:p>
        </p:txBody>
      </p:sp>
      <p:sp>
        <p:nvSpPr>
          <p:cNvPr id="9" name="Text Placeholder 8">
            <a:extLst>
              <a:ext uri="{FF2B5EF4-FFF2-40B4-BE49-F238E27FC236}">
                <a16:creationId xmlns:a16="http://schemas.microsoft.com/office/drawing/2014/main" id="{3A25382A-B1B4-44AF-A2AF-BD0DB4046FB7}"/>
              </a:ext>
            </a:extLst>
          </p:cNvPr>
          <p:cNvSpPr>
            <a:spLocks noGrp="1"/>
          </p:cNvSpPr>
          <p:nvPr>
            <p:ph type="body" sz="half" idx="2"/>
          </p:nvPr>
        </p:nvSpPr>
        <p:spPr>
          <a:xfrm>
            <a:off x="193387" y="1521287"/>
            <a:ext cx="4945277" cy="4840819"/>
          </a:xfrm>
        </p:spPr>
        <p:txBody>
          <a:bodyPr>
            <a:normAutofit fontScale="92500" lnSpcReduction="20000"/>
          </a:bodyPr>
          <a:lstStyle/>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Microbial soil organisms can develop a symbiotic relationships with plants in exchange for nutrients</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Invasive grass Phalaris aquatica has symbiotic relationship with several plant growth promoting organisms to improve nutrients in soil but has negatively impacted the soil microbial community for native plant restoration projects.</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Bacteroidetes, Proteobacteria, Agrobacterium, Bradyrhizobium, Rhizobium (R. leguminosarum), Candidatus koribacter, Candidatus solibacter, and rhizophilic arbuscular mycorrhizal fungi, and fewer Planctomycetes, Acidobacteria, Nitrospira, and Rubrobacter</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Legacy impact on soil</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 South Texas, this area of study is open for research opportunities to ask </a:t>
            </a:r>
          </a:p>
          <a:p>
            <a:pPr marL="285750" indent="-285750">
              <a:buClr>
                <a:srgbClr val="3EC7C3"/>
              </a:buClr>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424614" y="1088459"/>
            <a:ext cx="90350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32" name="Picture 8" descr="Bulbous canary grass (Phalaris aquatica) | Feedipedia">
            <a:extLst>
              <a:ext uri="{FF2B5EF4-FFF2-40B4-BE49-F238E27FC236}">
                <a16:creationId xmlns:a16="http://schemas.microsoft.com/office/drawing/2014/main" id="{0569D690-2A50-4DE0-81A7-7C397054B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166" y="1303632"/>
            <a:ext cx="3573288" cy="2676517"/>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84AA0190-BB45-4E9D-B6F8-16FD83212447}"/>
              </a:ext>
            </a:extLst>
          </p:cNvPr>
          <p:cNvGrpSpPr/>
          <p:nvPr/>
        </p:nvGrpSpPr>
        <p:grpSpPr>
          <a:xfrm rot="16200000">
            <a:off x="5877266" y="1737666"/>
            <a:ext cx="1924197" cy="2133600"/>
            <a:chOff x="52432" y="390897"/>
            <a:chExt cx="4040550" cy="1902996"/>
          </a:xfrm>
        </p:grpSpPr>
        <p:sp>
          <p:nvSpPr>
            <p:cNvPr id="25" name="Speech Bubble: Rectangle 24">
              <a:extLst>
                <a:ext uri="{FF2B5EF4-FFF2-40B4-BE49-F238E27FC236}">
                  <a16:creationId xmlns:a16="http://schemas.microsoft.com/office/drawing/2014/main" id="{6CFAC5C6-E029-4EA0-95F6-D2236D762E6F}"/>
                </a:ext>
              </a:extLst>
            </p:cNvPr>
            <p:cNvSpPr/>
            <p:nvPr/>
          </p:nvSpPr>
          <p:spPr>
            <a:xfrm rot="10800000">
              <a:off x="52432" y="390897"/>
              <a:ext cx="4040550" cy="1902996"/>
            </a:xfrm>
            <a:prstGeom prst="wedgeRectCallout">
              <a:avLst>
                <a:gd name="adj1" fmla="val 20250"/>
                <a:gd name="adj2" fmla="val -6070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Speech Bubble: Rectangle 4">
              <a:extLst>
                <a:ext uri="{FF2B5EF4-FFF2-40B4-BE49-F238E27FC236}">
                  <a16:creationId xmlns:a16="http://schemas.microsoft.com/office/drawing/2014/main" id="{FF6C2E8D-6079-48C1-A58E-2494B0D03F5A}"/>
                </a:ext>
              </a:extLst>
            </p:cNvPr>
            <p:cNvSpPr txBox="1"/>
            <p:nvPr/>
          </p:nvSpPr>
          <p:spPr>
            <a:xfrm rot="10800000">
              <a:off x="52432" y="390897"/>
              <a:ext cx="4040550" cy="1902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rgbClr val="14475E"/>
                  </a:solidFill>
                </a:rPr>
                <a:t>.</a:t>
              </a:r>
            </a:p>
          </p:txBody>
        </p:sp>
      </p:grpSp>
      <p:grpSp>
        <p:nvGrpSpPr>
          <p:cNvPr id="27" name="Group 26">
            <a:extLst>
              <a:ext uri="{FF2B5EF4-FFF2-40B4-BE49-F238E27FC236}">
                <a16:creationId xmlns:a16="http://schemas.microsoft.com/office/drawing/2014/main" id="{4948AD11-1D75-435F-BA40-73C5886214A2}"/>
              </a:ext>
            </a:extLst>
          </p:cNvPr>
          <p:cNvGrpSpPr/>
          <p:nvPr/>
        </p:nvGrpSpPr>
        <p:grpSpPr>
          <a:xfrm rot="5400000">
            <a:off x="9050711" y="4022477"/>
            <a:ext cx="1924197" cy="2345634"/>
            <a:chOff x="52432" y="390897"/>
            <a:chExt cx="4040550" cy="1902996"/>
          </a:xfrm>
        </p:grpSpPr>
        <p:sp>
          <p:nvSpPr>
            <p:cNvPr id="28" name="Speech Bubble: Rectangle 27">
              <a:extLst>
                <a:ext uri="{FF2B5EF4-FFF2-40B4-BE49-F238E27FC236}">
                  <a16:creationId xmlns:a16="http://schemas.microsoft.com/office/drawing/2014/main" id="{E33F8739-F024-4DB8-891B-88FC8C94B330}"/>
                </a:ext>
              </a:extLst>
            </p:cNvPr>
            <p:cNvSpPr/>
            <p:nvPr/>
          </p:nvSpPr>
          <p:spPr>
            <a:xfrm rot="10800000">
              <a:off x="52432" y="390897"/>
              <a:ext cx="4040550" cy="1902996"/>
            </a:xfrm>
            <a:prstGeom prst="wedgeRectCallout">
              <a:avLst>
                <a:gd name="adj1" fmla="val 20250"/>
                <a:gd name="adj2" fmla="val -6070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Speech Bubble: Rectangle 4">
              <a:extLst>
                <a:ext uri="{FF2B5EF4-FFF2-40B4-BE49-F238E27FC236}">
                  <a16:creationId xmlns:a16="http://schemas.microsoft.com/office/drawing/2014/main" id="{0B8C8F6E-111A-4824-8BA6-D700DA7BACA9}"/>
                </a:ext>
              </a:extLst>
            </p:cNvPr>
            <p:cNvSpPr txBox="1"/>
            <p:nvPr/>
          </p:nvSpPr>
          <p:spPr>
            <a:xfrm rot="10800000">
              <a:off x="52432" y="390897"/>
              <a:ext cx="4040550" cy="1902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rgbClr val="14475E"/>
                  </a:solidFill>
                </a:rPr>
                <a:t>.</a:t>
              </a:r>
            </a:p>
          </p:txBody>
        </p:sp>
      </p:grpSp>
      <p:sp>
        <p:nvSpPr>
          <p:cNvPr id="33" name="TextBox 32">
            <a:extLst>
              <a:ext uri="{FF2B5EF4-FFF2-40B4-BE49-F238E27FC236}">
                <a16:creationId xmlns:a16="http://schemas.microsoft.com/office/drawing/2014/main" id="{6682D45B-3F78-466F-818B-773429F40EA0}"/>
              </a:ext>
            </a:extLst>
          </p:cNvPr>
          <p:cNvSpPr txBox="1"/>
          <p:nvPr/>
        </p:nvSpPr>
        <p:spPr>
          <a:xfrm>
            <a:off x="5880531" y="2041725"/>
            <a:ext cx="2345635" cy="1200329"/>
          </a:xfrm>
          <a:prstGeom prst="rect">
            <a:avLst/>
          </a:prstGeom>
          <a:noFill/>
        </p:spPr>
        <p:txBody>
          <a:bodyPr wrap="square">
            <a:spAutoFit/>
          </a:bodyPr>
          <a:lstStyle/>
          <a:p>
            <a:r>
              <a:rPr lang="en-US" i="1" dirty="0">
                <a:solidFill>
                  <a:schemeClr val="bg1"/>
                </a:solidFill>
                <a:latin typeface="Times New Roman" panose="02020603050405020304" pitchFamily="18" charset="0"/>
                <a:cs typeface="Times New Roman" panose="02020603050405020304" pitchFamily="18" charset="0"/>
              </a:rPr>
              <a:t>Phalaris aquatica </a:t>
            </a:r>
            <a:r>
              <a:rPr lang="en-US" dirty="0">
                <a:solidFill>
                  <a:schemeClr val="bg1"/>
                </a:solidFill>
                <a:latin typeface="Times New Roman" panose="02020603050405020304" pitchFamily="18" charset="0"/>
                <a:cs typeface="Times New Roman" panose="02020603050405020304" pitchFamily="18" charset="0"/>
              </a:rPr>
              <a:t>native to Europe, Invasive in Australia and California U.S.A</a:t>
            </a:r>
          </a:p>
        </p:txBody>
      </p:sp>
      <p:sp>
        <p:nvSpPr>
          <p:cNvPr id="20" name="TextBox 19">
            <a:extLst>
              <a:ext uri="{FF2B5EF4-FFF2-40B4-BE49-F238E27FC236}">
                <a16:creationId xmlns:a16="http://schemas.microsoft.com/office/drawing/2014/main" id="{ADBD4A43-58D4-4153-A5C3-18446E3A51ED}"/>
              </a:ext>
            </a:extLst>
          </p:cNvPr>
          <p:cNvSpPr txBox="1"/>
          <p:nvPr/>
        </p:nvSpPr>
        <p:spPr>
          <a:xfrm>
            <a:off x="8915399" y="4569211"/>
            <a:ext cx="2345635" cy="1200329"/>
          </a:xfrm>
          <a:prstGeom prst="rect">
            <a:avLst/>
          </a:prstGeom>
          <a:noFill/>
        </p:spPr>
        <p:txBody>
          <a:bodyPr wrap="square">
            <a:spAutoFit/>
          </a:bodyPr>
          <a:lstStyle/>
          <a:p>
            <a:r>
              <a:rPr lang="en-US" i="1" dirty="0">
                <a:solidFill>
                  <a:schemeClr val="bg1"/>
                </a:solidFill>
                <a:latin typeface="Times New Roman" panose="02020603050405020304" pitchFamily="18" charset="0"/>
                <a:cs typeface="Times New Roman" panose="02020603050405020304" pitchFamily="18" charset="0"/>
              </a:rPr>
              <a:t>Artemisia californica</a:t>
            </a:r>
            <a:r>
              <a:rPr lang="en-US" dirty="0">
                <a:solidFill>
                  <a:schemeClr val="bg1"/>
                </a:solidFill>
                <a:latin typeface="Times New Roman" panose="02020603050405020304" pitchFamily="18" charset="0"/>
                <a:cs typeface="Times New Roman" panose="02020603050405020304" pitchFamily="18" charset="0"/>
              </a:rPr>
              <a:t>, also known as California sage brush Native</a:t>
            </a:r>
          </a:p>
        </p:txBody>
      </p:sp>
      <p:pic>
        <p:nvPicPr>
          <p:cNvPr id="1038" name="Picture 14" descr="Artemisia californica California sagebrush from Gold Rush Nursery |  California native garden, Native garden, Planting shrubs">
            <a:extLst>
              <a:ext uri="{FF2B5EF4-FFF2-40B4-BE49-F238E27FC236}">
                <a16:creationId xmlns:a16="http://schemas.microsoft.com/office/drawing/2014/main" id="{EED5C444-17BC-46AD-9E0A-A8603A489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957" y="4155930"/>
            <a:ext cx="2775209" cy="207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6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45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496129" y="119519"/>
            <a:ext cx="10552871" cy="853802"/>
          </a:xfrm>
        </p:spPr>
        <p:txBody>
          <a:bodyPr>
            <a:normAutofit fontScale="90000"/>
          </a:bodyPr>
          <a:lstStyle/>
          <a:p>
            <a:pPr marL="0" marR="0">
              <a:lnSpc>
                <a:spcPct val="115000"/>
              </a:lnSpc>
              <a:spcBef>
                <a:spcPts val="0"/>
              </a:spcBef>
              <a:spcAft>
                <a:spcPts val="0"/>
              </a:spcAft>
            </a:pPr>
            <a:r>
              <a:rPr lang="en-US" sz="5000" dirty="0">
                <a:solidFill>
                  <a:schemeClr val="bg1"/>
                </a:solidFill>
                <a:latin typeface="Times New Roman" panose="02020603050405020304" pitchFamily="18" charset="0"/>
                <a:cs typeface="Times New Roman" panose="02020603050405020304" pitchFamily="18" charset="0"/>
              </a:rPr>
              <a:t>Alterations in Soil Chemistry</a:t>
            </a:r>
          </a:p>
        </p:txBody>
      </p:sp>
      <p:sp>
        <p:nvSpPr>
          <p:cNvPr id="9" name="Text Placeholder 8">
            <a:extLst>
              <a:ext uri="{FF2B5EF4-FFF2-40B4-BE49-F238E27FC236}">
                <a16:creationId xmlns:a16="http://schemas.microsoft.com/office/drawing/2014/main" id="{3A25382A-B1B4-44AF-A2AF-BD0DB4046FB7}"/>
              </a:ext>
            </a:extLst>
          </p:cNvPr>
          <p:cNvSpPr>
            <a:spLocks noGrp="1"/>
          </p:cNvSpPr>
          <p:nvPr>
            <p:ph type="body" sz="half" idx="2"/>
          </p:nvPr>
        </p:nvSpPr>
        <p:spPr>
          <a:xfrm>
            <a:off x="193387" y="1521287"/>
            <a:ext cx="4945277" cy="4840819"/>
          </a:xfrm>
        </p:spPr>
        <p:txBody>
          <a:bodyPr>
            <a:normAutofit/>
          </a:bodyPr>
          <a:lstStyle/>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Invasive grasses can alter the soil chemistry directly</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higher pH</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Dehydrate the soil</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Alter the nutrient cycle</a:t>
            </a:r>
          </a:p>
          <a:p>
            <a:pPr marL="285750" indent="-285750">
              <a:buClr>
                <a:srgbClr val="3EC7C3"/>
              </a:buClr>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Clr>
                <a:srgbClr val="3EC7C3"/>
              </a:buClr>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424614" y="1088459"/>
            <a:ext cx="9035072"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4AA0190-BB45-4E9D-B6F8-16FD83212447}"/>
              </a:ext>
            </a:extLst>
          </p:cNvPr>
          <p:cNvGrpSpPr/>
          <p:nvPr/>
        </p:nvGrpSpPr>
        <p:grpSpPr>
          <a:xfrm rot="16200000">
            <a:off x="1872355" y="-230682"/>
            <a:ext cx="2302241" cy="5534313"/>
            <a:chOff x="52432" y="390897"/>
            <a:chExt cx="4040550" cy="1902996"/>
          </a:xfrm>
        </p:grpSpPr>
        <p:sp>
          <p:nvSpPr>
            <p:cNvPr id="25" name="Speech Bubble: Rectangle 24">
              <a:extLst>
                <a:ext uri="{FF2B5EF4-FFF2-40B4-BE49-F238E27FC236}">
                  <a16:creationId xmlns:a16="http://schemas.microsoft.com/office/drawing/2014/main" id="{6CFAC5C6-E029-4EA0-95F6-D2236D762E6F}"/>
                </a:ext>
              </a:extLst>
            </p:cNvPr>
            <p:cNvSpPr/>
            <p:nvPr/>
          </p:nvSpPr>
          <p:spPr>
            <a:xfrm rot="10800000">
              <a:off x="52432" y="390897"/>
              <a:ext cx="4040550" cy="1902996"/>
            </a:xfrm>
            <a:prstGeom prst="wedgeRectCallout">
              <a:avLst>
                <a:gd name="adj1" fmla="val 20250"/>
                <a:gd name="adj2" fmla="val -6070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Speech Bubble: Rectangle 4">
              <a:extLst>
                <a:ext uri="{FF2B5EF4-FFF2-40B4-BE49-F238E27FC236}">
                  <a16:creationId xmlns:a16="http://schemas.microsoft.com/office/drawing/2014/main" id="{FF6C2E8D-6079-48C1-A58E-2494B0D03F5A}"/>
                </a:ext>
              </a:extLst>
            </p:cNvPr>
            <p:cNvSpPr txBox="1"/>
            <p:nvPr/>
          </p:nvSpPr>
          <p:spPr>
            <a:xfrm rot="10800000">
              <a:off x="52432" y="390897"/>
              <a:ext cx="4040550" cy="1902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rgbClr val="14475E"/>
                  </a:solidFill>
                </a:rPr>
                <a:t>.</a:t>
              </a:r>
            </a:p>
          </p:txBody>
        </p:sp>
      </p:grpSp>
      <p:grpSp>
        <p:nvGrpSpPr>
          <p:cNvPr id="27" name="Group 26">
            <a:extLst>
              <a:ext uri="{FF2B5EF4-FFF2-40B4-BE49-F238E27FC236}">
                <a16:creationId xmlns:a16="http://schemas.microsoft.com/office/drawing/2014/main" id="{4948AD11-1D75-435F-BA40-73C5886214A2}"/>
              </a:ext>
            </a:extLst>
          </p:cNvPr>
          <p:cNvGrpSpPr/>
          <p:nvPr/>
        </p:nvGrpSpPr>
        <p:grpSpPr>
          <a:xfrm rot="5400000">
            <a:off x="7443229" y="2005579"/>
            <a:ext cx="2106135" cy="6096001"/>
            <a:chOff x="52432" y="390897"/>
            <a:chExt cx="4040550" cy="1902996"/>
          </a:xfrm>
        </p:grpSpPr>
        <p:sp>
          <p:nvSpPr>
            <p:cNvPr id="28" name="Speech Bubble: Rectangle 27">
              <a:extLst>
                <a:ext uri="{FF2B5EF4-FFF2-40B4-BE49-F238E27FC236}">
                  <a16:creationId xmlns:a16="http://schemas.microsoft.com/office/drawing/2014/main" id="{E33F8739-F024-4DB8-891B-88FC8C94B330}"/>
                </a:ext>
              </a:extLst>
            </p:cNvPr>
            <p:cNvSpPr/>
            <p:nvPr/>
          </p:nvSpPr>
          <p:spPr>
            <a:xfrm rot="10800000">
              <a:off x="52432" y="390897"/>
              <a:ext cx="4040550" cy="1902996"/>
            </a:xfrm>
            <a:prstGeom prst="wedgeRectCallout">
              <a:avLst>
                <a:gd name="adj1" fmla="val 20250"/>
                <a:gd name="adj2" fmla="val -6070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Speech Bubble: Rectangle 4">
              <a:extLst>
                <a:ext uri="{FF2B5EF4-FFF2-40B4-BE49-F238E27FC236}">
                  <a16:creationId xmlns:a16="http://schemas.microsoft.com/office/drawing/2014/main" id="{0B8C8F6E-111A-4824-8BA6-D700DA7BACA9}"/>
                </a:ext>
              </a:extLst>
            </p:cNvPr>
            <p:cNvSpPr txBox="1"/>
            <p:nvPr/>
          </p:nvSpPr>
          <p:spPr>
            <a:xfrm rot="10800000">
              <a:off x="52432" y="390897"/>
              <a:ext cx="4040550" cy="1902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rgbClr val="14475E"/>
                  </a:solidFill>
                </a:rPr>
                <a:t>.</a:t>
              </a:r>
            </a:p>
          </p:txBody>
        </p:sp>
      </p:grpSp>
      <p:sp>
        <p:nvSpPr>
          <p:cNvPr id="17" name="Text Placeholder 8">
            <a:extLst>
              <a:ext uri="{FF2B5EF4-FFF2-40B4-BE49-F238E27FC236}">
                <a16:creationId xmlns:a16="http://schemas.microsoft.com/office/drawing/2014/main" id="{614EB8C8-98B7-4626-8AAA-E1B4B8511A40}"/>
              </a:ext>
            </a:extLst>
          </p:cNvPr>
          <p:cNvSpPr txBox="1">
            <a:spLocks/>
          </p:cNvSpPr>
          <p:nvPr/>
        </p:nvSpPr>
        <p:spPr>
          <a:xfrm>
            <a:off x="6023657" y="4215853"/>
            <a:ext cx="4945277" cy="23022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Indirect changes to soil chemistry </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Introductions of fertilizer to replenish soils</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Additional chemicals such as Herbicide</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Nitrogen pools from symbiotic organisms</a:t>
            </a:r>
          </a:p>
          <a:p>
            <a:pPr marL="285750" indent="-285750">
              <a:buClr>
                <a:srgbClr val="3EC7C3"/>
              </a:buClr>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Clr>
                <a:srgbClr val="3EC7C3"/>
              </a:buClr>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Clr>
                <a:srgbClr val="3EC7C3"/>
              </a:buClr>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EB94343-B780-4FDF-9309-7632D48D468B}"/>
              </a:ext>
            </a:extLst>
          </p:cNvPr>
          <p:cNvSpPr txBox="1"/>
          <p:nvPr/>
        </p:nvSpPr>
        <p:spPr>
          <a:xfrm>
            <a:off x="6086040" y="6254503"/>
            <a:ext cx="6096000" cy="461665"/>
          </a:xfrm>
          <a:prstGeom prst="rect">
            <a:avLst/>
          </a:prstGeom>
          <a:noFill/>
        </p:spPr>
        <p:txBody>
          <a:bodyPr wrap="square">
            <a:spAutoFit/>
          </a:bodyPr>
          <a:lstStyle/>
          <a:p>
            <a:r>
              <a:rPr lang="en-US" sz="1200" b="0" i="0" dirty="0" err="1">
                <a:solidFill>
                  <a:schemeClr val="bg1"/>
                </a:solidFill>
                <a:effectLst/>
                <a:latin typeface="Times New Roman" panose="02020603050405020304" pitchFamily="18" charset="0"/>
                <a:cs typeface="Times New Roman" panose="02020603050405020304" pitchFamily="18" charset="0"/>
              </a:rPr>
              <a:t>Weidenhamer</a:t>
            </a:r>
            <a:r>
              <a:rPr lang="en-US" sz="1200" b="0" i="0" dirty="0">
                <a:solidFill>
                  <a:schemeClr val="bg1"/>
                </a:solidFill>
                <a:effectLst/>
                <a:latin typeface="Times New Roman" panose="02020603050405020304" pitchFamily="18" charset="0"/>
                <a:cs typeface="Times New Roman" panose="02020603050405020304" pitchFamily="18" charset="0"/>
              </a:rPr>
              <a:t>, Jeffrey D., and Ragan M. Callaway. "Direct and indirect effects of invasive plants on soil chemistry and ecosystem function." </a:t>
            </a:r>
            <a:r>
              <a:rPr lang="en-US" sz="1200" b="0" i="1" dirty="0">
                <a:solidFill>
                  <a:schemeClr val="bg1"/>
                </a:solidFill>
                <a:effectLst/>
                <a:latin typeface="Times New Roman" panose="02020603050405020304" pitchFamily="18" charset="0"/>
                <a:cs typeface="Times New Roman" panose="02020603050405020304" pitchFamily="18" charset="0"/>
              </a:rPr>
              <a:t>Journal of chemical ecology</a:t>
            </a:r>
            <a:r>
              <a:rPr lang="en-US" sz="1200" b="0" i="0" dirty="0">
                <a:solidFill>
                  <a:schemeClr val="bg1"/>
                </a:solidFill>
                <a:effectLst/>
                <a:latin typeface="Times New Roman" panose="02020603050405020304" pitchFamily="18" charset="0"/>
                <a:cs typeface="Times New Roman" panose="02020603050405020304" pitchFamily="18" charset="0"/>
              </a:rPr>
              <a:t> 36.1 (2010): 59-69.</a:t>
            </a:r>
            <a:endParaRPr lang="en-US" sz="1200"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Chemical Control Treatments &amp; Tools | Invasive Plant Control (IPC)  Management">
            <a:extLst>
              <a:ext uri="{FF2B5EF4-FFF2-40B4-BE49-F238E27FC236}">
                <a16:creationId xmlns:a16="http://schemas.microsoft.com/office/drawing/2014/main" id="{26B75503-8198-46DF-9074-6826174C0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59" y="3809808"/>
            <a:ext cx="3615701" cy="27082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eople underestimate just how much carbon natural prairie grass can store :  ClimateOffensive">
            <a:extLst>
              <a:ext uri="{FF2B5EF4-FFF2-40B4-BE49-F238E27FC236}">
                <a16:creationId xmlns:a16="http://schemas.microsoft.com/office/drawing/2014/main" id="{864E6DC4-2F13-4E95-933E-5CB1C51E5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189" y="1385354"/>
            <a:ext cx="1624774" cy="244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61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45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496129" y="119519"/>
            <a:ext cx="10552871" cy="853802"/>
          </a:xfrm>
        </p:spPr>
        <p:txBody>
          <a:bodyPr>
            <a:normAutofit fontScale="90000"/>
          </a:bodyPr>
          <a:lstStyle/>
          <a:p>
            <a:pPr marL="0" marR="0">
              <a:lnSpc>
                <a:spcPct val="115000"/>
              </a:lnSpc>
              <a:spcBef>
                <a:spcPts val="0"/>
              </a:spcBef>
              <a:spcAft>
                <a:spcPts val="0"/>
              </a:spcAft>
            </a:pPr>
            <a:r>
              <a:rPr lang="en-US" sz="5000" i="1" dirty="0">
                <a:solidFill>
                  <a:schemeClr val="bg1"/>
                </a:solidFill>
                <a:latin typeface="Times New Roman" panose="02020603050405020304" pitchFamily="18" charset="0"/>
                <a:cs typeface="Times New Roman" panose="02020603050405020304" pitchFamily="18" charset="0"/>
              </a:rPr>
              <a:t>Invasive non-native grasses of south Texas</a:t>
            </a:r>
          </a:p>
        </p:txBody>
      </p:sp>
      <p:sp>
        <p:nvSpPr>
          <p:cNvPr id="9" name="Text Placeholder 8">
            <a:extLst>
              <a:ext uri="{FF2B5EF4-FFF2-40B4-BE49-F238E27FC236}">
                <a16:creationId xmlns:a16="http://schemas.microsoft.com/office/drawing/2014/main" id="{3A25382A-B1B4-44AF-A2AF-BD0DB4046FB7}"/>
              </a:ext>
            </a:extLst>
          </p:cNvPr>
          <p:cNvSpPr>
            <a:spLocks noGrp="1"/>
          </p:cNvSpPr>
          <p:nvPr>
            <p:ph type="body" sz="half" idx="2"/>
          </p:nvPr>
        </p:nvSpPr>
        <p:spPr>
          <a:xfrm>
            <a:off x="496129" y="1311135"/>
            <a:ext cx="4945277" cy="4840819"/>
          </a:xfrm>
        </p:spPr>
        <p:txBody>
          <a:bodyPr>
            <a:normAutofit/>
          </a:bodyPr>
          <a:lstStyle/>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Invasive organisms can be native or nonnatives that have taken over a space and decreasing diversity in a habitat</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Examples in Texas, </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 </a:t>
            </a:r>
            <a:r>
              <a:rPr lang="en-US" sz="2000" i="1" dirty="0">
                <a:solidFill>
                  <a:schemeClr val="bg1"/>
                </a:solidFill>
                <a:latin typeface="Times New Roman" panose="02020603050405020304" pitchFamily="18" charset="0"/>
                <a:cs typeface="Times New Roman" panose="02020603050405020304" pitchFamily="18" charset="0"/>
              </a:rPr>
              <a:t>Cenchrus </a:t>
            </a:r>
            <a:r>
              <a:rPr lang="en-US" sz="2000" i="1" dirty="0" err="1">
                <a:solidFill>
                  <a:schemeClr val="bg1"/>
                </a:solidFill>
                <a:latin typeface="Times New Roman" panose="02020603050405020304" pitchFamily="18" charset="0"/>
                <a:cs typeface="Times New Roman" panose="02020603050405020304" pitchFamily="18" charset="0"/>
              </a:rPr>
              <a:t>ciliaris</a:t>
            </a:r>
            <a:r>
              <a:rPr lang="en-US" sz="2000" i="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t>
            </a:r>
            <a:r>
              <a:rPr lang="en-US" sz="2000" dirty="0" err="1">
                <a:solidFill>
                  <a:schemeClr val="bg1"/>
                </a:solidFill>
                <a:latin typeface="Times New Roman" panose="02020603050405020304" pitchFamily="18" charset="0"/>
                <a:cs typeface="Times New Roman" panose="02020603050405020304" pitchFamily="18" charset="0"/>
              </a:rPr>
              <a:t>Buffle</a:t>
            </a:r>
            <a:r>
              <a:rPr lang="en-US" sz="2000" dirty="0">
                <a:solidFill>
                  <a:schemeClr val="bg1"/>
                </a:solidFill>
                <a:latin typeface="Times New Roman" panose="02020603050405020304" pitchFamily="18" charset="0"/>
                <a:cs typeface="Times New Roman" panose="02020603050405020304" pitchFamily="18" charset="0"/>
              </a:rPr>
              <a:t> grass) Native to Africa and Asia</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 Guinea Grass (panicum maximum) Native to Africa</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Grasses not only displace native grasses but native animals as well including the northern bobwhite</a:t>
            </a:r>
          </a:p>
          <a:p>
            <a:pPr marL="285750" indent="-285750">
              <a:buClr>
                <a:srgbClr val="3EC7C3"/>
              </a:buClr>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424614" y="1088459"/>
            <a:ext cx="90350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50" name="Picture 2" descr="Northern Bobwhite Quail Sightings">
            <a:extLst>
              <a:ext uri="{FF2B5EF4-FFF2-40B4-BE49-F238E27FC236}">
                <a16:creationId xmlns:a16="http://schemas.microsoft.com/office/drawing/2014/main" id="{8C225220-D6E1-4602-9DC0-81FF8C257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379" y="1311135"/>
            <a:ext cx="4458397" cy="44583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F805EC5-510E-47C3-A2BD-D0C7F564F664}"/>
              </a:ext>
            </a:extLst>
          </p:cNvPr>
          <p:cNvSpPr txBox="1"/>
          <p:nvPr/>
        </p:nvSpPr>
        <p:spPr>
          <a:xfrm>
            <a:off x="6987047" y="5815151"/>
            <a:ext cx="4945277" cy="923330"/>
          </a:xfrm>
          <a:prstGeom prst="rect">
            <a:avLst/>
          </a:prstGeom>
          <a:noFill/>
        </p:spPr>
        <p:txBody>
          <a:bodyPr wrap="square">
            <a:spAutoFit/>
          </a:bodyPr>
          <a:lstStyle/>
          <a:p>
            <a:r>
              <a:rPr lang="en-US" b="0" i="0" dirty="0">
                <a:solidFill>
                  <a:schemeClr val="bg1"/>
                </a:solidFill>
                <a:effectLst/>
                <a:latin typeface="Times New Roman" panose="02020603050405020304" pitchFamily="18" charset="0"/>
                <a:cs typeface="Times New Roman" panose="02020603050405020304" pitchFamily="18" charset="0"/>
              </a:rPr>
              <a:t>Moore, Sarah F. "Effects of </a:t>
            </a:r>
            <a:r>
              <a:rPr lang="en-US" b="0" i="0" dirty="0" err="1">
                <a:solidFill>
                  <a:schemeClr val="bg1"/>
                </a:solidFill>
                <a:effectLst/>
                <a:latin typeface="Times New Roman" panose="02020603050405020304" pitchFamily="18" charset="0"/>
                <a:cs typeface="Times New Roman" panose="02020603050405020304" pitchFamily="18" charset="0"/>
              </a:rPr>
              <a:t>guineagrass</a:t>
            </a:r>
            <a:r>
              <a:rPr lang="en-US" b="0" i="0" dirty="0">
                <a:solidFill>
                  <a:schemeClr val="bg1"/>
                </a:solidFill>
                <a:effectLst/>
                <a:latin typeface="Times New Roman" panose="02020603050405020304" pitchFamily="18" charset="0"/>
                <a:cs typeface="Times New Roman" panose="02020603050405020304" pitchFamily="18" charset="0"/>
              </a:rPr>
              <a:t> on northern bobwhite habitat use." </a:t>
            </a:r>
            <a:r>
              <a:rPr lang="en-US" b="0" i="1" dirty="0">
                <a:solidFill>
                  <a:schemeClr val="bg1"/>
                </a:solidFill>
                <a:effectLst/>
                <a:latin typeface="Times New Roman" panose="02020603050405020304" pitchFamily="18" charset="0"/>
                <a:cs typeface="Times New Roman" panose="02020603050405020304" pitchFamily="18" charset="0"/>
              </a:rPr>
              <a:t>Masters Abstracts International</a:t>
            </a:r>
            <a:r>
              <a:rPr lang="en-US" b="0" i="0" dirty="0">
                <a:solidFill>
                  <a:schemeClr val="bg1"/>
                </a:solidFill>
                <a:effectLst/>
                <a:latin typeface="Times New Roman" panose="02020603050405020304" pitchFamily="18" charset="0"/>
                <a:cs typeface="Times New Roman" panose="02020603050405020304" pitchFamily="18" charset="0"/>
              </a:rPr>
              <a:t>. Vol. 49. No. 02. 2010.</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74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45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496129" y="119519"/>
            <a:ext cx="8892041" cy="853802"/>
          </a:xfrm>
        </p:spPr>
        <p:txBody>
          <a:bodyPr>
            <a:normAutofit fontScale="90000"/>
          </a:bodyPr>
          <a:lstStyle/>
          <a:p>
            <a:pPr marL="0" marR="0">
              <a:lnSpc>
                <a:spcPct val="115000"/>
              </a:lnSpc>
              <a:spcBef>
                <a:spcPts val="0"/>
              </a:spcBef>
              <a:spcAft>
                <a:spcPts val="0"/>
              </a:spcAft>
            </a:pPr>
            <a:r>
              <a:rPr lang="en-US" sz="5000" i="1" dirty="0">
                <a:solidFill>
                  <a:schemeClr val="bg1"/>
                </a:solidFill>
                <a:latin typeface="Times New Roman" panose="02020603050405020304" pitchFamily="18" charset="0"/>
                <a:cs typeface="Times New Roman" panose="02020603050405020304" pitchFamily="18" charset="0"/>
              </a:rPr>
              <a:t>Panicum maximum </a:t>
            </a:r>
            <a:r>
              <a:rPr lang="en-US" sz="5000" dirty="0">
                <a:solidFill>
                  <a:schemeClr val="bg1"/>
                </a:solidFill>
                <a:latin typeface="Times New Roman" panose="02020603050405020304" pitchFamily="18" charset="0"/>
                <a:cs typeface="Times New Roman" panose="02020603050405020304" pitchFamily="18" charset="0"/>
              </a:rPr>
              <a:t>(Guinea Grass)</a:t>
            </a:r>
            <a:endParaRPr lang="en-US" sz="5000" i="1" dirty="0">
              <a:solidFill>
                <a:schemeClr val="bg1"/>
              </a:solidFill>
              <a:latin typeface="Times New Roman" panose="02020603050405020304" pitchFamily="18" charset="0"/>
              <a:cs typeface="Times New Roman" panose="02020603050405020304" pitchFamily="18" charset="0"/>
            </a:endParaRPr>
          </a:p>
        </p:txBody>
      </p:sp>
      <p:sp>
        <p:nvSpPr>
          <p:cNvPr id="9" name="Text Placeholder 8">
            <a:extLst>
              <a:ext uri="{FF2B5EF4-FFF2-40B4-BE49-F238E27FC236}">
                <a16:creationId xmlns:a16="http://schemas.microsoft.com/office/drawing/2014/main" id="{3A25382A-B1B4-44AF-A2AF-BD0DB4046FB7}"/>
              </a:ext>
            </a:extLst>
          </p:cNvPr>
          <p:cNvSpPr>
            <a:spLocks noGrp="1"/>
          </p:cNvSpPr>
          <p:nvPr>
            <p:ph type="body" sz="half" idx="2"/>
          </p:nvPr>
        </p:nvSpPr>
        <p:spPr>
          <a:xfrm>
            <a:off x="932613" y="1298053"/>
            <a:ext cx="4945277" cy="4840819"/>
          </a:xfrm>
        </p:spPr>
        <p:txBody>
          <a:bodyPr>
            <a:normAutofit/>
          </a:bodyPr>
          <a:lstStyle/>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Introduced to Texas as cattle graze fodder from its native range of Africa</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Is one of the fastest growing non-native invasive in south Texas </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Hardy bunch grass that has a high stress tolerance and is competitive to native plants</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Has displaced many native plants and shifting habitats in LRGV.</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Is invasive to other countries including Brazil, India and Australia. It is a fire hazard in Hawaii and Australia. </a:t>
            </a:r>
          </a:p>
          <a:p>
            <a:pPr marL="285750" indent="-285750">
              <a:buClr>
                <a:srgbClr val="3EC7C3"/>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grass is nitrogen dependent and may be benefitting from native rhizobacteria. </a:t>
            </a:r>
          </a:p>
          <a:p>
            <a:pPr marL="285750" indent="-285750">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424614" y="1088459"/>
            <a:ext cx="90350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C26561D-6CAD-4D2F-8587-29E7112EE8E0}"/>
              </a:ext>
            </a:extLst>
          </p:cNvPr>
          <p:cNvSpPr txBox="1"/>
          <p:nvPr/>
        </p:nvSpPr>
        <p:spPr>
          <a:xfrm>
            <a:off x="6962470" y="6138872"/>
            <a:ext cx="6096000" cy="369332"/>
          </a:xfrm>
          <a:prstGeom prst="rect">
            <a:avLst/>
          </a:prstGeom>
          <a:noFill/>
        </p:spPr>
        <p:txBody>
          <a:bodyPr wrap="square">
            <a:spAutoFit/>
          </a:bodyPr>
          <a:lstStyle/>
          <a:p>
            <a:r>
              <a:rPr lang="en-US" b="0" i="0" dirty="0">
                <a:solidFill>
                  <a:schemeClr val="bg1"/>
                </a:solidFill>
                <a:effectLst/>
                <a:latin typeface="Times New Roman" panose="02020603050405020304" pitchFamily="18" charset="0"/>
                <a:cs typeface="Times New Roman" panose="02020603050405020304" pitchFamily="18" charset="0"/>
              </a:rPr>
              <a:t>Sal Del Rey photo by Vanessa Thomas</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7" name="Content Placeholder 6" descr="A tree in a forest&#10;&#10;Description automatically generated">
            <a:extLst>
              <a:ext uri="{FF2B5EF4-FFF2-40B4-BE49-F238E27FC236}">
                <a16:creationId xmlns:a16="http://schemas.microsoft.com/office/drawing/2014/main" id="{41EE55AB-85D2-48DF-83FA-47A19D9FDA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380665" y="1874451"/>
            <a:ext cx="4873625" cy="3655218"/>
          </a:xfrm>
        </p:spPr>
      </p:pic>
    </p:spTree>
    <p:extLst>
      <p:ext uri="{BB962C8B-B14F-4D97-AF65-F5344CB8AC3E}">
        <p14:creationId xmlns:p14="http://schemas.microsoft.com/office/powerpoint/2010/main" val="261617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3607D44D-4C03-4C90-8E27-9401320AB0C2}"/>
              </a:ext>
            </a:extLst>
          </p:cNvPr>
          <p:cNvCxnSpPr>
            <a:cxnSpLocks/>
          </p:cNvCxnSpPr>
          <p:nvPr/>
        </p:nvCxnSpPr>
        <p:spPr>
          <a:xfrm flipH="1" flipV="1">
            <a:off x="6171415" y="3528808"/>
            <a:ext cx="22556" cy="290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CD3E0E-9D62-4B9C-AD87-96E171DFECEB}"/>
              </a:ext>
            </a:extLst>
          </p:cNvPr>
          <p:cNvCxnSpPr>
            <a:cxnSpLocks/>
          </p:cNvCxnSpPr>
          <p:nvPr/>
        </p:nvCxnSpPr>
        <p:spPr>
          <a:xfrm flipH="1" flipV="1">
            <a:off x="9883443" y="4889523"/>
            <a:ext cx="22556" cy="290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EF7A8BF-F11A-4803-8E1D-257BB97142E6}"/>
              </a:ext>
            </a:extLst>
          </p:cNvPr>
          <p:cNvCxnSpPr>
            <a:cxnSpLocks/>
          </p:cNvCxnSpPr>
          <p:nvPr/>
        </p:nvCxnSpPr>
        <p:spPr>
          <a:xfrm flipH="1" flipV="1">
            <a:off x="9883443" y="4889522"/>
            <a:ext cx="22556" cy="290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ardrop 69">
            <a:extLst>
              <a:ext uri="{FF2B5EF4-FFF2-40B4-BE49-F238E27FC236}">
                <a16:creationId xmlns:a16="http://schemas.microsoft.com/office/drawing/2014/main" id="{DEBD7BA2-5D0B-4E0A-8165-8A5817F7700B}"/>
              </a:ext>
            </a:extLst>
          </p:cNvPr>
          <p:cNvSpPr/>
          <p:nvPr/>
        </p:nvSpPr>
        <p:spPr>
          <a:xfrm rot="8288462">
            <a:off x="2735639" y="2300106"/>
            <a:ext cx="657932" cy="672320"/>
          </a:xfrm>
          <a:prstGeom prst="teardrop">
            <a:avLst>
              <a:gd name="adj" fmla="val 100000"/>
            </a:avLst>
          </a:prstGeom>
          <a:solidFill>
            <a:srgbClr val="3EC7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Teardrop 73">
            <a:extLst>
              <a:ext uri="{FF2B5EF4-FFF2-40B4-BE49-F238E27FC236}">
                <a16:creationId xmlns:a16="http://schemas.microsoft.com/office/drawing/2014/main" id="{9C91AD41-8AE4-4F80-93B3-05E7728ACFF1}"/>
              </a:ext>
            </a:extLst>
          </p:cNvPr>
          <p:cNvSpPr/>
          <p:nvPr/>
        </p:nvSpPr>
        <p:spPr>
          <a:xfrm rot="8288462">
            <a:off x="3780667" y="4083474"/>
            <a:ext cx="657932" cy="672320"/>
          </a:xfrm>
          <a:prstGeom prst="teardrop">
            <a:avLst>
              <a:gd name="adj" fmla="val 100000"/>
            </a:avLst>
          </a:prstGeom>
          <a:solidFill>
            <a:srgbClr val="3EC7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Teardrop 75">
            <a:extLst>
              <a:ext uri="{FF2B5EF4-FFF2-40B4-BE49-F238E27FC236}">
                <a16:creationId xmlns:a16="http://schemas.microsoft.com/office/drawing/2014/main" id="{A175564A-43F8-4F94-B3BE-078C0EB4F372}"/>
              </a:ext>
            </a:extLst>
          </p:cNvPr>
          <p:cNvSpPr/>
          <p:nvPr/>
        </p:nvSpPr>
        <p:spPr>
          <a:xfrm rot="8288462">
            <a:off x="8015210" y="2722760"/>
            <a:ext cx="657932" cy="672320"/>
          </a:xfrm>
          <a:prstGeom prst="teardrop">
            <a:avLst>
              <a:gd name="adj" fmla="val 100000"/>
            </a:avLst>
          </a:prstGeom>
          <a:solidFill>
            <a:srgbClr val="3EC7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Teardrop 77">
            <a:extLst>
              <a:ext uri="{FF2B5EF4-FFF2-40B4-BE49-F238E27FC236}">
                <a16:creationId xmlns:a16="http://schemas.microsoft.com/office/drawing/2014/main" id="{BAF3A13A-DB0F-4E9B-AAC9-803917D17F46}"/>
              </a:ext>
            </a:extLst>
          </p:cNvPr>
          <p:cNvSpPr/>
          <p:nvPr/>
        </p:nvSpPr>
        <p:spPr>
          <a:xfrm rot="8288462">
            <a:off x="9680725" y="4335735"/>
            <a:ext cx="657932" cy="672320"/>
          </a:xfrm>
          <a:prstGeom prst="teardrop">
            <a:avLst>
              <a:gd name="adj" fmla="val 100000"/>
            </a:avLst>
          </a:prstGeom>
          <a:solidFill>
            <a:srgbClr val="3EC7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Teardrop 79">
            <a:extLst>
              <a:ext uri="{FF2B5EF4-FFF2-40B4-BE49-F238E27FC236}">
                <a16:creationId xmlns:a16="http://schemas.microsoft.com/office/drawing/2014/main" id="{071153FE-2F7C-4E1E-B7B8-AD6F27387136}"/>
              </a:ext>
            </a:extLst>
          </p:cNvPr>
          <p:cNvSpPr/>
          <p:nvPr/>
        </p:nvSpPr>
        <p:spPr>
          <a:xfrm rot="8288462">
            <a:off x="6311780" y="3395959"/>
            <a:ext cx="657932" cy="672320"/>
          </a:xfrm>
          <a:prstGeom prst="teardrop">
            <a:avLst>
              <a:gd name="adj" fmla="val 100000"/>
            </a:avLst>
          </a:pr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Teardrop 81">
            <a:extLst>
              <a:ext uri="{FF2B5EF4-FFF2-40B4-BE49-F238E27FC236}">
                <a16:creationId xmlns:a16="http://schemas.microsoft.com/office/drawing/2014/main" id="{7ADC2AB8-F17A-4661-BC3B-401CBC0C2BF8}"/>
              </a:ext>
            </a:extLst>
          </p:cNvPr>
          <p:cNvSpPr/>
          <p:nvPr/>
        </p:nvSpPr>
        <p:spPr>
          <a:xfrm rot="8288462">
            <a:off x="443284" y="5491295"/>
            <a:ext cx="428788" cy="418839"/>
          </a:xfrm>
          <a:prstGeom prst="teardrop">
            <a:avLst>
              <a:gd name="adj" fmla="val 100000"/>
            </a:avLst>
          </a:prstGeom>
          <a:solidFill>
            <a:srgbClr val="3EC7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6" name="Teardrop 85">
            <a:extLst>
              <a:ext uri="{FF2B5EF4-FFF2-40B4-BE49-F238E27FC236}">
                <a16:creationId xmlns:a16="http://schemas.microsoft.com/office/drawing/2014/main" id="{6B967F4C-7622-4F28-99FF-943D1E91282B}"/>
              </a:ext>
            </a:extLst>
          </p:cNvPr>
          <p:cNvSpPr/>
          <p:nvPr/>
        </p:nvSpPr>
        <p:spPr>
          <a:xfrm rot="8288462">
            <a:off x="430361" y="6131873"/>
            <a:ext cx="428788" cy="418839"/>
          </a:xfrm>
          <a:prstGeom prst="teardrop">
            <a:avLst>
              <a:gd name="adj" fmla="val 100000"/>
            </a:avLst>
          </a:pr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7" name="TextBox 86">
            <a:extLst>
              <a:ext uri="{FF2B5EF4-FFF2-40B4-BE49-F238E27FC236}">
                <a16:creationId xmlns:a16="http://schemas.microsoft.com/office/drawing/2014/main" id="{06A657BC-4038-4FDE-BB7C-BF4F88C8312D}"/>
              </a:ext>
            </a:extLst>
          </p:cNvPr>
          <p:cNvSpPr txBox="1"/>
          <p:nvPr/>
        </p:nvSpPr>
        <p:spPr>
          <a:xfrm>
            <a:off x="944179" y="5524192"/>
            <a:ext cx="1537600"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Invasive range</a:t>
            </a:r>
          </a:p>
        </p:txBody>
      </p:sp>
      <p:sp>
        <p:nvSpPr>
          <p:cNvPr id="89" name="TextBox 88">
            <a:extLst>
              <a:ext uri="{FF2B5EF4-FFF2-40B4-BE49-F238E27FC236}">
                <a16:creationId xmlns:a16="http://schemas.microsoft.com/office/drawing/2014/main" id="{B3E1B877-87D6-417A-B463-CE70EE27321F}"/>
              </a:ext>
            </a:extLst>
          </p:cNvPr>
          <p:cNvSpPr txBox="1"/>
          <p:nvPr/>
        </p:nvSpPr>
        <p:spPr>
          <a:xfrm>
            <a:off x="957102" y="6156626"/>
            <a:ext cx="1370888"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Native range</a:t>
            </a:r>
          </a:p>
        </p:txBody>
      </p:sp>
      <p:sp>
        <p:nvSpPr>
          <p:cNvPr id="91" name="Teardrop 90">
            <a:extLst>
              <a:ext uri="{FF2B5EF4-FFF2-40B4-BE49-F238E27FC236}">
                <a16:creationId xmlns:a16="http://schemas.microsoft.com/office/drawing/2014/main" id="{7D37D80A-C18A-4C43-B002-8CD21B0DE648}"/>
              </a:ext>
            </a:extLst>
          </p:cNvPr>
          <p:cNvSpPr/>
          <p:nvPr/>
        </p:nvSpPr>
        <p:spPr>
          <a:xfrm rot="8288462">
            <a:off x="1084543" y="2622951"/>
            <a:ext cx="657932" cy="672320"/>
          </a:xfrm>
          <a:prstGeom prst="teardrop">
            <a:avLst>
              <a:gd name="adj" fmla="val 100000"/>
            </a:avLst>
          </a:prstGeom>
          <a:solidFill>
            <a:srgbClr val="3EC7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TextBox 91">
            <a:extLst>
              <a:ext uri="{FF2B5EF4-FFF2-40B4-BE49-F238E27FC236}">
                <a16:creationId xmlns:a16="http://schemas.microsoft.com/office/drawing/2014/main" id="{BB1C9698-4176-4679-BAE4-2CE808D6CD4D}"/>
              </a:ext>
            </a:extLst>
          </p:cNvPr>
          <p:cNvSpPr txBox="1"/>
          <p:nvPr/>
        </p:nvSpPr>
        <p:spPr>
          <a:xfrm>
            <a:off x="146456" y="4769242"/>
            <a:ext cx="3493847" cy="553998"/>
          </a:xfrm>
          <a:prstGeom prst="rect">
            <a:avLst/>
          </a:prstGeom>
          <a:noFill/>
        </p:spPr>
        <p:txBody>
          <a:bodyPr wrap="square" rtlCol="0">
            <a:spAutoFit/>
          </a:bodyPr>
          <a:lstStyle/>
          <a:p>
            <a:r>
              <a:rPr lang="en-US" sz="3000" dirty="0">
                <a:solidFill>
                  <a:schemeClr val="bg1"/>
                </a:solidFill>
                <a:latin typeface="Times New Roman" panose="02020603050405020304" pitchFamily="18" charset="0"/>
                <a:cs typeface="Times New Roman" panose="02020603050405020304" pitchFamily="18" charset="0"/>
              </a:rPr>
              <a:t>Guinea Grass Range</a:t>
            </a:r>
          </a:p>
        </p:txBody>
      </p:sp>
    </p:spTree>
    <p:extLst>
      <p:ext uri="{BB962C8B-B14F-4D97-AF65-F5344CB8AC3E}">
        <p14:creationId xmlns:p14="http://schemas.microsoft.com/office/powerpoint/2010/main" val="207589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45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6096000" y="432920"/>
            <a:ext cx="0" cy="592602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Content Placeholder 6" descr="A close up of a map&#10;&#10;Description automatically generated">
            <a:extLst>
              <a:ext uri="{FF2B5EF4-FFF2-40B4-BE49-F238E27FC236}">
                <a16:creationId xmlns:a16="http://schemas.microsoft.com/office/drawing/2014/main" id="{30E3C99F-FBC8-4907-BBAA-6BEF7EAAD6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9937"/>
          <a:stretch/>
        </p:blipFill>
        <p:spPr>
          <a:xfrm>
            <a:off x="797226" y="432920"/>
            <a:ext cx="4777941" cy="4037828"/>
          </a:xfrm>
        </p:spPr>
      </p:pic>
      <p:sp>
        <p:nvSpPr>
          <p:cNvPr id="10" name="Text Placeholder 9">
            <a:extLst>
              <a:ext uri="{FF2B5EF4-FFF2-40B4-BE49-F238E27FC236}">
                <a16:creationId xmlns:a16="http://schemas.microsoft.com/office/drawing/2014/main" id="{BCDE8AA5-2EBE-47B5-834C-BD1487842CEC}"/>
              </a:ext>
            </a:extLst>
          </p:cNvPr>
          <p:cNvSpPr>
            <a:spLocks noGrp="1"/>
          </p:cNvSpPr>
          <p:nvPr>
            <p:ph type="body" sz="half" idx="2"/>
          </p:nvPr>
        </p:nvSpPr>
        <p:spPr>
          <a:xfrm>
            <a:off x="1220077" y="4616106"/>
            <a:ext cx="3932237" cy="1264331"/>
          </a:xfrm>
        </p:spPr>
        <p:txBody>
          <a:bodyPr>
            <a:normAutofit/>
          </a:bodyPr>
          <a:lstStyle/>
          <a:p>
            <a:r>
              <a:rPr lang="en-US" sz="2000" dirty="0">
                <a:solidFill>
                  <a:schemeClr val="bg1"/>
                </a:solidFill>
                <a:latin typeface="Times New Roman" panose="02020603050405020304" pitchFamily="18" charset="0"/>
                <a:cs typeface="Times New Roman" panose="02020603050405020304" pitchFamily="18" charset="0"/>
              </a:rPr>
              <a:t>Data taken from University of Texas Austin Professor B.L Turner and students in 2003.</a:t>
            </a:r>
          </a:p>
        </p:txBody>
      </p:sp>
      <p:sp>
        <p:nvSpPr>
          <p:cNvPr id="20" name="TextBox 19">
            <a:extLst>
              <a:ext uri="{FF2B5EF4-FFF2-40B4-BE49-F238E27FC236}">
                <a16:creationId xmlns:a16="http://schemas.microsoft.com/office/drawing/2014/main" id="{C8AF3637-949B-4A8D-AE70-D58B0E15F279}"/>
              </a:ext>
            </a:extLst>
          </p:cNvPr>
          <p:cNvSpPr txBox="1"/>
          <p:nvPr/>
        </p:nvSpPr>
        <p:spPr>
          <a:xfrm>
            <a:off x="7264473" y="4616106"/>
            <a:ext cx="3485993" cy="1015663"/>
          </a:xfrm>
          <a:prstGeom prst="rect">
            <a:avLst/>
          </a:prstGeom>
          <a:noFill/>
        </p:spPr>
        <p:txBody>
          <a:bodyPr wrap="square">
            <a:spAutoFit/>
          </a:bodyPr>
          <a:lstStyle/>
          <a:p>
            <a:r>
              <a:rPr lang="en-US" sz="2000" b="0" i="0" dirty="0">
                <a:solidFill>
                  <a:schemeClr val="bg1"/>
                </a:solidFill>
                <a:effectLst/>
                <a:latin typeface="Times New Roman" panose="02020603050405020304" pitchFamily="18" charset="0"/>
                <a:cs typeface="Times New Roman" panose="02020603050405020304" pitchFamily="18" charset="0"/>
              </a:rPr>
              <a:t>Edited Vanessa Thomas UT Rio Grande Valley Thomas 2020 and </a:t>
            </a:r>
            <a:r>
              <a:rPr lang="en-US" sz="2000" b="0" i="0" dirty="0" err="1">
                <a:solidFill>
                  <a:schemeClr val="bg1"/>
                </a:solidFill>
                <a:effectLst/>
                <a:latin typeface="Times New Roman" panose="02020603050405020304" pitchFamily="18" charset="0"/>
                <a:cs typeface="Times New Roman" panose="02020603050405020304" pitchFamily="18" charset="0"/>
              </a:rPr>
              <a:t>inaturalist</a:t>
            </a:r>
            <a:r>
              <a:rPr lang="en-US" sz="2000" b="0" i="0" dirty="0">
                <a:solidFill>
                  <a:schemeClr val="bg1"/>
                </a:solidFill>
                <a:effectLst/>
                <a:latin typeface="Times New Roman" panose="02020603050405020304" pitchFamily="18" charset="0"/>
                <a:cs typeface="Times New Roman" panose="02020603050405020304" pitchFamily="18" charset="0"/>
              </a:rPr>
              <a:t> dots</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3" name="Picture 2" descr="Map&#10;&#10;Description automatically generated">
            <a:extLst>
              <a:ext uri="{FF2B5EF4-FFF2-40B4-BE49-F238E27FC236}">
                <a16:creationId xmlns:a16="http://schemas.microsoft.com/office/drawing/2014/main" id="{CAD9948F-B23D-4A56-BFAF-6C463B58E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881" y="404921"/>
            <a:ext cx="4577176" cy="4093826"/>
          </a:xfrm>
          <a:prstGeom prst="rect">
            <a:avLst/>
          </a:prstGeom>
        </p:spPr>
      </p:pic>
    </p:spTree>
    <p:extLst>
      <p:ext uri="{BB962C8B-B14F-4D97-AF65-F5344CB8AC3E}">
        <p14:creationId xmlns:p14="http://schemas.microsoft.com/office/powerpoint/2010/main" val="209679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45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36701" y="-51150"/>
            <a:ext cx="6475119" cy="1325563"/>
          </a:xfrm>
        </p:spPr>
        <p:txBody>
          <a:bodyPr>
            <a:normAutofit/>
          </a:bodyPr>
          <a:lstStyle/>
          <a:p>
            <a:pPr marL="0" marR="0">
              <a:lnSpc>
                <a:spcPct val="115000"/>
              </a:lnSpc>
              <a:spcBef>
                <a:spcPts val="0"/>
              </a:spcBef>
              <a:spcAft>
                <a:spcPts val="0"/>
              </a:spcAft>
            </a:pP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rbuscular mycorrhizal (AMF) </a:t>
            </a:r>
            <a:endParaRPr lang="en-US" sz="8800" dirty="0">
              <a:solidFill>
                <a:schemeClr val="bg1"/>
              </a:solidFill>
            </a:endParaRPr>
          </a:p>
        </p:txBody>
      </p:sp>
      <p:sp>
        <p:nvSpPr>
          <p:cNvPr id="3" name="Subtitle 2">
            <a:extLst>
              <a:ext uri="{FF2B5EF4-FFF2-40B4-BE49-F238E27FC236}">
                <a16:creationId xmlns:a16="http://schemas.microsoft.com/office/drawing/2014/main" id="{4C3D91A7-EB2B-4695-BEB4-86024177956B}"/>
              </a:ext>
            </a:extLst>
          </p:cNvPr>
          <p:cNvSpPr>
            <a:spLocks noGrp="1"/>
          </p:cNvSpPr>
          <p:nvPr>
            <p:ph idx="1"/>
          </p:nvPr>
        </p:nvSpPr>
        <p:spPr>
          <a:xfrm>
            <a:off x="291670" y="1040539"/>
            <a:ext cx="3893831" cy="5664398"/>
          </a:xfrm>
        </p:spPr>
        <p:txBody>
          <a:bodyPr>
            <a:normAutofit/>
          </a:bodyPr>
          <a:lstStyle/>
          <a:p>
            <a:endParaRPr lang="en-US" sz="2400"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11" name="Title 1">
            <a:extLst>
              <a:ext uri="{FF2B5EF4-FFF2-40B4-BE49-F238E27FC236}">
                <a16:creationId xmlns:a16="http://schemas.microsoft.com/office/drawing/2014/main" id="{A5D7CF19-BFF9-4FCC-BE95-BF7C0AB11727}"/>
              </a:ext>
            </a:extLst>
          </p:cNvPr>
          <p:cNvSpPr txBox="1">
            <a:spLocks/>
          </p:cNvSpPr>
          <p:nvPr/>
        </p:nvSpPr>
        <p:spPr>
          <a:xfrm>
            <a:off x="7572866" y="-51149"/>
            <a:ext cx="52893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pP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8800" dirty="0">
              <a:solidFill>
                <a:schemeClr val="bg1"/>
              </a:solidFill>
            </a:endParaRPr>
          </a:p>
        </p:txBody>
      </p:sp>
      <p:cxnSp>
        <p:nvCxnSpPr>
          <p:cNvPr id="17" name="Straight Connector 16">
            <a:extLst>
              <a:ext uri="{FF2B5EF4-FFF2-40B4-BE49-F238E27FC236}">
                <a16:creationId xmlns:a16="http://schemas.microsoft.com/office/drawing/2014/main" id="{59A6D84E-56D6-438B-B6CD-2B93F0CB5213}"/>
              </a:ext>
            </a:extLst>
          </p:cNvPr>
          <p:cNvCxnSpPr>
            <a:cxnSpLocks/>
          </p:cNvCxnSpPr>
          <p:nvPr/>
        </p:nvCxnSpPr>
        <p:spPr>
          <a:xfrm>
            <a:off x="36703" y="876019"/>
            <a:ext cx="6337464"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6" name="Diagram 25">
            <a:extLst>
              <a:ext uri="{FF2B5EF4-FFF2-40B4-BE49-F238E27FC236}">
                <a16:creationId xmlns:a16="http://schemas.microsoft.com/office/drawing/2014/main" id="{3B7DFDD5-D83D-4533-85C4-B1126382B6DC}"/>
              </a:ext>
            </a:extLst>
          </p:cNvPr>
          <p:cNvGraphicFramePr/>
          <p:nvPr>
            <p:extLst>
              <p:ext uri="{D42A27DB-BD31-4B8C-83A1-F6EECF244321}">
                <p14:modId xmlns:p14="http://schemas.microsoft.com/office/powerpoint/2010/main" val="3742737175"/>
              </p:ext>
            </p:extLst>
          </p:nvPr>
        </p:nvGraphicFramePr>
        <p:xfrm>
          <a:off x="3676791" y="1432521"/>
          <a:ext cx="4838418" cy="3947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Text Placeholder 8">
            <a:extLst>
              <a:ext uri="{FF2B5EF4-FFF2-40B4-BE49-F238E27FC236}">
                <a16:creationId xmlns:a16="http://schemas.microsoft.com/office/drawing/2014/main" id="{AC21C2FB-83DF-494B-B8E1-7DE13C9CE2DC}"/>
              </a:ext>
            </a:extLst>
          </p:cNvPr>
          <p:cNvSpPr txBox="1">
            <a:spLocks/>
          </p:cNvSpPr>
          <p:nvPr/>
        </p:nvSpPr>
        <p:spPr>
          <a:xfrm>
            <a:off x="36705" y="1115962"/>
            <a:ext cx="3893831" cy="48660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3EC7C3"/>
              </a:buClr>
            </a:pPr>
            <a:r>
              <a:rPr lang="en-US" sz="1800" dirty="0">
                <a:solidFill>
                  <a:schemeClr val="bg1"/>
                </a:solidFill>
                <a:latin typeface="Times New Roman" panose="02020603050405020304" pitchFamily="18" charset="0"/>
                <a:cs typeface="Times New Roman" panose="02020603050405020304" pitchFamily="18" charset="0"/>
              </a:rPr>
              <a:t>Live on the interior of the root</a:t>
            </a:r>
          </a:p>
          <a:p>
            <a:pPr marL="285750" indent="-285750">
              <a:buClr>
                <a:srgbClr val="3EC7C3"/>
              </a:buClr>
            </a:pPr>
            <a:r>
              <a:rPr lang="en-US" sz="1800" dirty="0">
                <a:solidFill>
                  <a:schemeClr val="bg1"/>
                </a:solidFill>
                <a:latin typeface="Times New Roman" panose="02020603050405020304" pitchFamily="18" charset="0"/>
                <a:cs typeface="Times New Roman" panose="02020603050405020304" pitchFamily="18" charset="0"/>
              </a:rPr>
              <a:t>Exchange carbohydrates and sugars for nutrients such as phosphorous and water, can increase root efficiency.  </a:t>
            </a:r>
          </a:p>
          <a:p>
            <a:pPr marL="285750" indent="-285750">
              <a:buClr>
                <a:srgbClr val="3EC7C3"/>
              </a:buClr>
            </a:pPr>
            <a:r>
              <a:rPr lang="en-US" sz="1800" dirty="0">
                <a:solidFill>
                  <a:schemeClr val="bg1"/>
                </a:solidFill>
                <a:latin typeface="Times New Roman" panose="02020603050405020304" pitchFamily="18" charset="0"/>
                <a:cs typeface="Times New Roman" panose="02020603050405020304" pitchFamily="18" charset="0"/>
              </a:rPr>
              <a:t>Produce glomalin a chemical that can store nitrogen and carbon in the soil. (Hawkes, Christine V., et al.)</a:t>
            </a:r>
          </a:p>
          <a:p>
            <a:pPr marL="285750" indent="-285750">
              <a:buClr>
                <a:srgbClr val="3EC7C3"/>
              </a:buClr>
            </a:pPr>
            <a:r>
              <a:rPr lang="en-US" sz="1800" dirty="0">
                <a:solidFill>
                  <a:schemeClr val="bg1"/>
                </a:solidFill>
                <a:latin typeface="Times New Roman" panose="02020603050405020304" pitchFamily="18" charset="0"/>
                <a:cs typeface="Times New Roman" panose="02020603050405020304" pitchFamily="18" charset="0"/>
              </a:rPr>
              <a:t>Previous study with semi-arid regions of Utah and California found AMF to increase with presence of Exotic grasses then in Native grasses</a:t>
            </a:r>
          </a:p>
          <a:p>
            <a:pPr marL="285750" indent="-285750">
              <a:buClr>
                <a:srgbClr val="3EC7C3"/>
              </a:buClr>
            </a:pPr>
            <a:r>
              <a:rPr lang="en-US" sz="1800" dirty="0">
                <a:solidFill>
                  <a:schemeClr val="bg1"/>
                </a:solidFill>
                <a:latin typeface="Times New Roman" panose="02020603050405020304" pitchFamily="18" charset="0"/>
                <a:cs typeface="Times New Roman" panose="02020603050405020304" pitchFamily="18" charset="0"/>
              </a:rPr>
              <a:t>Research supports AMF can help guinea grass in increased temperatures brought on by climate change (</a:t>
            </a:r>
            <a:r>
              <a:rPr lang="en-US" sz="1800" b="0" i="0" dirty="0" err="1">
                <a:solidFill>
                  <a:schemeClr val="bg1"/>
                </a:solidFill>
                <a:effectLst/>
                <a:latin typeface="Times New Roman" panose="02020603050405020304" pitchFamily="18" charset="0"/>
                <a:cs typeface="Times New Roman" panose="02020603050405020304" pitchFamily="18" charset="0"/>
              </a:rPr>
              <a:t>Řezáčová</a:t>
            </a:r>
            <a:r>
              <a:rPr lang="en-US" sz="1800" b="0" i="0" dirty="0">
                <a:solidFill>
                  <a:schemeClr val="bg1"/>
                </a:solidFill>
                <a:effectLst/>
                <a:latin typeface="Times New Roman" panose="02020603050405020304" pitchFamily="18" charset="0"/>
                <a:cs typeface="Times New Roman" panose="02020603050405020304" pitchFamily="18" charset="0"/>
              </a:rPr>
              <a:t>, Veronika, et al)</a:t>
            </a:r>
            <a:endParaRPr lang="en-US" sz="1800" dirty="0">
              <a:solidFill>
                <a:schemeClr val="bg1"/>
              </a:solidFill>
              <a:latin typeface="Times New Roman" panose="02020603050405020304" pitchFamily="18" charset="0"/>
              <a:cs typeface="Times New Roman" panose="02020603050405020304" pitchFamily="18" charset="0"/>
            </a:endParaRPr>
          </a:p>
          <a:p>
            <a:pPr marL="285750" indent="-285750"/>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5" name="Text Placeholder 8">
            <a:extLst>
              <a:ext uri="{FF2B5EF4-FFF2-40B4-BE49-F238E27FC236}">
                <a16:creationId xmlns:a16="http://schemas.microsoft.com/office/drawing/2014/main" id="{510371E5-B24B-44F1-8AF8-2CE31ADD0CAB}"/>
              </a:ext>
            </a:extLst>
          </p:cNvPr>
          <p:cNvSpPr txBox="1">
            <a:spLocks/>
          </p:cNvSpPr>
          <p:nvPr/>
        </p:nvSpPr>
        <p:spPr>
          <a:xfrm>
            <a:off x="183158" y="5900143"/>
            <a:ext cx="5710504" cy="851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100" dirty="0">
                <a:solidFill>
                  <a:schemeClr val="bg1"/>
                </a:solidFill>
                <a:latin typeface="Times New Roman" panose="02020603050405020304" pitchFamily="18" charset="0"/>
                <a:cs typeface="Times New Roman" panose="02020603050405020304" pitchFamily="18" charset="0"/>
              </a:rPr>
              <a:t>Hawkes, Christine V., et al. "Arbuscular mycorrhizal assemblages in native plant roots change in the presence of invasive exotic grasses." Plant and Soil 281.1-2 (2006): 369-380.</a:t>
            </a:r>
          </a:p>
          <a:p>
            <a:pPr marL="285750" indent="-285750"/>
            <a:r>
              <a:rPr lang="en-US" sz="1100" b="0" i="0" dirty="0" err="1">
                <a:solidFill>
                  <a:schemeClr val="bg1"/>
                </a:solidFill>
                <a:effectLst/>
                <a:latin typeface="Times New Roman" panose="02020603050405020304" pitchFamily="18" charset="0"/>
                <a:cs typeface="Times New Roman" panose="02020603050405020304" pitchFamily="18" charset="0"/>
              </a:rPr>
              <a:t>Řezáčová</a:t>
            </a:r>
            <a:r>
              <a:rPr lang="en-US" sz="1100" b="0" i="0" dirty="0">
                <a:solidFill>
                  <a:schemeClr val="bg1"/>
                </a:solidFill>
                <a:effectLst/>
                <a:latin typeface="Times New Roman" panose="02020603050405020304" pitchFamily="18" charset="0"/>
                <a:cs typeface="Times New Roman" panose="02020603050405020304" pitchFamily="18" charset="0"/>
              </a:rPr>
              <a:t>, Veronika, et al. "Little cross-feeding of the mycorrhizal networks shared between C3-Panicum </a:t>
            </a:r>
            <a:r>
              <a:rPr lang="en-US" sz="1100" b="0" i="0" dirty="0" err="1">
                <a:solidFill>
                  <a:schemeClr val="bg1"/>
                </a:solidFill>
                <a:effectLst/>
                <a:latin typeface="Times New Roman" panose="02020603050405020304" pitchFamily="18" charset="0"/>
                <a:cs typeface="Times New Roman" panose="02020603050405020304" pitchFamily="18" charset="0"/>
              </a:rPr>
              <a:t>bisulcatum</a:t>
            </a:r>
            <a:r>
              <a:rPr lang="en-US" sz="1100" b="0" i="0" dirty="0">
                <a:solidFill>
                  <a:schemeClr val="bg1"/>
                </a:solidFill>
                <a:effectLst/>
                <a:latin typeface="Times New Roman" panose="02020603050405020304" pitchFamily="18" charset="0"/>
                <a:cs typeface="Times New Roman" panose="02020603050405020304" pitchFamily="18" charset="0"/>
              </a:rPr>
              <a:t> and C4-Panicum maximum under different temperature regimes." </a:t>
            </a:r>
            <a:r>
              <a:rPr lang="en-US" sz="1100" b="0" i="1" dirty="0">
                <a:solidFill>
                  <a:schemeClr val="bg1"/>
                </a:solidFill>
                <a:effectLst/>
                <a:latin typeface="Times New Roman" panose="02020603050405020304" pitchFamily="18" charset="0"/>
                <a:cs typeface="Times New Roman" panose="02020603050405020304" pitchFamily="18" charset="0"/>
              </a:rPr>
              <a:t>Frontiers in plant science</a:t>
            </a:r>
            <a:r>
              <a:rPr lang="en-US" sz="1100" b="0" i="0" dirty="0">
                <a:solidFill>
                  <a:schemeClr val="bg1"/>
                </a:solidFill>
                <a:effectLst/>
                <a:latin typeface="Times New Roman" panose="02020603050405020304" pitchFamily="18" charset="0"/>
                <a:cs typeface="Times New Roman" panose="02020603050405020304" pitchFamily="18" charset="0"/>
              </a:rPr>
              <a:t> 9 (2018): 449.</a:t>
            </a:r>
            <a:endParaRPr lang="en-US" sz="11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5740C157-4B07-410D-A7F3-E67E0720D3F4}"/>
              </a:ext>
            </a:extLst>
          </p:cNvPr>
          <p:cNvCxnSpPr>
            <a:cxnSpLocks/>
          </p:cNvCxnSpPr>
          <p:nvPr/>
        </p:nvCxnSpPr>
        <p:spPr>
          <a:xfrm>
            <a:off x="7272819" y="839118"/>
            <a:ext cx="48384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2C29EF4-4EE4-4AAF-8D3E-8E0908C994E9}"/>
              </a:ext>
            </a:extLst>
          </p:cNvPr>
          <p:cNvSpPr txBox="1">
            <a:spLocks/>
          </p:cNvSpPr>
          <p:nvPr/>
        </p:nvSpPr>
        <p:spPr>
          <a:xfrm>
            <a:off x="7166952" y="-68277"/>
            <a:ext cx="55062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pP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Ectomycorrhiza (</a:t>
            </a:r>
            <a:r>
              <a:rPr lang="en-US" sz="3600" b="0" i="0" dirty="0" err="1">
                <a:solidFill>
                  <a:schemeClr val="bg1"/>
                </a:solidFill>
                <a:effectLst/>
                <a:latin typeface="Times New Roman" panose="02020603050405020304" pitchFamily="18" charset="0"/>
                <a:cs typeface="Times New Roman" panose="02020603050405020304" pitchFamily="18" charset="0"/>
              </a:rPr>
              <a:t>EcM</a:t>
            </a:r>
            <a:r>
              <a:rPr lang="en-US" sz="3600" b="0" i="0" dirty="0">
                <a:solidFill>
                  <a:schemeClr val="bg1"/>
                </a:solidFill>
                <a:effectLst/>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4" name="Text Placeholder 8">
            <a:extLst>
              <a:ext uri="{FF2B5EF4-FFF2-40B4-BE49-F238E27FC236}">
                <a16:creationId xmlns:a16="http://schemas.microsoft.com/office/drawing/2014/main" id="{4B12C1F4-547B-4F6A-A227-27665E3FA78D}"/>
              </a:ext>
            </a:extLst>
          </p:cNvPr>
          <p:cNvSpPr txBox="1">
            <a:spLocks/>
          </p:cNvSpPr>
          <p:nvPr/>
        </p:nvSpPr>
        <p:spPr>
          <a:xfrm>
            <a:off x="7928917" y="1115962"/>
            <a:ext cx="4182321" cy="47743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3EC7C3"/>
              </a:buClr>
            </a:pPr>
            <a:r>
              <a:rPr lang="en-US" sz="1800" dirty="0">
                <a:solidFill>
                  <a:schemeClr val="bg1"/>
                </a:solidFill>
                <a:latin typeface="Times New Roman" panose="02020603050405020304" pitchFamily="18" charset="0"/>
                <a:cs typeface="Times New Roman" panose="02020603050405020304" pitchFamily="18" charset="0"/>
              </a:rPr>
              <a:t>Live on the exterior of the root and do not enter hosts cell wall</a:t>
            </a:r>
          </a:p>
          <a:p>
            <a:pPr marL="285750" indent="-285750">
              <a:buClr>
                <a:srgbClr val="3EC7C3"/>
              </a:buClr>
            </a:pPr>
            <a:r>
              <a:rPr lang="en-US" sz="1800" dirty="0">
                <a:solidFill>
                  <a:schemeClr val="bg1"/>
                </a:solidFill>
                <a:latin typeface="Times New Roman" panose="02020603050405020304" pitchFamily="18" charset="0"/>
                <a:cs typeface="Times New Roman" panose="02020603050405020304" pitchFamily="18" charset="0"/>
              </a:rPr>
              <a:t>Build a hyphal wall against the cell wall of plant that can grow and gather Nitrogen for nutrient exchange.</a:t>
            </a:r>
          </a:p>
          <a:p>
            <a:pPr marL="285750" indent="-285750">
              <a:buClr>
                <a:srgbClr val="3EC7C3"/>
              </a:buClr>
            </a:pPr>
            <a:r>
              <a:rPr lang="en-US" sz="1800" b="0" i="0" dirty="0">
                <a:solidFill>
                  <a:schemeClr val="bg1"/>
                </a:solidFill>
                <a:effectLst/>
                <a:latin typeface="Times New Roman" panose="02020603050405020304" pitchFamily="18" charset="0"/>
                <a:cs typeface="Times New Roman" panose="02020603050405020304" pitchFamily="18" charset="0"/>
              </a:rPr>
              <a:t>Extraradical hyphae </a:t>
            </a:r>
            <a:r>
              <a:rPr lang="en-US" sz="1800" dirty="0">
                <a:solidFill>
                  <a:schemeClr val="bg1"/>
                </a:solidFill>
                <a:latin typeface="Times New Roman" panose="02020603050405020304" pitchFamily="18" charset="0"/>
                <a:cs typeface="Times New Roman" panose="02020603050405020304" pitchFamily="18" charset="0"/>
              </a:rPr>
              <a:t>may be</a:t>
            </a:r>
            <a:r>
              <a:rPr lang="en-US" sz="1800" b="0" i="0" dirty="0">
                <a:solidFill>
                  <a:schemeClr val="bg1"/>
                </a:solidFill>
                <a:effectLst/>
                <a:latin typeface="Times New Roman" panose="02020603050405020304" pitchFamily="18" charset="0"/>
                <a:cs typeface="Times New Roman" panose="02020603050405020304" pitchFamily="18" charset="0"/>
              </a:rPr>
              <a:t> used to collect water further then plant root, also may allow the plant to survive soils under drought tolerant and other negative soil habitats including salt and heavy metal concentrations. </a:t>
            </a:r>
          </a:p>
          <a:p>
            <a:pPr marL="285750" indent="-285750">
              <a:buClr>
                <a:srgbClr val="3EC7C3"/>
              </a:buClr>
            </a:pPr>
            <a:r>
              <a:rPr lang="en-US" sz="1800" dirty="0">
                <a:solidFill>
                  <a:schemeClr val="bg1"/>
                </a:solidFill>
                <a:latin typeface="Times New Roman" panose="02020603050405020304" pitchFamily="18" charset="0"/>
                <a:cs typeface="Times New Roman" panose="02020603050405020304" pitchFamily="18" charset="0"/>
              </a:rPr>
              <a:t>Previous research of symbiotic relationship between </a:t>
            </a:r>
            <a:r>
              <a:rPr lang="en-US" sz="1800" dirty="0" err="1">
                <a:solidFill>
                  <a:schemeClr val="bg1"/>
                </a:solidFill>
                <a:latin typeface="Times New Roman" panose="02020603050405020304" pitchFamily="18" charset="0"/>
                <a:cs typeface="Times New Roman" panose="02020603050405020304" pitchFamily="18" charset="0"/>
              </a:rPr>
              <a:t>EcM</a:t>
            </a:r>
            <a:r>
              <a:rPr lang="en-US" sz="1800" dirty="0">
                <a:solidFill>
                  <a:schemeClr val="bg1"/>
                </a:solidFill>
                <a:latin typeface="Times New Roman" panose="02020603050405020304" pitchFamily="18" charset="0"/>
                <a:cs typeface="Times New Roman" panose="02020603050405020304" pitchFamily="18" charset="0"/>
              </a:rPr>
              <a:t> and </a:t>
            </a:r>
            <a:r>
              <a:rPr lang="en-US" sz="1800" i="1" dirty="0">
                <a:solidFill>
                  <a:schemeClr val="bg1"/>
                </a:solidFill>
                <a:latin typeface="Times New Roman" panose="02020603050405020304" pitchFamily="18" charset="0"/>
                <a:cs typeface="Times New Roman" panose="02020603050405020304" pitchFamily="18" charset="0"/>
              </a:rPr>
              <a:t>Panicum spp. </a:t>
            </a:r>
            <a:r>
              <a:rPr lang="en-US" sz="1800" dirty="0">
                <a:solidFill>
                  <a:schemeClr val="bg1"/>
                </a:solidFill>
                <a:latin typeface="Times New Roman" panose="02020603050405020304" pitchFamily="18" charset="0"/>
                <a:cs typeface="Times New Roman" panose="02020603050405020304" pitchFamily="18" charset="0"/>
              </a:rPr>
              <a:t>had an </a:t>
            </a:r>
            <a:r>
              <a:rPr lang="en-US" sz="1800" dirty="0" err="1">
                <a:solidFill>
                  <a:schemeClr val="bg1"/>
                </a:solidFill>
                <a:latin typeface="Times New Roman" panose="02020603050405020304" pitchFamily="18" charset="0"/>
                <a:cs typeface="Times New Roman" panose="02020603050405020304" pitchFamily="18" charset="0"/>
              </a:rPr>
              <a:t>incrasee</a:t>
            </a:r>
            <a:r>
              <a:rPr lang="en-US" sz="1800" dirty="0">
                <a:solidFill>
                  <a:schemeClr val="bg1"/>
                </a:solidFill>
                <a:latin typeface="Times New Roman" panose="02020603050405020304" pitchFamily="18" charset="0"/>
                <a:cs typeface="Times New Roman" panose="02020603050405020304" pitchFamily="18" charset="0"/>
              </a:rPr>
              <a:t> of biomass and micronutrients. </a:t>
            </a:r>
          </a:p>
          <a:p>
            <a:pPr marL="285750" indent="-285750"/>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32E7D05-8A85-4B50-8428-C696DF445C36}"/>
              </a:ext>
            </a:extLst>
          </p:cNvPr>
          <p:cNvSpPr txBox="1"/>
          <p:nvPr/>
        </p:nvSpPr>
        <p:spPr>
          <a:xfrm>
            <a:off x="6782540" y="6018251"/>
            <a:ext cx="5471604" cy="615553"/>
          </a:xfrm>
          <a:prstGeom prst="rect">
            <a:avLst/>
          </a:prstGeom>
          <a:noFill/>
        </p:spPr>
        <p:txBody>
          <a:bodyPr wrap="square">
            <a:spAutoFit/>
          </a:bodyPr>
          <a:lstStyle/>
          <a:p>
            <a:r>
              <a:rPr lang="en-US" sz="1100" b="0" i="0" dirty="0">
                <a:solidFill>
                  <a:schemeClr val="bg1"/>
                </a:solidFill>
                <a:effectLst/>
                <a:latin typeface="Times New Roman" panose="02020603050405020304" pitchFamily="18" charset="0"/>
                <a:cs typeface="Times New Roman" panose="02020603050405020304" pitchFamily="18" charset="0"/>
              </a:rPr>
              <a:t>Ghimire, Sita R., and Kelly D. Craven. "Enhancement of switchgrass (Panicum virgatum L.) biomass production under drought conditions by the ectomycorrhizal fungus </a:t>
            </a:r>
            <a:r>
              <a:rPr lang="en-US" sz="1100" b="0" i="0" dirty="0" err="1">
                <a:solidFill>
                  <a:schemeClr val="bg1"/>
                </a:solidFill>
                <a:effectLst/>
                <a:latin typeface="Times New Roman" panose="02020603050405020304" pitchFamily="18" charset="0"/>
                <a:cs typeface="Times New Roman" panose="02020603050405020304" pitchFamily="18" charset="0"/>
              </a:rPr>
              <a:t>Sebacina</a:t>
            </a:r>
            <a:r>
              <a:rPr lang="en-US" sz="1100" b="0" i="0" dirty="0">
                <a:solidFill>
                  <a:schemeClr val="bg1"/>
                </a:solidFill>
                <a:effectLst/>
                <a:latin typeface="Times New Roman" panose="02020603050405020304" pitchFamily="18" charset="0"/>
                <a:cs typeface="Times New Roman" panose="02020603050405020304" pitchFamily="18" charset="0"/>
              </a:rPr>
              <a:t> </a:t>
            </a:r>
            <a:r>
              <a:rPr lang="en-US" sz="1100" b="0" i="0" dirty="0" err="1">
                <a:solidFill>
                  <a:schemeClr val="bg1"/>
                </a:solidFill>
                <a:effectLst/>
                <a:latin typeface="Times New Roman" panose="02020603050405020304" pitchFamily="18" charset="0"/>
                <a:cs typeface="Times New Roman" panose="02020603050405020304" pitchFamily="18" charset="0"/>
              </a:rPr>
              <a:t>vermifera</a:t>
            </a:r>
            <a:r>
              <a:rPr lang="en-US" sz="1100" b="0" i="0" dirty="0">
                <a:solidFill>
                  <a:schemeClr val="bg1"/>
                </a:solidFill>
                <a:effectLst/>
                <a:latin typeface="Times New Roman" panose="02020603050405020304" pitchFamily="18" charset="0"/>
                <a:cs typeface="Times New Roman" panose="02020603050405020304" pitchFamily="18" charset="0"/>
              </a:rPr>
              <a:t>." </a:t>
            </a:r>
            <a:r>
              <a:rPr lang="en-US" sz="1100" b="0" i="1" dirty="0">
                <a:solidFill>
                  <a:schemeClr val="bg1"/>
                </a:solidFill>
                <a:effectLst/>
                <a:latin typeface="Times New Roman" panose="02020603050405020304" pitchFamily="18" charset="0"/>
                <a:cs typeface="Times New Roman" panose="02020603050405020304" pitchFamily="18" charset="0"/>
              </a:rPr>
              <a:t>Applied and environmental microbiology</a:t>
            </a:r>
            <a:r>
              <a:rPr lang="en-US" sz="1100" b="0" i="0" dirty="0">
                <a:solidFill>
                  <a:schemeClr val="bg1"/>
                </a:solidFill>
                <a:effectLst/>
                <a:latin typeface="Times New Roman" panose="02020603050405020304" pitchFamily="18" charset="0"/>
                <a:cs typeface="Times New Roman" panose="02020603050405020304" pitchFamily="18" charset="0"/>
              </a:rPr>
              <a:t> 77.19 (2011): 7063-7067</a:t>
            </a:r>
            <a:r>
              <a:rPr lang="en-US" sz="1200" b="0" i="0" dirty="0">
                <a:solidFill>
                  <a:schemeClr val="bg1"/>
                </a:solidFill>
                <a:effectLst/>
                <a:latin typeface="Times New Roman" panose="02020603050405020304" pitchFamily="18" charset="0"/>
                <a:cs typeface="Times New Roman" panose="02020603050405020304" pitchFamily="18" charset="0"/>
              </a:rPr>
              <a:t>.</a:t>
            </a:r>
            <a:endParaRPr lang="en-US"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94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6979"/>
            </a:gs>
            <a:gs pos="68000">
              <a:srgbClr val="145267"/>
            </a:gs>
            <a:gs pos="83000">
              <a:srgbClr val="133B55"/>
            </a:gs>
            <a:gs pos="97000">
              <a:srgbClr val="122C4A"/>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32C4-7B1D-44CE-8B97-31DD30E0A014}"/>
              </a:ext>
            </a:extLst>
          </p:cNvPr>
          <p:cNvSpPr>
            <a:spLocks noGrp="1"/>
          </p:cNvSpPr>
          <p:nvPr>
            <p:ph type="title"/>
          </p:nvPr>
        </p:nvSpPr>
        <p:spPr>
          <a:xfrm>
            <a:off x="4473681" y="17606"/>
            <a:ext cx="8892041" cy="853802"/>
          </a:xfrm>
        </p:spPr>
        <p:txBody>
          <a:bodyPr>
            <a:normAutofit fontScale="90000"/>
          </a:bodyPr>
          <a:lstStyle/>
          <a:p>
            <a:pPr marL="0" marR="0">
              <a:lnSpc>
                <a:spcPct val="115000"/>
              </a:lnSpc>
              <a:spcBef>
                <a:spcPts val="0"/>
              </a:spcBef>
              <a:spcAft>
                <a:spcPts val="0"/>
              </a:spcAft>
            </a:pPr>
            <a:r>
              <a:rPr lang="en-US" sz="5000" dirty="0">
                <a:solidFill>
                  <a:schemeClr val="bg1"/>
                </a:solidFill>
                <a:latin typeface="Times New Roman" panose="02020603050405020304" pitchFamily="18" charset="0"/>
                <a:cs typeface="Times New Roman" panose="02020603050405020304" pitchFamily="18" charset="0"/>
              </a:rPr>
              <a:t>Objectives</a:t>
            </a:r>
          </a:p>
        </p:txBody>
      </p:sp>
      <p:cxnSp>
        <p:nvCxnSpPr>
          <p:cNvPr id="6" name="Straight Connector 5">
            <a:extLst>
              <a:ext uri="{FF2B5EF4-FFF2-40B4-BE49-F238E27FC236}">
                <a16:creationId xmlns:a16="http://schemas.microsoft.com/office/drawing/2014/main" id="{D2A7227D-E6D0-4922-8A98-129E682BB3B7}"/>
              </a:ext>
            </a:extLst>
          </p:cNvPr>
          <p:cNvCxnSpPr>
            <a:cxnSpLocks/>
          </p:cNvCxnSpPr>
          <p:nvPr/>
        </p:nvCxnSpPr>
        <p:spPr>
          <a:xfrm>
            <a:off x="1397061" y="951399"/>
            <a:ext cx="9035072"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B9D95C-5144-4E69-9FB7-9E7D8DD5B171}"/>
              </a:ext>
            </a:extLst>
          </p:cNvPr>
          <p:cNvGrpSpPr/>
          <p:nvPr/>
        </p:nvGrpSpPr>
        <p:grpSpPr>
          <a:xfrm>
            <a:off x="1120881" y="1324533"/>
            <a:ext cx="2284842" cy="2284429"/>
            <a:chOff x="8440893" y="1796598"/>
            <a:chExt cx="2284842" cy="2284429"/>
          </a:xfrm>
          <a:scene3d>
            <a:camera prst="orthographicFront"/>
            <a:lightRig rig="chilly" dir="t"/>
          </a:scene3d>
        </p:grpSpPr>
        <p:sp>
          <p:nvSpPr>
            <p:cNvPr id="11" name="Oval 10">
              <a:extLst>
                <a:ext uri="{FF2B5EF4-FFF2-40B4-BE49-F238E27FC236}">
                  <a16:creationId xmlns:a16="http://schemas.microsoft.com/office/drawing/2014/main" id="{D5711CDF-2D2E-4000-A4DC-A4166A5F2C59}"/>
                </a:ext>
              </a:extLst>
            </p:cNvPr>
            <p:cNvSpPr/>
            <p:nvPr/>
          </p:nvSpPr>
          <p:spPr>
            <a:xfrm>
              <a:off x="8440893" y="1796598"/>
              <a:ext cx="2284842" cy="2284429"/>
            </a:xfrm>
            <a:prstGeom prst="ellipse">
              <a:avLst/>
            </a:prstGeom>
            <a:solidFill>
              <a:srgbClr val="3EC7C3">
                <a:alpha val="70000"/>
              </a:srgb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sp>
        <p:sp>
          <p:nvSpPr>
            <p:cNvPr id="13" name="Oval 4">
              <a:extLst>
                <a:ext uri="{FF2B5EF4-FFF2-40B4-BE49-F238E27FC236}">
                  <a16:creationId xmlns:a16="http://schemas.microsoft.com/office/drawing/2014/main" id="{983AD08E-A960-4537-B20F-5EC9C627619C}"/>
                </a:ext>
              </a:extLst>
            </p:cNvPr>
            <p:cNvSpPr txBox="1"/>
            <p:nvPr/>
          </p:nvSpPr>
          <p:spPr>
            <a:xfrm>
              <a:off x="8775500" y="2131145"/>
              <a:ext cx="1615628" cy="16153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7200" kern="1200" dirty="0">
                  <a:solidFill>
                    <a:schemeClr val="bg1"/>
                  </a:solidFill>
                  <a:latin typeface="Times New Roman" panose="02020603050405020304" pitchFamily="18" charset="0"/>
                  <a:cs typeface="Times New Roman" panose="02020603050405020304" pitchFamily="18" charset="0"/>
                </a:rPr>
                <a:t>01</a:t>
              </a:r>
            </a:p>
          </p:txBody>
        </p:sp>
      </p:grpSp>
      <p:grpSp>
        <p:nvGrpSpPr>
          <p:cNvPr id="14" name="Group 13">
            <a:extLst>
              <a:ext uri="{FF2B5EF4-FFF2-40B4-BE49-F238E27FC236}">
                <a16:creationId xmlns:a16="http://schemas.microsoft.com/office/drawing/2014/main" id="{47E7B1F7-2B39-4BCF-BB06-F5C9C0AA01A7}"/>
              </a:ext>
            </a:extLst>
          </p:cNvPr>
          <p:cNvGrpSpPr/>
          <p:nvPr/>
        </p:nvGrpSpPr>
        <p:grpSpPr>
          <a:xfrm>
            <a:off x="4473681" y="1320454"/>
            <a:ext cx="2284842" cy="2284429"/>
            <a:chOff x="8440893" y="1796598"/>
            <a:chExt cx="2284842" cy="2284429"/>
          </a:xfrm>
          <a:scene3d>
            <a:camera prst="orthographicFront"/>
            <a:lightRig rig="chilly" dir="t"/>
          </a:scene3d>
        </p:grpSpPr>
        <p:sp>
          <p:nvSpPr>
            <p:cNvPr id="15" name="Oval 14">
              <a:extLst>
                <a:ext uri="{FF2B5EF4-FFF2-40B4-BE49-F238E27FC236}">
                  <a16:creationId xmlns:a16="http://schemas.microsoft.com/office/drawing/2014/main" id="{3A2CFE82-599C-4763-93BF-1B249119A71F}"/>
                </a:ext>
              </a:extLst>
            </p:cNvPr>
            <p:cNvSpPr/>
            <p:nvPr/>
          </p:nvSpPr>
          <p:spPr>
            <a:xfrm>
              <a:off x="8440893" y="1796598"/>
              <a:ext cx="2284842" cy="2284429"/>
            </a:xfrm>
            <a:prstGeom prst="ellipse">
              <a:avLst/>
            </a:prstGeom>
            <a:solidFill>
              <a:srgbClr val="3EC7C3">
                <a:alpha val="70000"/>
              </a:srgb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sp>
        <p:sp>
          <p:nvSpPr>
            <p:cNvPr id="16" name="Oval 4">
              <a:extLst>
                <a:ext uri="{FF2B5EF4-FFF2-40B4-BE49-F238E27FC236}">
                  <a16:creationId xmlns:a16="http://schemas.microsoft.com/office/drawing/2014/main" id="{566C88A6-929D-4969-A73F-23FDFC753300}"/>
                </a:ext>
              </a:extLst>
            </p:cNvPr>
            <p:cNvSpPr txBox="1"/>
            <p:nvPr/>
          </p:nvSpPr>
          <p:spPr>
            <a:xfrm>
              <a:off x="8775500" y="2131145"/>
              <a:ext cx="1615628" cy="16153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7200" dirty="0">
                  <a:solidFill>
                    <a:schemeClr val="bg1"/>
                  </a:solidFill>
                  <a:latin typeface="Times New Roman" panose="02020603050405020304" pitchFamily="18" charset="0"/>
                  <a:cs typeface="Times New Roman" panose="02020603050405020304" pitchFamily="18" charset="0"/>
                </a:rPr>
                <a:t>02</a:t>
              </a:r>
              <a:endParaRPr lang="en-US" sz="72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319AA7A4-DE2A-4434-B9CC-7B87E22D32DA}"/>
              </a:ext>
            </a:extLst>
          </p:cNvPr>
          <p:cNvGrpSpPr/>
          <p:nvPr/>
        </p:nvGrpSpPr>
        <p:grpSpPr>
          <a:xfrm>
            <a:off x="7826481" y="1320453"/>
            <a:ext cx="2284842" cy="2284429"/>
            <a:chOff x="8440893" y="1796598"/>
            <a:chExt cx="2284842" cy="2284429"/>
          </a:xfrm>
          <a:scene3d>
            <a:camera prst="orthographicFront"/>
            <a:lightRig rig="chilly" dir="t"/>
          </a:scene3d>
        </p:grpSpPr>
        <p:sp>
          <p:nvSpPr>
            <p:cNvPr id="18" name="Oval 17">
              <a:extLst>
                <a:ext uri="{FF2B5EF4-FFF2-40B4-BE49-F238E27FC236}">
                  <a16:creationId xmlns:a16="http://schemas.microsoft.com/office/drawing/2014/main" id="{A7B5BB77-7D58-4371-A808-D83899375E0C}"/>
                </a:ext>
              </a:extLst>
            </p:cNvPr>
            <p:cNvSpPr/>
            <p:nvPr/>
          </p:nvSpPr>
          <p:spPr>
            <a:xfrm>
              <a:off x="8440893" y="1796598"/>
              <a:ext cx="2284842" cy="2284429"/>
            </a:xfrm>
            <a:prstGeom prst="ellipse">
              <a:avLst/>
            </a:prstGeom>
            <a:solidFill>
              <a:srgbClr val="3EC7C3">
                <a:alpha val="70000"/>
              </a:srgb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sp>
        <p:sp>
          <p:nvSpPr>
            <p:cNvPr id="19" name="Oval 4">
              <a:extLst>
                <a:ext uri="{FF2B5EF4-FFF2-40B4-BE49-F238E27FC236}">
                  <a16:creationId xmlns:a16="http://schemas.microsoft.com/office/drawing/2014/main" id="{6073016B-4AD4-432A-AE1F-17682312A29E}"/>
                </a:ext>
              </a:extLst>
            </p:cNvPr>
            <p:cNvSpPr txBox="1"/>
            <p:nvPr/>
          </p:nvSpPr>
          <p:spPr>
            <a:xfrm>
              <a:off x="8775500" y="2131145"/>
              <a:ext cx="1615628" cy="16153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7200" kern="1200" dirty="0">
                  <a:solidFill>
                    <a:schemeClr val="bg1"/>
                  </a:solidFill>
                  <a:latin typeface="Times New Roman" panose="02020603050405020304" pitchFamily="18" charset="0"/>
                  <a:cs typeface="Times New Roman" panose="02020603050405020304" pitchFamily="18" charset="0"/>
                </a:rPr>
                <a:t>03</a:t>
              </a:r>
            </a:p>
          </p:txBody>
        </p:sp>
      </p:grpSp>
      <p:sp>
        <p:nvSpPr>
          <p:cNvPr id="22" name="TextBox 21">
            <a:extLst>
              <a:ext uri="{FF2B5EF4-FFF2-40B4-BE49-F238E27FC236}">
                <a16:creationId xmlns:a16="http://schemas.microsoft.com/office/drawing/2014/main" id="{6CBF6273-811A-4A5C-B9F2-B321FED34F0B}"/>
              </a:ext>
            </a:extLst>
          </p:cNvPr>
          <p:cNvSpPr txBox="1"/>
          <p:nvPr/>
        </p:nvSpPr>
        <p:spPr>
          <a:xfrm>
            <a:off x="4357387" y="3800930"/>
            <a:ext cx="2622867" cy="1477328"/>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To characterize and compare the rhizosphere and endosphere microbial community associated with Guinea grass. </a:t>
            </a:r>
          </a:p>
        </p:txBody>
      </p:sp>
      <p:sp>
        <p:nvSpPr>
          <p:cNvPr id="23" name="TextBox 22">
            <a:extLst>
              <a:ext uri="{FF2B5EF4-FFF2-40B4-BE49-F238E27FC236}">
                <a16:creationId xmlns:a16="http://schemas.microsoft.com/office/drawing/2014/main" id="{285AD341-479F-467F-8F75-061F34AF15A0}"/>
              </a:ext>
            </a:extLst>
          </p:cNvPr>
          <p:cNvSpPr txBox="1"/>
          <p:nvPr/>
        </p:nvSpPr>
        <p:spPr>
          <a:xfrm>
            <a:off x="7486639" y="3939429"/>
            <a:ext cx="2866124" cy="1477328"/>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Survey the distribution of Guinea grass in south Texas and predict the future distribution range.</a:t>
            </a:r>
          </a:p>
          <a:p>
            <a:endParaRPr lang="en-US" dirty="0"/>
          </a:p>
        </p:txBody>
      </p:sp>
      <p:sp>
        <p:nvSpPr>
          <p:cNvPr id="24" name="TextBox 23">
            <a:extLst>
              <a:ext uri="{FF2B5EF4-FFF2-40B4-BE49-F238E27FC236}">
                <a16:creationId xmlns:a16="http://schemas.microsoft.com/office/drawing/2014/main" id="{C75A93AA-9E47-486C-AA75-00B241BC57A9}"/>
              </a:ext>
            </a:extLst>
          </p:cNvPr>
          <p:cNvSpPr txBox="1"/>
          <p:nvPr/>
        </p:nvSpPr>
        <p:spPr>
          <a:xfrm>
            <a:off x="675602" y="3800930"/>
            <a:ext cx="3175400" cy="1754326"/>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Determine the influence of Guinea grass on the soil chemical and physical properties across different habitat types in south Texas. </a:t>
            </a:r>
          </a:p>
          <a:p>
            <a:endParaRPr lang="en-US" dirty="0"/>
          </a:p>
        </p:txBody>
      </p:sp>
    </p:spTree>
    <p:extLst>
      <p:ext uri="{BB962C8B-B14F-4D97-AF65-F5344CB8AC3E}">
        <p14:creationId xmlns:p14="http://schemas.microsoft.com/office/powerpoint/2010/main" val="2155232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tf00001073</Template>
  <TotalTime>3346</TotalTime>
  <Words>1000</Words>
  <Application>Microsoft Office PowerPoint</Application>
  <PresentationFormat>Widescreen</PresentationFormat>
  <Paragraphs>123</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Rhizosphere microbiome and potential of range expansion of exotic invasive guinea grass, Panicum maximum in the Lower Rio Grande Valley</vt:lpstr>
      <vt:lpstr>Invasive spp. and Soil Microbial Interactions</vt:lpstr>
      <vt:lpstr>Alterations in Soil Chemistry</vt:lpstr>
      <vt:lpstr>Invasive non-native grasses of south Texas</vt:lpstr>
      <vt:lpstr>Panicum maximum (Guinea Grass)</vt:lpstr>
      <vt:lpstr>PowerPoint Presentation</vt:lpstr>
      <vt:lpstr>PowerPoint Presentation</vt:lpstr>
      <vt:lpstr>Arbuscular mycorrhizal (AMF) </vt:lpstr>
      <vt:lpstr>Objectives</vt:lpstr>
      <vt:lpstr>Methodology</vt:lpstr>
      <vt:lpstr>Methodology</vt:lpstr>
      <vt:lpstr>Preliminary Results of Soil Properties for Habitat Preference </vt:lpstr>
      <vt:lpstr>Preliminary microbial results</vt:lpstr>
      <vt:lpstr>Ongoing Research</vt:lpstr>
      <vt:lpstr>Acknowledgments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Rhizosphere microbiome and potential of range expansion of exotic invasive guinea grass, Panicum maximum in the Lower Rio Grande Valley</dc:title>
  <dc:creator>Vanessa Thomas</dc:creator>
  <cp:lastModifiedBy>Vanessa Thomas</cp:lastModifiedBy>
  <cp:revision>128</cp:revision>
  <dcterms:created xsi:type="dcterms:W3CDTF">2020-08-18T22:40:16Z</dcterms:created>
  <dcterms:modified xsi:type="dcterms:W3CDTF">2020-11-19T14:09:27Z</dcterms:modified>
</cp:coreProperties>
</file>