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8" r:id="rId3"/>
    <p:sldId id="274" r:id="rId4"/>
    <p:sldId id="275" r:id="rId5"/>
    <p:sldId id="264" r:id="rId6"/>
    <p:sldId id="269" r:id="rId7"/>
    <p:sldId id="260" r:id="rId8"/>
    <p:sldId id="270" r:id="rId9"/>
    <p:sldId id="276" r:id="rId10"/>
    <p:sldId id="272" r:id="rId11"/>
    <p:sldId id="266" r:id="rId12"/>
    <p:sldId id="267"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Cruz" initials="TC" lastIdx="1" clrIdx="0">
    <p:extLst>
      <p:ext uri="{19B8F6BF-5375-455C-9EA6-DF929625EA0E}">
        <p15:presenceInfo xmlns:p15="http://schemas.microsoft.com/office/powerpoint/2012/main" userId="7e9dd06d4572f8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B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B1610-CF12-48BE-944F-DD82FA000EE2}" v="115" dt="2020-11-19T01:06:41.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2653" autoAdjust="0"/>
  </p:normalViewPr>
  <p:slideViewPr>
    <p:cSldViewPr snapToGrid="0">
      <p:cViewPr varScale="1">
        <p:scale>
          <a:sx n="110" d="100"/>
          <a:sy n="110"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27560-9A96-4650-A162-9FED0F5E41A6}"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D6114BE3-EBDB-4C37-B24E-382E2D4A743B}">
      <dgm:prSet/>
      <dgm:spPr/>
      <dgm:t>
        <a:bodyPr/>
        <a:lstStyle/>
        <a:p>
          <a:r>
            <a:rPr lang="en-US" dirty="0"/>
            <a:t>Optimize</a:t>
          </a:r>
        </a:p>
      </dgm:t>
    </dgm:pt>
    <dgm:pt modelId="{B789ABB9-474B-4575-91AA-89CF74AD3F12}" type="parTrans" cxnId="{7FC8E0FB-751A-49D7-8662-8CF38DE2C8AE}">
      <dgm:prSet/>
      <dgm:spPr/>
      <dgm:t>
        <a:bodyPr/>
        <a:lstStyle/>
        <a:p>
          <a:endParaRPr lang="en-US"/>
        </a:p>
      </dgm:t>
    </dgm:pt>
    <dgm:pt modelId="{8D62FF51-FBE8-48EA-8E5A-DC68709D9E34}" type="sibTrans" cxnId="{7FC8E0FB-751A-49D7-8662-8CF38DE2C8AE}">
      <dgm:prSet/>
      <dgm:spPr/>
      <dgm:t>
        <a:bodyPr/>
        <a:lstStyle/>
        <a:p>
          <a:endParaRPr lang="en-US"/>
        </a:p>
      </dgm:t>
    </dgm:pt>
    <dgm:pt modelId="{9438B583-143C-4642-9B61-CDC98D1D3101}">
      <dgm:prSet/>
      <dgm:spPr/>
      <dgm:t>
        <a:bodyPr/>
        <a:lstStyle/>
        <a:p>
          <a:r>
            <a:rPr lang="en-US" dirty="0"/>
            <a:t>Optimize line filtration parameters for any kind of PSD input.</a:t>
          </a:r>
        </a:p>
      </dgm:t>
    </dgm:pt>
    <dgm:pt modelId="{FA79144F-6B9F-4A73-96A8-E110B8A6AE2E}" type="parTrans" cxnId="{86AE25BB-23FD-42FA-9026-3F6AAD65FFF7}">
      <dgm:prSet/>
      <dgm:spPr/>
      <dgm:t>
        <a:bodyPr/>
        <a:lstStyle/>
        <a:p>
          <a:endParaRPr lang="en-US"/>
        </a:p>
      </dgm:t>
    </dgm:pt>
    <dgm:pt modelId="{0DF13362-B83A-42B5-93C7-980042EC71FC}" type="sibTrans" cxnId="{86AE25BB-23FD-42FA-9026-3F6AAD65FFF7}">
      <dgm:prSet/>
      <dgm:spPr/>
      <dgm:t>
        <a:bodyPr/>
        <a:lstStyle/>
        <a:p>
          <a:endParaRPr lang="en-US"/>
        </a:p>
      </dgm:t>
    </dgm:pt>
    <dgm:pt modelId="{B7B40706-2646-4B74-BE97-40346D5E2ABC}">
      <dgm:prSet/>
      <dgm:spPr/>
      <dgm:t>
        <a:bodyPr/>
        <a:lstStyle/>
        <a:p>
          <a:r>
            <a:rPr lang="en-US" dirty="0"/>
            <a:t>Normalize</a:t>
          </a:r>
        </a:p>
      </dgm:t>
    </dgm:pt>
    <dgm:pt modelId="{7BB8A3BB-0223-48F1-A427-D21410FA3FAC}" type="parTrans" cxnId="{46044B57-EBBF-4FB4-A09D-E7E158019397}">
      <dgm:prSet/>
      <dgm:spPr/>
      <dgm:t>
        <a:bodyPr/>
        <a:lstStyle/>
        <a:p>
          <a:endParaRPr lang="en-US"/>
        </a:p>
      </dgm:t>
    </dgm:pt>
    <dgm:pt modelId="{1DDE6B4B-94C4-4929-82E2-1390D11372B9}" type="sibTrans" cxnId="{46044B57-EBBF-4FB4-A09D-E7E158019397}">
      <dgm:prSet/>
      <dgm:spPr/>
      <dgm:t>
        <a:bodyPr/>
        <a:lstStyle/>
        <a:p>
          <a:endParaRPr lang="en-US"/>
        </a:p>
      </dgm:t>
    </dgm:pt>
    <dgm:pt modelId="{F8028C1E-8A22-4B99-A829-C8DFC0C545A0}">
      <dgm:prSet/>
      <dgm:spPr/>
      <dgm:t>
        <a:bodyPr/>
        <a:lstStyle/>
        <a:p>
          <a:r>
            <a:rPr lang="en-US" dirty="0"/>
            <a:t>Normalize the input data for a more accurate fit .</a:t>
          </a:r>
        </a:p>
      </dgm:t>
    </dgm:pt>
    <dgm:pt modelId="{16C5D1EC-6FC8-4953-A82E-DFAE464FC07D}" type="parTrans" cxnId="{4FF61B66-8708-40D9-81AE-0A54AAA5E681}">
      <dgm:prSet/>
      <dgm:spPr/>
      <dgm:t>
        <a:bodyPr/>
        <a:lstStyle/>
        <a:p>
          <a:endParaRPr lang="en-US"/>
        </a:p>
      </dgm:t>
    </dgm:pt>
    <dgm:pt modelId="{59920D85-2A65-4CB7-AFBF-FFB1E2204AB8}" type="sibTrans" cxnId="{4FF61B66-8708-40D9-81AE-0A54AAA5E681}">
      <dgm:prSet/>
      <dgm:spPr/>
      <dgm:t>
        <a:bodyPr/>
        <a:lstStyle/>
        <a:p>
          <a:endParaRPr lang="en-US"/>
        </a:p>
      </dgm:t>
    </dgm:pt>
    <dgm:pt modelId="{76475E9E-A235-4E1E-98F6-A48564B1D22A}">
      <dgm:prSet/>
      <dgm:spPr/>
      <dgm:t>
        <a:bodyPr/>
        <a:lstStyle/>
        <a:p>
          <a:r>
            <a:rPr lang="en-US"/>
            <a:t>Extend</a:t>
          </a:r>
          <a:endParaRPr lang="en-US" dirty="0"/>
        </a:p>
      </dgm:t>
    </dgm:pt>
    <dgm:pt modelId="{4E5FD242-9019-4655-9B7C-EE4099023888}" type="parTrans" cxnId="{5D062ACA-5DAF-4F69-BD16-737F8580F837}">
      <dgm:prSet/>
      <dgm:spPr/>
      <dgm:t>
        <a:bodyPr/>
        <a:lstStyle/>
        <a:p>
          <a:endParaRPr lang="en-US"/>
        </a:p>
      </dgm:t>
    </dgm:pt>
    <dgm:pt modelId="{9C52EEC1-4AFA-41A6-AEE5-CC191752D7A5}" type="sibTrans" cxnId="{5D062ACA-5DAF-4F69-BD16-737F8580F837}">
      <dgm:prSet/>
      <dgm:spPr/>
      <dgm:t>
        <a:bodyPr/>
        <a:lstStyle/>
        <a:p>
          <a:endParaRPr lang="en-US"/>
        </a:p>
      </dgm:t>
    </dgm:pt>
    <dgm:pt modelId="{E12A43AE-8CF1-4022-83CD-C0E13F2E8E0F}">
      <dgm:prSet/>
      <dgm:spPr/>
      <dgm:t>
        <a:bodyPr/>
        <a:lstStyle/>
        <a:p>
          <a:r>
            <a:rPr lang="en-US" dirty="0"/>
            <a:t>Extend SHAPES to thousands of data realizations for further tuning</a:t>
          </a:r>
        </a:p>
      </dgm:t>
    </dgm:pt>
    <dgm:pt modelId="{752D2D5B-839C-405E-8024-DAB613365C13}" type="parTrans" cxnId="{5799AFB9-AC4C-44B4-AEF9-8F10979C0E9B}">
      <dgm:prSet/>
      <dgm:spPr/>
      <dgm:t>
        <a:bodyPr/>
        <a:lstStyle/>
        <a:p>
          <a:endParaRPr lang="en-US"/>
        </a:p>
      </dgm:t>
    </dgm:pt>
    <dgm:pt modelId="{28348943-13D6-42E4-9976-779481EE8B74}" type="sibTrans" cxnId="{5799AFB9-AC4C-44B4-AEF9-8F10979C0E9B}">
      <dgm:prSet/>
      <dgm:spPr/>
      <dgm:t>
        <a:bodyPr/>
        <a:lstStyle/>
        <a:p>
          <a:endParaRPr lang="en-US"/>
        </a:p>
      </dgm:t>
    </dgm:pt>
    <dgm:pt modelId="{F4D61174-35F2-4D53-BAE2-A20B46BA6A6E}">
      <dgm:prSet/>
      <dgm:spPr/>
      <dgm:t>
        <a:bodyPr/>
        <a:lstStyle/>
        <a:p>
          <a:r>
            <a:rPr lang="en-US" dirty="0"/>
            <a:t>Refine</a:t>
          </a:r>
        </a:p>
      </dgm:t>
    </dgm:pt>
    <dgm:pt modelId="{33A75C71-A38B-46F8-B9BC-BD3E69525C7E}" type="parTrans" cxnId="{5DE39D7F-3C3F-467E-87FA-B8B72FEE87D9}">
      <dgm:prSet/>
      <dgm:spPr/>
      <dgm:t>
        <a:bodyPr/>
        <a:lstStyle/>
        <a:p>
          <a:endParaRPr lang="en-US"/>
        </a:p>
      </dgm:t>
    </dgm:pt>
    <dgm:pt modelId="{0FA4A416-4EF5-483B-9CB8-E0C07F87A354}" type="sibTrans" cxnId="{5DE39D7F-3C3F-467E-87FA-B8B72FEE87D9}">
      <dgm:prSet/>
      <dgm:spPr/>
      <dgm:t>
        <a:bodyPr/>
        <a:lstStyle/>
        <a:p>
          <a:endParaRPr lang="en-US"/>
        </a:p>
      </dgm:t>
    </dgm:pt>
    <dgm:pt modelId="{04540763-951F-4BC9-8099-DFAE6D61379F}">
      <dgm:prSet/>
      <dgm:spPr/>
      <dgm:t>
        <a:bodyPr/>
        <a:lstStyle/>
        <a:p>
          <a:r>
            <a:rPr lang="en-US" dirty="0"/>
            <a:t>Improve the thresholding scheme to catch weaker lines</a:t>
          </a:r>
        </a:p>
      </dgm:t>
    </dgm:pt>
    <dgm:pt modelId="{7CE6B33C-CA57-4562-8E56-BC5E1C4F8206}" type="parTrans" cxnId="{073B9798-0A0E-4907-A8DE-ECDB6C7C189E}">
      <dgm:prSet/>
      <dgm:spPr/>
      <dgm:t>
        <a:bodyPr/>
        <a:lstStyle/>
        <a:p>
          <a:endParaRPr lang="en-US"/>
        </a:p>
      </dgm:t>
    </dgm:pt>
    <dgm:pt modelId="{E46507EE-C66A-4BEB-9740-B5179CDEE84E}" type="sibTrans" cxnId="{073B9798-0A0E-4907-A8DE-ECDB6C7C189E}">
      <dgm:prSet/>
      <dgm:spPr/>
      <dgm:t>
        <a:bodyPr/>
        <a:lstStyle/>
        <a:p>
          <a:endParaRPr lang="en-US"/>
        </a:p>
      </dgm:t>
    </dgm:pt>
    <dgm:pt modelId="{B865AE0E-4451-4E8D-83A4-BC1439D3347C}" type="pres">
      <dgm:prSet presAssocID="{00727560-9A96-4650-A162-9FED0F5E41A6}" presName="Name0" presStyleCnt="0">
        <dgm:presLayoutVars>
          <dgm:dir/>
          <dgm:animLvl val="lvl"/>
          <dgm:resizeHandles val="exact"/>
        </dgm:presLayoutVars>
      </dgm:prSet>
      <dgm:spPr/>
    </dgm:pt>
    <dgm:pt modelId="{C6F8B15F-52A0-4507-BE00-23DBC5B61988}" type="pres">
      <dgm:prSet presAssocID="{B7B40706-2646-4B74-BE97-40346D5E2ABC}" presName="composite" presStyleCnt="0"/>
      <dgm:spPr/>
    </dgm:pt>
    <dgm:pt modelId="{D5643E95-841A-43A2-8A32-0033DE004DA6}" type="pres">
      <dgm:prSet presAssocID="{B7B40706-2646-4B74-BE97-40346D5E2ABC}" presName="parTx" presStyleLbl="alignNode1" presStyleIdx="0" presStyleCnt="4">
        <dgm:presLayoutVars>
          <dgm:chMax val="0"/>
          <dgm:chPref val="0"/>
        </dgm:presLayoutVars>
      </dgm:prSet>
      <dgm:spPr/>
    </dgm:pt>
    <dgm:pt modelId="{AB415D56-C388-4637-B304-EC8550D922DC}" type="pres">
      <dgm:prSet presAssocID="{B7B40706-2646-4B74-BE97-40346D5E2ABC}" presName="desTx" presStyleLbl="alignAccFollowNode1" presStyleIdx="0" presStyleCnt="4">
        <dgm:presLayoutVars/>
      </dgm:prSet>
      <dgm:spPr/>
    </dgm:pt>
    <dgm:pt modelId="{4526D060-7EF2-4FFF-AA7A-EDDFB022617C}" type="pres">
      <dgm:prSet presAssocID="{1DDE6B4B-94C4-4929-82E2-1390D11372B9}" presName="space" presStyleCnt="0"/>
      <dgm:spPr/>
    </dgm:pt>
    <dgm:pt modelId="{FBF979D8-826A-4E55-A6AB-C0614D53BD89}" type="pres">
      <dgm:prSet presAssocID="{F4D61174-35F2-4D53-BAE2-A20B46BA6A6E}" presName="composite" presStyleCnt="0"/>
      <dgm:spPr/>
    </dgm:pt>
    <dgm:pt modelId="{BD47BB25-09C2-45F6-81C3-B86A2C4F662C}" type="pres">
      <dgm:prSet presAssocID="{F4D61174-35F2-4D53-BAE2-A20B46BA6A6E}" presName="parTx" presStyleLbl="alignNode1" presStyleIdx="1" presStyleCnt="4">
        <dgm:presLayoutVars>
          <dgm:chMax val="0"/>
          <dgm:chPref val="0"/>
        </dgm:presLayoutVars>
      </dgm:prSet>
      <dgm:spPr/>
    </dgm:pt>
    <dgm:pt modelId="{35421033-B834-43C1-A546-BABB31D9EDC5}" type="pres">
      <dgm:prSet presAssocID="{F4D61174-35F2-4D53-BAE2-A20B46BA6A6E}" presName="desTx" presStyleLbl="alignAccFollowNode1" presStyleIdx="1" presStyleCnt="4">
        <dgm:presLayoutVars/>
      </dgm:prSet>
      <dgm:spPr/>
    </dgm:pt>
    <dgm:pt modelId="{EEECD353-F8B2-436B-AB9C-7828397C53B3}" type="pres">
      <dgm:prSet presAssocID="{0FA4A416-4EF5-483B-9CB8-E0C07F87A354}" presName="space" presStyleCnt="0"/>
      <dgm:spPr/>
    </dgm:pt>
    <dgm:pt modelId="{DB22839C-1999-4DCF-AA47-23EAB8E4024D}" type="pres">
      <dgm:prSet presAssocID="{D6114BE3-EBDB-4C37-B24E-382E2D4A743B}" presName="composite" presStyleCnt="0"/>
      <dgm:spPr/>
    </dgm:pt>
    <dgm:pt modelId="{A32CF419-97A5-49D2-B3CC-DB994F5D3672}" type="pres">
      <dgm:prSet presAssocID="{D6114BE3-EBDB-4C37-B24E-382E2D4A743B}" presName="parTx" presStyleLbl="alignNode1" presStyleIdx="2" presStyleCnt="4">
        <dgm:presLayoutVars>
          <dgm:chMax val="0"/>
          <dgm:chPref val="0"/>
        </dgm:presLayoutVars>
      </dgm:prSet>
      <dgm:spPr/>
    </dgm:pt>
    <dgm:pt modelId="{48066BC0-C5BF-4129-B31B-41CA8B74CFB2}" type="pres">
      <dgm:prSet presAssocID="{D6114BE3-EBDB-4C37-B24E-382E2D4A743B}" presName="desTx" presStyleLbl="alignAccFollowNode1" presStyleIdx="2" presStyleCnt="4">
        <dgm:presLayoutVars/>
      </dgm:prSet>
      <dgm:spPr/>
    </dgm:pt>
    <dgm:pt modelId="{6001F6C0-BAC9-4248-81CB-53658F0CFD00}" type="pres">
      <dgm:prSet presAssocID="{8D62FF51-FBE8-48EA-8E5A-DC68709D9E34}" presName="space" presStyleCnt="0"/>
      <dgm:spPr/>
    </dgm:pt>
    <dgm:pt modelId="{E3D6E8D8-2997-4393-A0DD-AD95F7797609}" type="pres">
      <dgm:prSet presAssocID="{76475E9E-A235-4E1E-98F6-A48564B1D22A}" presName="composite" presStyleCnt="0"/>
      <dgm:spPr/>
    </dgm:pt>
    <dgm:pt modelId="{DB11EDED-A5FC-4FC9-BA32-B16A4AFAE71F}" type="pres">
      <dgm:prSet presAssocID="{76475E9E-A235-4E1E-98F6-A48564B1D22A}" presName="parTx" presStyleLbl="alignNode1" presStyleIdx="3" presStyleCnt="4">
        <dgm:presLayoutVars>
          <dgm:chMax val="0"/>
          <dgm:chPref val="0"/>
        </dgm:presLayoutVars>
      </dgm:prSet>
      <dgm:spPr/>
    </dgm:pt>
    <dgm:pt modelId="{5911CCFB-CB74-4AF1-A93C-AB561220FC80}" type="pres">
      <dgm:prSet presAssocID="{76475E9E-A235-4E1E-98F6-A48564B1D22A}" presName="desTx" presStyleLbl="alignAccFollowNode1" presStyleIdx="3" presStyleCnt="4">
        <dgm:presLayoutVars/>
      </dgm:prSet>
      <dgm:spPr/>
    </dgm:pt>
  </dgm:ptLst>
  <dgm:cxnLst>
    <dgm:cxn modelId="{94233507-F947-452B-AF6B-B15EFFB66F62}" type="presOf" srcId="{E12A43AE-8CF1-4022-83CD-C0E13F2E8E0F}" destId="{5911CCFB-CB74-4AF1-A93C-AB561220FC80}" srcOrd="0" destOrd="0" presId="urn:microsoft.com/office/officeart/2016/7/layout/ChevronBlockProcess"/>
    <dgm:cxn modelId="{9DFE6510-0938-44D5-9D02-C29411C0B1FE}" type="presOf" srcId="{F4D61174-35F2-4D53-BAE2-A20B46BA6A6E}" destId="{BD47BB25-09C2-45F6-81C3-B86A2C4F662C}" srcOrd="0" destOrd="0" presId="urn:microsoft.com/office/officeart/2016/7/layout/ChevronBlockProcess"/>
    <dgm:cxn modelId="{4FF61B66-8708-40D9-81AE-0A54AAA5E681}" srcId="{B7B40706-2646-4B74-BE97-40346D5E2ABC}" destId="{F8028C1E-8A22-4B99-A829-C8DFC0C545A0}" srcOrd="0" destOrd="0" parTransId="{16C5D1EC-6FC8-4953-A82E-DFAE464FC07D}" sibTransId="{59920D85-2A65-4CB7-AFBF-FFB1E2204AB8}"/>
    <dgm:cxn modelId="{46044B57-EBBF-4FB4-A09D-E7E158019397}" srcId="{00727560-9A96-4650-A162-9FED0F5E41A6}" destId="{B7B40706-2646-4B74-BE97-40346D5E2ABC}" srcOrd="0" destOrd="0" parTransId="{7BB8A3BB-0223-48F1-A427-D21410FA3FAC}" sibTransId="{1DDE6B4B-94C4-4929-82E2-1390D11372B9}"/>
    <dgm:cxn modelId="{5DE39D7F-3C3F-467E-87FA-B8B72FEE87D9}" srcId="{00727560-9A96-4650-A162-9FED0F5E41A6}" destId="{F4D61174-35F2-4D53-BAE2-A20B46BA6A6E}" srcOrd="1" destOrd="0" parTransId="{33A75C71-A38B-46F8-B9BC-BD3E69525C7E}" sibTransId="{0FA4A416-4EF5-483B-9CB8-E0C07F87A354}"/>
    <dgm:cxn modelId="{4276F07F-9B4C-42FE-A1F8-BF6AF0C64D9A}" type="presOf" srcId="{76475E9E-A235-4E1E-98F6-A48564B1D22A}" destId="{DB11EDED-A5FC-4FC9-BA32-B16A4AFAE71F}" srcOrd="0" destOrd="0" presId="urn:microsoft.com/office/officeart/2016/7/layout/ChevronBlockProcess"/>
    <dgm:cxn modelId="{7D6D6380-A838-41D4-AEF5-1C39D6758970}" type="presOf" srcId="{04540763-951F-4BC9-8099-DFAE6D61379F}" destId="{35421033-B834-43C1-A546-BABB31D9EDC5}" srcOrd="0" destOrd="0" presId="urn:microsoft.com/office/officeart/2016/7/layout/ChevronBlockProcess"/>
    <dgm:cxn modelId="{13E56480-2F4B-4A8D-AEDB-C761340CD466}" type="presOf" srcId="{B7B40706-2646-4B74-BE97-40346D5E2ABC}" destId="{D5643E95-841A-43A2-8A32-0033DE004DA6}" srcOrd="0" destOrd="0" presId="urn:microsoft.com/office/officeart/2016/7/layout/ChevronBlockProcess"/>
    <dgm:cxn modelId="{073B9798-0A0E-4907-A8DE-ECDB6C7C189E}" srcId="{F4D61174-35F2-4D53-BAE2-A20B46BA6A6E}" destId="{04540763-951F-4BC9-8099-DFAE6D61379F}" srcOrd="0" destOrd="0" parTransId="{7CE6B33C-CA57-4562-8E56-BC5E1C4F8206}" sibTransId="{E46507EE-C66A-4BEB-9740-B5179CDEE84E}"/>
    <dgm:cxn modelId="{5799AFB9-AC4C-44B4-AEF9-8F10979C0E9B}" srcId="{76475E9E-A235-4E1E-98F6-A48564B1D22A}" destId="{E12A43AE-8CF1-4022-83CD-C0E13F2E8E0F}" srcOrd="0" destOrd="0" parTransId="{752D2D5B-839C-405E-8024-DAB613365C13}" sibTransId="{28348943-13D6-42E4-9976-779481EE8B74}"/>
    <dgm:cxn modelId="{86AE25BB-23FD-42FA-9026-3F6AAD65FFF7}" srcId="{D6114BE3-EBDB-4C37-B24E-382E2D4A743B}" destId="{9438B583-143C-4642-9B61-CDC98D1D3101}" srcOrd="0" destOrd="0" parTransId="{FA79144F-6B9F-4A73-96A8-E110B8A6AE2E}" sibTransId="{0DF13362-B83A-42B5-93C7-980042EC71FC}"/>
    <dgm:cxn modelId="{7DB8F7BD-68B7-470C-B5C4-7063A32051EA}" type="presOf" srcId="{00727560-9A96-4650-A162-9FED0F5E41A6}" destId="{B865AE0E-4451-4E8D-83A4-BC1439D3347C}" srcOrd="0" destOrd="0" presId="urn:microsoft.com/office/officeart/2016/7/layout/ChevronBlockProcess"/>
    <dgm:cxn modelId="{5D062ACA-5DAF-4F69-BD16-737F8580F837}" srcId="{00727560-9A96-4650-A162-9FED0F5E41A6}" destId="{76475E9E-A235-4E1E-98F6-A48564B1D22A}" srcOrd="3" destOrd="0" parTransId="{4E5FD242-9019-4655-9B7C-EE4099023888}" sibTransId="{9C52EEC1-4AFA-41A6-AEE5-CC191752D7A5}"/>
    <dgm:cxn modelId="{B5E29ED5-9FDC-4441-95CB-C5E1CB31B71B}" type="presOf" srcId="{F8028C1E-8A22-4B99-A829-C8DFC0C545A0}" destId="{AB415D56-C388-4637-B304-EC8550D922DC}" srcOrd="0" destOrd="0" presId="urn:microsoft.com/office/officeart/2016/7/layout/ChevronBlockProcess"/>
    <dgm:cxn modelId="{7FC8E0FB-751A-49D7-8662-8CF38DE2C8AE}" srcId="{00727560-9A96-4650-A162-9FED0F5E41A6}" destId="{D6114BE3-EBDB-4C37-B24E-382E2D4A743B}" srcOrd="2" destOrd="0" parTransId="{B789ABB9-474B-4575-91AA-89CF74AD3F12}" sibTransId="{8D62FF51-FBE8-48EA-8E5A-DC68709D9E34}"/>
    <dgm:cxn modelId="{69ED08FD-40CD-4631-93F5-245AE5AB7462}" type="presOf" srcId="{9438B583-143C-4642-9B61-CDC98D1D3101}" destId="{48066BC0-C5BF-4129-B31B-41CA8B74CFB2}" srcOrd="0" destOrd="0" presId="urn:microsoft.com/office/officeart/2016/7/layout/ChevronBlockProcess"/>
    <dgm:cxn modelId="{BB3709FD-C229-4FE7-B1AC-F35BC9C7164C}" type="presOf" srcId="{D6114BE3-EBDB-4C37-B24E-382E2D4A743B}" destId="{A32CF419-97A5-49D2-B3CC-DB994F5D3672}" srcOrd="0" destOrd="0" presId="urn:microsoft.com/office/officeart/2016/7/layout/ChevronBlockProcess"/>
    <dgm:cxn modelId="{606BE682-3194-4BCB-8598-10ACC4A46F3E}" type="presParOf" srcId="{B865AE0E-4451-4E8D-83A4-BC1439D3347C}" destId="{C6F8B15F-52A0-4507-BE00-23DBC5B61988}" srcOrd="0" destOrd="0" presId="urn:microsoft.com/office/officeart/2016/7/layout/ChevronBlockProcess"/>
    <dgm:cxn modelId="{3B2A4E7A-9BFB-4524-89AD-1A7AB4A57E56}" type="presParOf" srcId="{C6F8B15F-52A0-4507-BE00-23DBC5B61988}" destId="{D5643E95-841A-43A2-8A32-0033DE004DA6}" srcOrd="0" destOrd="0" presId="urn:microsoft.com/office/officeart/2016/7/layout/ChevronBlockProcess"/>
    <dgm:cxn modelId="{1764C29B-E83E-43A6-BA75-5A60915411AA}" type="presParOf" srcId="{C6F8B15F-52A0-4507-BE00-23DBC5B61988}" destId="{AB415D56-C388-4637-B304-EC8550D922DC}" srcOrd="1" destOrd="0" presId="urn:microsoft.com/office/officeart/2016/7/layout/ChevronBlockProcess"/>
    <dgm:cxn modelId="{C59E1606-994A-44BC-A754-F4B536188543}" type="presParOf" srcId="{B865AE0E-4451-4E8D-83A4-BC1439D3347C}" destId="{4526D060-7EF2-4FFF-AA7A-EDDFB022617C}" srcOrd="1" destOrd="0" presId="urn:microsoft.com/office/officeart/2016/7/layout/ChevronBlockProcess"/>
    <dgm:cxn modelId="{460276A6-0CFB-4F5E-A241-F42194DD6DD9}" type="presParOf" srcId="{B865AE0E-4451-4E8D-83A4-BC1439D3347C}" destId="{FBF979D8-826A-4E55-A6AB-C0614D53BD89}" srcOrd="2" destOrd="0" presId="urn:microsoft.com/office/officeart/2016/7/layout/ChevronBlockProcess"/>
    <dgm:cxn modelId="{F7FE5967-01BC-472D-AA12-0A21EA1C9D68}" type="presParOf" srcId="{FBF979D8-826A-4E55-A6AB-C0614D53BD89}" destId="{BD47BB25-09C2-45F6-81C3-B86A2C4F662C}" srcOrd="0" destOrd="0" presId="urn:microsoft.com/office/officeart/2016/7/layout/ChevronBlockProcess"/>
    <dgm:cxn modelId="{7E5FC58F-0FB0-4826-95EE-9DBF0E4B95AE}" type="presParOf" srcId="{FBF979D8-826A-4E55-A6AB-C0614D53BD89}" destId="{35421033-B834-43C1-A546-BABB31D9EDC5}" srcOrd="1" destOrd="0" presId="urn:microsoft.com/office/officeart/2016/7/layout/ChevronBlockProcess"/>
    <dgm:cxn modelId="{28DAE462-F561-4BEE-9F87-ADC8E5C306DA}" type="presParOf" srcId="{B865AE0E-4451-4E8D-83A4-BC1439D3347C}" destId="{EEECD353-F8B2-436B-AB9C-7828397C53B3}" srcOrd="3" destOrd="0" presId="urn:microsoft.com/office/officeart/2016/7/layout/ChevronBlockProcess"/>
    <dgm:cxn modelId="{82A86738-81FD-43E6-BB04-CA97E95FC93D}" type="presParOf" srcId="{B865AE0E-4451-4E8D-83A4-BC1439D3347C}" destId="{DB22839C-1999-4DCF-AA47-23EAB8E4024D}" srcOrd="4" destOrd="0" presId="urn:microsoft.com/office/officeart/2016/7/layout/ChevronBlockProcess"/>
    <dgm:cxn modelId="{AD64F715-4E9D-4093-B01E-205446575A83}" type="presParOf" srcId="{DB22839C-1999-4DCF-AA47-23EAB8E4024D}" destId="{A32CF419-97A5-49D2-B3CC-DB994F5D3672}" srcOrd="0" destOrd="0" presId="urn:microsoft.com/office/officeart/2016/7/layout/ChevronBlockProcess"/>
    <dgm:cxn modelId="{26793C8C-5D60-4164-BBFE-75C71B656349}" type="presParOf" srcId="{DB22839C-1999-4DCF-AA47-23EAB8E4024D}" destId="{48066BC0-C5BF-4129-B31B-41CA8B74CFB2}" srcOrd="1" destOrd="0" presId="urn:microsoft.com/office/officeart/2016/7/layout/ChevronBlockProcess"/>
    <dgm:cxn modelId="{A4BC9285-BAD2-4C93-B79F-236D97BADF4E}" type="presParOf" srcId="{B865AE0E-4451-4E8D-83A4-BC1439D3347C}" destId="{6001F6C0-BAC9-4248-81CB-53658F0CFD00}" srcOrd="5" destOrd="0" presId="urn:microsoft.com/office/officeart/2016/7/layout/ChevronBlockProcess"/>
    <dgm:cxn modelId="{8E7D7ABD-8EC0-4703-8A7A-A8FA91AE7A6F}" type="presParOf" srcId="{B865AE0E-4451-4E8D-83A4-BC1439D3347C}" destId="{E3D6E8D8-2997-4393-A0DD-AD95F7797609}" srcOrd="6" destOrd="0" presId="urn:microsoft.com/office/officeart/2016/7/layout/ChevronBlockProcess"/>
    <dgm:cxn modelId="{1E6E6E7D-D6D6-40F3-BCCA-4D64510797FC}" type="presParOf" srcId="{E3D6E8D8-2997-4393-A0DD-AD95F7797609}" destId="{DB11EDED-A5FC-4FC9-BA32-B16A4AFAE71F}" srcOrd="0" destOrd="0" presId="urn:microsoft.com/office/officeart/2016/7/layout/ChevronBlockProcess"/>
    <dgm:cxn modelId="{E6FC0051-43B7-4483-81C9-006B31B0CA4F}" type="presParOf" srcId="{E3D6E8D8-2997-4393-A0DD-AD95F7797609}" destId="{5911CCFB-CB74-4AF1-A93C-AB561220FC80}"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43E95-841A-43A2-8A32-0033DE004DA6}">
      <dsp:nvSpPr>
        <dsp:cNvPr id="0" name=""/>
        <dsp:cNvSpPr/>
      </dsp:nvSpPr>
      <dsp:spPr>
        <a:xfrm>
          <a:off x="11584" y="521637"/>
          <a:ext cx="2546490" cy="76394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dirty="0"/>
            <a:t>Normalize</a:t>
          </a:r>
        </a:p>
      </dsp:txBody>
      <dsp:txXfrm>
        <a:off x="240768" y="521637"/>
        <a:ext cx="2088122" cy="763947"/>
      </dsp:txXfrm>
    </dsp:sp>
    <dsp:sp modelId="{AB415D56-C388-4637-B304-EC8550D922DC}">
      <dsp:nvSpPr>
        <dsp:cNvPr id="0" name=""/>
        <dsp:cNvSpPr/>
      </dsp:nvSpPr>
      <dsp:spPr>
        <a:xfrm>
          <a:off x="11584" y="1285584"/>
          <a:ext cx="2317305" cy="197885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889000">
            <a:lnSpc>
              <a:spcPct val="90000"/>
            </a:lnSpc>
            <a:spcBef>
              <a:spcPct val="0"/>
            </a:spcBef>
            <a:spcAft>
              <a:spcPct val="35000"/>
            </a:spcAft>
            <a:buNone/>
          </a:pPr>
          <a:r>
            <a:rPr lang="en-US" sz="2000" kern="1200" dirty="0"/>
            <a:t>Normalize the input data for a more accurate fit .</a:t>
          </a:r>
        </a:p>
      </dsp:txBody>
      <dsp:txXfrm>
        <a:off x="11584" y="1285584"/>
        <a:ext cx="2317305" cy="1978857"/>
      </dsp:txXfrm>
    </dsp:sp>
    <dsp:sp modelId="{BD47BB25-09C2-45F6-81C3-B86A2C4F662C}">
      <dsp:nvSpPr>
        <dsp:cNvPr id="0" name=""/>
        <dsp:cNvSpPr/>
      </dsp:nvSpPr>
      <dsp:spPr>
        <a:xfrm>
          <a:off x="2507831" y="521637"/>
          <a:ext cx="2546490" cy="763947"/>
        </a:xfrm>
        <a:prstGeom prst="chevron">
          <a:avLst>
            <a:gd name="adj" fmla="val 30000"/>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dirty="0"/>
            <a:t>Refine</a:t>
          </a:r>
        </a:p>
      </dsp:txBody>
      <dsp:txXfrm>
        <a:off x="2737015" y="521637"/>
        <a:ext cx="2088122" cy="763947"/>
      </dsp:txXfrm>
    </dsp:sp>
    <dsp:sp modelId="{35421033-B834-43C1-A546-BABB31D9EDC5}">
      <dsp:nvSpPr>
        <dsp:cNvPr id="0" name=""/>
        <dsp:cNvSpPr/>
      </dsp:nvSpPr>
      <dsp:spPr>
        <a:xfrm>
          <a:off x="2507831" y="1285584"/>
          <a:ext cx="2317305" cy="1978857"/>
        </a:xfrm>
        <a:prstGeom prst="rect">
          <a:avLst/>
        </a:prstGeom>
        <a:solidFill>
          <a:schemeClr val="accent2">
            <a:tint val="40000"/>
            <a:alpha val="90000"/>
            <a:hueOff val="82399"/>
            <a:satOff val="-7939"/>
            <a:lumOff val="-837"/>
            <a:alphaOff val="0"/>
          </a:schemeClr>
        </a:solidFill>
        <a:ln w="15875" cap="flat" cmpd="sng" algn="ctr">
          <a:solidFill>
            <a:schemeClr val="accent2">
              <a:tint val="40000"/>
              <a:alpha val="90000"/>
              <a:hueOff val="82399"/>
              <a:satOff val="-7939"/>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889000">
            <a:lnSpc>
              <a:spcPct val="90000"/>
            </a:lnSpc>
            <a:spcBef>
              <a:spcPct val="0"/>
            </a:spcBef>
            <a:spcAft>
              <a:spcPct val="35000"/>
            </a:spcAft>
            <a:buNone/>
          </a:pPr>
          <a:r>
            <a:rPr lang="en-US" sz="2000" kern="1200" dirty="0"/>
            <a:t>Improve the thresholding scheme to catch weaker lines</a:t>
          </a:r>
        </a:p>
      </dsp:txBody>
      <dsp:txXfrm>
        <a:off x="2507831" y="1285584"/>
        <a:ext cx="2317305" cy="1978857"/>
      </dsp:txXfrm>
    </dsp:sp>
    <dsp:sp modelId="{A32CF419-97A5-49D2-B3CC-DB994F5D3672}">
      <dsp:nvSpPr>
        <dsp:cNvPr id="0" name=""/>
        <dsp:cNvSpPr/>
      </dsp:nvSpPr>
      <dsp:spPr>
        <a:xfrm>
          <a:off x="5004078" y="521637"/>
          <a:ext cx="2546490" cy="763947"/>
        </a:xfrm>
        <a:prstGeom prst="chevron">
          <a:avLst>
            <a:gd name="adj" fmla="val 30000"/>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dirty="0"/>
            <a:t>Optimize</a:t>
          </a:r>
        </a:p>
      </dsp:txBody>
      <dsp:txXfrm>
        <a:off x="5233262" y="521637"/>
        <a:ext cx="2088122" cy="763947"/>
      </dsp:txXfrm>
    </dsp:sp>
    <dsp:sp modelId="{48066BC0-C5BF-4129-B31B-41CA8B74CFB2}">
      <dsp:nvSpPr>
        <dsp:cNvPr id="0" name=""/>
        <dsp:cNvSpPr/>
      </dsp:nvSpPr>
      <dsp:spPr>
        <a:xfrm>
          <a:off x="5004078" y="1285584"/>
          <a:ext cx="2317305" cy="1978857"/>
        </a:xfrm>
        <a:prstGeom prst="rect">
          <a:avLst/>
        </a:prstGeom>
        <a:solidFill>
          <a:schemeClr val="accent2">
            <a:tint val="40000"/>
            <a:alpha val="90000"/>
            <a:hueOff val="164799"/>
            <a:satOff val="-15877"/>
            <a:lumOff val="-1674"/>
            <a:alphaOff val="0"/>
          </a:schemeClr>
        </a:solidFill>
        <a:ln w="15875" cap="flat" cmpd="sng" algn="ctr">
          <a:solidFill>
            <a:schemeClr val="accent2">
              <a:tint val="40000"/>
              <a:alpha val="90000"/>
              <a:hueOff val="164799"/>
              <a:satOff val="-15877"/>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889000">
            <a:lnSpc>
              <a:spcPct val="90000"/>
            </a:lnSpc>
            <a:spcBef>
              <a:spcPct val="0"/>
            </a:spcBef>
            <a:spcAft>
              <a:spcPct val="35000"/>
            </a:spcAft>
            <a:buNone/>
          </a:pPr>
          <a:r>
            <a:rPr lang="en-US" sz="2000" kern="1200" dirty="0"/>
            <a:t>Optimize line filtration parameters for any kind of PSD input.</a:t>
          </a:r>
        </a:p>
      </dsp:txBody>
      <dsp:txXfrm>
        <a:off x="5004078" y="1285584"/>
        <a:ext cx="2317305" cy="1978857"/>
      </dsp:txXfrm>
    </dsp:sp>
    <dsp:sp modelId="{DB11EDED-A5FC-4FC9-BA32-B16A4AFAE71F}">
      <dsp:nvSpPr>
        <dsp:cNvPr id="0" name=""/>
        <dsp:cNvSpPr/>
      </dsp:nvSpPr>
      <dsp:spPr>
        <a:xfrm>
          <a:off x="7500325" y="521637"/>
          <a:ext cx="2546490" cy="763947"/>
        </a:xfrm>
        <a:prstGeom prst="chevron">
          <a:avLst>
            <a:gd name="adj" fmla="val 30000"/>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26" tIns="94326" rIns="94326" bIns="94326" numCol="1" spcCol="1270" anchor="ctr" anchorCtr="0">
          <a:noAutofit/>
        </a:bodyPr>
        <a:lstStyle/>
        <a:p>
          <a:pPr marL="0" lvl="0" indent="0" algn="ctr" defTabSz="1244600">
            <a:lnSpc>
              <a:spcPct val="90000"/>
            </a:lnSpc>
            <a:spcBef>
              <a:spcPct val="0"/>
            </a:spcBef>
            <a:spcAft>
              <a:spcPct val="35000"/>
            </a:spcAft>
            <a:buNone/>
          </a:pPr>
          <a:r>
            <a:rPr lang="en-US" sz="2800" kern="1200"/>
            <a:t>Extend</a:t>
          </a:r>
          <a:endParaRPr lang="en-US" sz="2800" kern="1200" dirty="0"/>
        </a:p>
      </dsp:txBody>
      <dsp:txXfrm>
        <a:off x="7729509" y="521637"/>
        <a:ext cx="2088122" cy="763947"/>
      </dsp:txXfrm>
    </dsp:sp>
    <dsp:sp modelId="{5911CCFB-CB74-4AF1-A93C-AB561220FC80}">
      <dsp:nvSpPr>
        <dsp:cNvPr id="0" name=""/>
        <dsp:cNvSpPr/>
      </dsp:nvSpPr>
      <dsp:spPr>
        <a:xfrm>
          <a:off x="7500325" y="1285584"/>
          <a:ext cx="2317305" cy="1978857"/>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119" tIns="183119" rIns="183119" bIns="366237" numCol="1" spcCol="1270" anchor="t" anchorCtr="0">
          <a:noAutofit/>
        </a:bodyPr>
        <a:lstStyle/>
        <a:p>
          <a:pPr marL="0" lvl="0" indent="0" algn="l" defTabSz="889000">
            <a:lnSpc>
              <a:spcPct val="90000"/>
            </a:lnSpc>
            <a:spcBef>
              <a:spcPct val="0"/>
            </a:spcBef>
            <a:spcAft>
              <a:spcPct val="35000"/>
            </a:spcAft>
            <a:buNone/>
          </a:pPr>
          <a:r>
            <a:rPr lang="en-US" sz="2000" kern="1200" dirty="0"/>
            <a:t>Extend SHAPES to thousands of data realizations for further tuning</a:t>
          </a:r>
        </a:p>
      </dsp:txBody>
      <dsp:txXfrm>
        <a:off x="7500325" y="1285584"/>
        <a:ext cx="2317305" cy="1978857"/>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4AA76-1AB4-4BF7-B577-5464D52098E9}"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A0929-DB2A-4BE0-8A65-DE4AC72F1E17}" type="slidenum">
              <a:rPr lang="en-US" smtClean="0"/>
              <a:t>‹#›</a:t>
            </a:fld>
            <a:endParaRPr lang="en-US"/>
          </a:p>
        </p:txBody>
      </p:sp>
    </p:spTree>
    <p:extLst>
      <p:ext uri="{BB962C8B-B14F-4D97-AF65-F5344CB8AC3E}">
        <p14:creationId xmlns:p14="http://schemas.microsoft.com/office/powerpoint/2010/main" val="171537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9A0929-DB2A-4BE0-8A65-DE4AC72F1E17}" type="slidenum">
              <a:rPr lang="en-US" smtClean="0"/>
              <a:t>1</a:t>
            </a:fld>
            <a:endParaRPr lang="en-US"/>
          </a:p>
        </p:txBody>
      </p:sp>
    </p:spTree>
    <p:extLst>
      <p:ext uri="{BB962C8B-B14F-4D97-AF65-F5344CB8AC3E}">
        <p14:creationId xmlns:p14="http://schemas.microsoft.com/office/powerpoint/2010/main" val="24335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result of SHAPES on a 4000 data point set, which identifies the location of line features (blue triangles).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work is ongoing there are some features, ~250 and ~2000 where the sharpness of the feature or limited number of points leads to omission.</a:t>
            </a:r>
          </a:p>
          <a:p>
            <a:r>
              <a:rPr lang="en-US" dirty="0"/>
              <a:t>However, the work shows that SHAPES and the Line Identification Algorithm can determine the location of sharp line features. </a:t>
            </a:r>
          </a:p>
          <a:p>
            <a:r>
              <a:rPr lang="en-US" dirty="0"/>
              <a:t>This work can be applied to more PSDs for line removal or to works in all fields where line identification could be useful.</a:t>
            </a:r>
          </a:p>
        </p:txBody>
      </p:sp>
      <p:sp>
        <p:nvSpPr>
          <p:cNvPr id="4" name="Slide Number Placeholder 3"/>
          <p:cNvSpPr>
            <a:spLocks noGrp="1"/>
          </p:cNvSpPr>
          <p:nvPr>
            <p:ph type="sldNum" sz="quarter" idx="5"/>
          </p:nvPr>
        </p:nvSpPr>
        <p:spPr/>
        <p:txBody>
          <a:bodyPr/>
          <a:lstStyle/>
          <a:p>
            <a:fld id="{B99A0929-DB2A-4BE0-8A65-DE4AC72F1E17}" type="slidenum">
              <a:rPr lang="en-US" smtClean="0"/>
              <a:t>11</a:t>
            </a:fld>
            <a:endParaRPr lang="en-US"/>
          </a:p>
        </p:txBody>
      </p:sp>
    </p:spTree>
    <p:extLst>
      <p:ext uri="{BB962C8B-B14F-4D97-AF65-F5344CB8AC3E}">
        <p14:creationId xmlns:p14="http://schemas.microsoft.com/office/powerpoint/2010/main" val="700498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9A0929-DB2A-4BE0-8A65-DE4AC72F1E17}" type="slidenum">
              <a:rPr lang="en-US" smtClean="0"/>
              <a:t>12</a:t>
            </a:fld>
            <a:endParaRPr lang="en-US"/>
          </a:p>
        </p:txBody>
      </p:sp>
    </p:spTree>
    <p:extLst>
      <p:ext uri="{BB962C8B-B14F-4D97-AF65-F5344CB8AC3E}">
        <p14:creationId xmlns:p14="http://schemas.microsoft.com/office/powerpoint/2010/main" val="2395428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9A0929-DB2A-4BE0-8A65-DE4AC72F1E17}" type="slidenum">
              <a:rPr lang="en-US" smtClean="0"/>
              <a:t>13</a:t>
            </a:fld>
            <a:endParaRPr lang="en-US"/>
          </a:p>
        </p:txBody>
      </p:sp>
    </p:spTree>
    <p:extLst>
      <p:ext uri="{BB962C8B-B14F-4D97-AF65-F5344CB8AC3E}">
        <p14:creationId xmlns:p14="http://schemas.microsoft.com/office/powerpoint/2010/main" val="408003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Gravitational Waves are rare and transient events that are difficult to detect.</a:t>
            </a:r>
          </a:p>
          <a:p>
            <a:r>
              <a:rPr lang="en-US" dirty="0"/>
              <a:t>Scientists all over the world are racing to build the technology needed to detect the faintest of signals. </a:t>
            </a:r>
          </a:p>
          <a:p>
            <a:r>
              <a:rPr lang="en-US" dirty="0"/>
              <a:t>With data streaming from all parts of the world we also need something to sift through all the data and extract the useful information.</a:t>
            </a:r>
          </a:p>
        </p:txBody>
      </p:sp>
      <p:sp>
        <p:nvSpPr>
          <p:cNvPr id="4" name="Slide Number Placeholder 3"/>
          <p:cNvSpPr>
            <a:spLocks noGrp="1"/>
          </p:cNvSpPr>
          <p:nvPr>
            <p:ph type="sldNum" sz="quarter" idx="5"/>
          </p:nvPr>
        </p:nvSpPr>
        <p:spPr/>
        <p:txBody>
          <a:bodyPr/>
          <a:lstStyle/>
          <a:p>
            <a:fld id="{B99A0929-DB2A-4BE0-8A65-DE4AC72F1E17}" type="slidenum">
              <a:rPr lang="en-US" smtClean="0"/>
              <a:t>2</a:t>
            </a:fld>
            <a:endParaRPr lang="en-US"/>
          </a:p>
        </p:txBody>
      </p:sp>
    </p:spTree>
    <p:extLst>
      <p:ext uri="{BB962C8B-B14F-4D97-AF65-F5344CB8AC3E}">
        <p14:creationId xmlns:p14="http://schemas.microsoft.com/office/powerpoint/2010/main" val="274973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Nobel Prize in Physics 2017 was divided, one half awarded to Rainer Weiss, the other half jointly to Barry C. </a:t>
            </a:r>
            <a:r>
              <a:rPr lang="en-US" sz="1200" b="0" i="0" kern="1200" dirty="0" err="1">
                <a:solidFill>
                  <a:schemeClr val="tx1"/>
                </a:solidFill>
                <a:effectLst/>
                <a:latin typeface="+mn-lt"/>
                <a:ea typeface="+mn-ea"/>
                <a:cs typeface="+mn-cs"/>
              </a:rPr>
              <a:t>Barish</a:t>
            </a:r>
            <a:r>
              <a:rPr lang="en-US" sz="1200" b="0" i="0" kern="1200" dirty="0">
                <a:solidFill>
                  <a:schemeClr val="tx1"/>
                </a:solidFill>
                <a:effectLst/>
                <a:latin typeface="+mn-lt"/>
                <a:ea typeface="+mn-ea"/>
                <a:cs typeface="+mn-cs"/>
              </a:rPr>
              <a:t> and Kip S. Thorne "for decisive contributions to the LIGO detector and the observation of gravitational waves.”</a:t>
            </a:r>
            <a:endParaRPr lang="en-US" dirty="0"/>
          </a:p>
        </p:txBody>
      </p:sp>
      <p:sp>
        <p:nvSpPr>
          <p:cNvPr id="4" name="Slide Number Placeholder 3"/>
          <p:cNvSpPr>
            <a:spLocks noGrp="1"/>
          </p:cNvSpPr>
          <p:nvPr>
            <p:ph type="sldNum" sz="quarter" idx="5"/>
          </p:nvPr>
        </p:nvSpPr>
        <p:spPr/>
        <p:txBody>
          <a:bodyPr/>
          <a:lstStyle/>
          <a:p>
            <a:fld id="{B99A0929-DB2A-4BE0-8A65-DE4AC72F1E17}" type="slidenum">
              <a:rPr lang="en-US" smtClean="0"/>
              <a:t>3</a:t>
            </a:fld>
            <a:endParaRPr lang="en-US"/>
          </a:p>
        </p:txBody>
      </p:sp>
    </p:spTree>
    <p:extLst>
      <p:ext uri="{BB962C8B-B14F-4D97-AF65-F5344CB8AC3E}">
        <p14:creationId xmlns:p14="http://schemas.microsoft.com/office/powerpoint/2010/main" val="200765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(Show LIGO PSDs and point out the design sensitivity vs. true noise PSD differences; highlight line features and how high in power they are compared to the noise floor)</a:t>
            </a:r>
          </a:p>
          <a:p>
            <a:endParaRPr lang="en-US" dirty="0"/>
          </a:p>
        </p:txBody>
      </p:sp>
      <p:sp>
        <p:nvSpPr>
          <p:cNvPr id="4" name="Slide Number Placeholder 3"/>
          <p:cNvSpPr>
            <a:spLocks noGrp="1"/>
          </p:cNvSpPr>
          <p:nvPr>
            <p:ph type="sldNum" sz="quarter" idx="5"/>
          </p:nvPr>
        </p:nvSpPr>
        <p:spPr/>
        <p:txBody>
          <a:bodyPr/>
          <a:lstStyle/>
          <a:p>
            <a:fld id="{B99A0929-DB2A-4BE0-8A65-DE4AC72F1E17}" type="slidenum">
              <a:rPr lang="en-US" smtClean="0"/>
              <a:t>4</a:t>
            </a:fld>
            <a:endParaRPr lang="en-US"/>
          </a:p>
        </p:txBody>
      </p:sp>
    </p:spTree>
    <p:extLst>
      <p:ext uri="{BB962C8B-B14F-4D97-AF65-F5344CB8AC3E}">
        <p14:creationId xmlns:p14="http://schemas.microsoft.com/office/powerpoint/2010/main" val="3740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Analysis is crucial in detecting what is and what isn’t a gravitational wave event.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is processed and converted to Power Spectral Densities (or PSDs) which measure power fluctuations.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PSDs contain many spectral line features that correspond to terrestrial interference which need to removed before we can search for GW signals.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window smoothing which allows our estimation tool to have enough data points for the smaller features of the data set.</a:t>
            </a:r>
          </a:p>
        </p:txBody>
      </p:sp>
      <p:sp>
        <p:nvSpPr>
          <p:cNvPr id="4" name="Slide Number Placeholder 3"/>
          <p:cNvSpPr>
            <a:spLocks noGrp="1"/>
          </p:cNvSpPr>
          <p:nvPr>
            <p:ph type="sldNum" sz="quarter" idx="5"/>
          </p:nvPr>
        </p:nvSpPr>
        <p:spPr/>
        <p:txBody>
          <a:bodyPr/>
          <a:lstStyle/>
          <a:p>
            <a:fld id="{B99A0929-DB2A-4BE0-8A65-DE4AC72F1E17}" type="slidenum">
              <a:rPr lang="en-US" smtClean="0"/>
              <a:t>5</a:t>
            </a:fld>
            <a:endParaRPr lang="en-US"/>
          </a:p>
        </p:txBody>
      </p:sp>
    </p:spTree>
    <p:extLst>
      <p:ext uri="{BB962C8B-B14F-4D97-AF65-F5344CB8AC3E}">
        <p14:creationId xmlns:p14="http://schemas.microsoft.com/office/powerpoint/2010/main" val="380978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articles listed, and many others, show methods of marginalizing the effect of the line features based on the standard noise model of stationary features. </a:t>
            </a:r>
          </a:p>
          <a:p>
            <a:r>
              <a:rPr lang="en-US" dirty="0"/>
              <a:t>They all aim to remove the effect of the line features using various types of estimation tools. </a:t>
            </a:r>
          </a:p>
          <a:p>
            <a:r>
              <a:rPr lang="en-US" dirty="0"/>
              <a:t>The problem of line identification is a troublesome one, especially if the lines are randomly positioned.</a:t>
            </a:r>
          </a:p>
        </p:txBody>
      </p:sp>
      <p:sp>
        <p:nvSpPr>
          <p:cNvPr id="4" name="Slide Number Placeholder 3"/>
          <p:cNvSpPr>
            <a:spLocks noGrp="1"/>
          </p:cNvSpPr>
          <p:nvPr>
            <p:ph type="sldNum" sz="quarter" idx="5"/>
          </p:nvPr>
        </p:nvSpPr>
        <p:spPr/>
        <p:txBody>
          <a:bodyPr/>
          <a:lstStyle/>
          <a:p>
            <a:fld id="{B99A0929-DB2A-4BE0-8A65-DE4AC72F1E17}" type="slidenum">
              <a:rPr lang="en-US" smtClean="0"/>
              <a:t>6</a:t>
            </a:fld>
            <a:endParaRPr lang="en-US"/>
          </a:p>
        </p:txBody>
      </p:sp>
    </p:spTree>
    <p:extLst>
      <p:ext uri="{BB962C8B-B14F-4D97-AF65-F5344CB8AC3E}">
        <p14:creationId xmlns:p14="http://schemas.microsoft.com/office/powerpoint/2010/main" val="17703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SHAPES is a versatile algorithm which uses PSO, or Particle Swarm optimization, to determine the best location of knots which are used to fit the curves.</a:t>
            </a:r>
          </a:p>
          <a:p>
            <a:endParaRPr lang="en-US" dirty="0"/>
          </a:p>
        </p:txBody>
      </p:sp>
      <p:sp>
        <p:nvSpPr>
          <p:cNvPr id="4" name="Slide Number Placeholder 3"/>
          <p:cNvSpPr>
            <a:spLocks noGrp="1"/>
          </p:cNvSpPr>
          <p:nvPr>
            <p:ph type="sldNum" sz="quarter" idx="5"/>
          </p:nvPr>
        </p:nvSpPr>
        <p:spPr/>
        <p:txBody>
          <a:bodyPr/>
          <a:lstStyle/>
          <a:p>
            <a:fld id="{B99A0929-DB2A-4BE0-8A65-DE4AC72F1E17}" type="slidenum">
              <a:rPr lang="en-US" smtClean="0"/>
              <a:t>7</a:t>
            </a:fld>
            <a:endParaRPr lang="en-US"/>
          </a:p>
        </p:txBody>
      </p:sp>
    </p:spTree>
    <p:extLst>
      <p:ext uri="{BB962C8B-B14F-4D97-AF65-F5344CB8AC3E}">
        <p14:creationId xmlns:p14="http://schemas.microsoft.com/office/powerpoint/2010/main" val="321405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the overlap between segments because it will allow us to have a smooth connection between segments.</a:t>
            </a:r>
          </a:p>
          <a:p>
            <a:r>
              <a:rPr lang="en-US" dirty="0"/>
              <a:t>This is done by taking a weighted exponential average of the overlapped region and replacing the 2</a:t>
            </a:r>
            <a:r>
              <a:rPr lang="en-US" baseline="30000" dirty="0"/>
              <a:t>nd</a:t>
            </a:r>
            <a:r>
              <a:rPr lang="en-US" dirty="0"/>
              <a:t> segment’s estimate with the averaged estimate. </a:t>
            </a:r>
          </a:p>
          <a:p>
            <a:r>
              <a:rPr lang="en-US" dirty="0"/>
              <a:t>We then have continuous non overlapping segments.</a:t>
            </a:r>
          </a:p>
        </p:txBody>
      </p:sp>
      <p:sp>
        <p:nvSpPr>
          <p:cNvPr id="4" name="Slide Number Placeholder 3"/>
          <p:cNvSpPr>
            <a:spLocks noGrp="1"/>
          </p:cNvSpPr>
          <p:nvPr>
            <p:ph type="sldNum" sz="quarter" idx="5"/>
          </p:nvPr>
        </p:nvSpPr>
        <p:spPr/>
        <p:txBody>
          <a:bodyPr/>
          <a:lstStyle/>
          <a:p>
            <a:fld id="{B99A0929-DB2A-4BE0-8A65-DE4AC72F1E17}" type="slidenum">
              <a:rPr lang="en-US" smtClean="0"/>
              <a:t>8</a:t>
            </a:fld>
            <a:endParaRPr lang="en-US"/>
          </a:p>
        </p:txBody>
      </p:sp>
    </p:spTree>
    <p:extLst>
      <p:ext uri="{BB962C8B-B14F-4D97-AF65-F5344CB8AC3E}">
        <p14:creationId xmlns:p14="http://schemas.microsoft.com/office/powerpoint/2010/main" val="241614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Tricks, such as smoothing the PSD, have to be used to resolve very sharp features</a:t>
            </a:r>
          </a:p>
          <a:p>
            <a:endParaRPr lang="en-US" dirty="0"/>
          </a:p>
        </p:txBody>
      </p:sp>
      <p:sp>
        <p:nvSpPr>
          <p:cNvPr id="4" name="Slide Number Placeholder 3"/>
          <p:cNvSpPr>
            <a:spLocks noGrp="1"/>
          </p:cNvSpPr>
          <p:nvPr>
            <p:ph type="sldNum" sz="quarter" idx="5"/>
          </p:nvPr>
        </p:nvSpPr>
        <p:spPr/>
        <p:txBody>
          <a:bodyPr/>
          <a:lstStyle/>
          <a:p>
            <a:fld id="{B99A0929-DB2A-4BE0-8A65-DE4AC72F1E17}" type="slidenum">
              <a:rPr lang="en-US" smtClean="0"/>
              <a:t>9</a:t>
            </a:fld>
            <a:endParaRPr lang="en-US"/>
          </a:p>
        </p:txBody>
      </p:sp>
    </p:spTree>
    <p:extLst>
      <p:ext uri="{BB962C8B-B14F-4D97-AF65-F5344CB8AC3E}">
        <p14:creationId xmlns:p14="http://schemas.microsoft.com/office/powerpoint/2010/main" val="253771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687FCD-0515-42B0-8F1F-212A03137874}"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5892-5F93-49EB-BE71-744BF6ED240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92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687FCD-0515-42B0-8F1F-212A03137874}"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5892-5F93-49EB-BE71-744BF6ED240A}" type="slidenum">
              <a:rPr lang="en-US" smtClean="0"/>
              <a:t>‹#›</a:t>
            </a:fld>
            <a:endParaRPr lang="en-US"/>
          </a:p>
        </p:txBody>
      </p:sp>
    </p:spTree>
    <p:extLst>
      <p:ext uri="{BB962C8B-B14F-4D97-AF65-F5344CB8AC3E}">
        <p14:creationId xmlns:p14="http://schemas.microsoft.com/office/powerpoint/2010/main" val="367797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687FCD-0515-42B0-8F1F-212A03137874}"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5892-5F93-49EB-BE71-744BF6ED240A}" type="slidenum">
              <a:rPr lang="en-US" smtClean="0"/>
              <a:t>‹#›</a:t>
            </a:fld>
            <a:endParaRPr lang="en-US"/>
          </a:p>
        </p:txBody>
      </p:sp>
    </p:spTree>
    <p:extLst>
      <p:ext uri="{BB962C8B-B14F-4D97-AF65-F5344CB8AC3E}">
        <p14:creationId xmlns:p14="http://schemas.microsoft.com/office/powerpoint/2010/main" val="407507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687FCD-0515-42B0-8F1F-212A03137874}"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5892-5F93-49EB-BE71-744BF6ED240A}" type="slidenum">
              <a:rPr lang="en-US" smtClean="0"/>
              <a:t>‹#›</a:t>
            </a:fld>
            <a:endParaRPr lang="en-US"/>
          </a:p>
        </p:txBody>
      </p:sp>
    </p:spTree>
    <p:extLst>
      <p:ext uri="{BB962C8B-B14F-4D97-AF65-F5344CB8AC3E}">
        <p14:creationId xmlns:p14="http://schemas.microsoft.com/office/powerpoint/2010/main" val="103005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687FCD-0515-42B0-8F1F-212A03137874}"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5892-5F93-49EB-BE71-744BF6ED240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6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687FCD-0515-42B0-8F1F-212A03137874}"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55892-5F93-49EB-BE71-744BF6ED240A}" type="slidenum">
              <a:rPr lang="en-US" smtClean="0"/>
              <a:t>‹#›</a:t>
            </a:fld>
            <a:endParaRPr lang="en-US"/>
          </a:p>
        </p:txBody>
      </p:sp>
    </p:spTree>
    <p:extLst>
      <p:ext uri="{BB962C8B-B14F-4D97-AF65-F5344CB8AC3E}">
        <p14:creationId xmlns:p14="http://schemas.microsoft.com/office/powerpoint/2010/main" val="393087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687FCD-0515-42B0-8F1F-212A03137874}"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55892-5F93-49EB-BE71-744BF6ED240A}" type="slidenum">
              <a:rPr lang="en-US" smtClean="0"/>
              <a:t>‹#›</a:t>
            </a:fld>
            <a:endParaRPr lang="en-US"/>
          </a:p>
        </p:txBody>
      </p:sp>
    </p:spTree>
    <p:extLst>
      <p:ext uri="{BB962C8B-B14F-4D97-AF65-F5344CB8AC3E}">
        <p14:creationId xmlns:p14="http://schemas.microsoft.com/office/powerpoint/2010/main" val="15021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687FCD-0515-42B0-8F1F-212A03137874}"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55892-5F93-49EB-BE71-744BF6ED240A}" type="slidenum">
              <a:rPr lang="en-US" smtClean="0"/>
              <a:t>‹#›</a:t>
            </a:fld>
            <a:endParaRPr lang="en-US"/>
          </a:p>
        </p:txBody>
      </p:sp>
    </p:spTree>
    <p:extLst>
      <p:ext uri="{BB962C8B-B14F-4D97-AF65-F5344CB8AC3E}">
        <p14:creationId xmlns:p14="http://schemas.microsoft.com/office/powerpoint/2010/main" val="340897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687FCD-0515-42B0-8F1F-212A03137874}" type="datetimeFigureOut">
              <a:rPr lang="en-US" smtClean="0"/>
              <a:t>11/18/2020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F655892-5F93-49EB-BE71-744BF6ED240A}" type="slidenum">
              <a:rPr lang="en-US" smtClean="0"/>
              <a:t>‹#›</a:t>
            </a:fld>
            <a:endParaRPr lang="en-US"/>
          </a:p>
        </p:txBody>
      </p:sp>
    </p:spTree>
    <p:extLst>
      <p:ext uri="{BB962C8B-B14F-4D97-AF65-F5344CB8AC3E}">
        <p14:creationId xmlns:p14="http://schemas.microsoft.com/office/powerpoint/2010/main" val="7216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687FCD-0515-42B0-8F1F-212A03137874}" type="datetimeFigureOut">
              <a:rPr lang="en-US" smtClean="0"/>
              <a:t>11/18/2020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655892-5F93-49EB-BE71-744BF6ED240A}" type="slidenum">
              <a:rPr lang="en-US" smtClean="0"/>
              <a:t>‹#›</a:t>
            </a:fld>
            <a:endParaRPr lang="en-US"/>
          </a:p>
        </p:txBody>
      </p:sp>
    </p:spTree>
    <p:extLst>
      <p:ext uri="{BB962C8B-B14F-4D97-AF65-F5344CB8AC3E}">
        <p14:creationId xmlns:p14="http://schemas.microsoft.com/office/powerpoint/2010/main" val="372158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687FCD-0515-42B0-8F1F-212A03137874}"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55892-5F93-49EB-BE71-744BF6ED240A}" type="slidenum">
              <a:rPr lang="en-US" smtClean="0"/>
              <a:t>‹#›</a:t>
            </a:fld>
            <a:endParaRPr lang="en-US"/>
          </a:p>
        </p:txBody>
      </p:sp>
    </p:spTree>
    <p:extLst>
      <p:ext uri="{BB962C8B-B14F-4D97-AF65-F5344CB8AC3E}">
        <p14:creationId xmlns:p14="http://schemas.microsoft.com/office/powerpoint/2010/main" val="346352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687FCD-0515-42B0-8F1F-212A03137874}" type="datetimeFigureOut">
              <a:rPr lang="en-US" smtClean="0"/>
              <a:t>11/18/2020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655892-5F93-49EB-BE71-744BF6ED240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409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ADD0-8B1A-4C3F-B954-9D87FCD99CAC}"/>
              </a:ext>
            </a:extLst>
          </p:cNvPr>
          <p:cNvSpPr>
            <a:spLocks noGrp="1"/>
          </p:cNvSpPr>
          <p:nvPr>
            <p:ph type="ctrTitle"/>
          </p:nvPr>
        </p:nvSpPr>
        <p:spPr/>
        <p:txBody>
          <a:bodyPr>
            <a:normAutofit/>
          </a:bodyPr>
          <a:lstStyle/>
          <a:p>
            <a:r>
              <a:rPr lang="en-US" b="1" dirty="0"/>
              <a:t> </a:t>
            </a:r>
            <a:r>
              <a:rPr lang="en-US" sz="4800" b="1" dirty="0"/>
              <a:t>Automated Identification of Lines in Data from Gravitational Wave Detectors</a:t>
            </a:r>
            <a:endParaRPr lang="en-US" sz="4800" dirty="0"/>
          </a:p>
        </p:txBody>
      </p:sp>
      <p:sp>
        <p:nvSpPr>
          <p:cNvPr id="3" name="Subtitle 2">
            <a:extLst>
              <a:ext uri="{FF2B5EF4-FFF2-40B4-BE49-F238E27FC236}">
                <a16:creationId xmlns:a16="http://schemas.microsoft.com/office/drawing/2014/main" id="{BDF40484-70A2-494C-8550-01BFD5D80E50}"/>
              </a:ext>
            </a:extLst>
          </p:cNvPr>
          <p:cNvSpPr>
            <a:spLocks noGrp="1"/>
          </p:cNvSpPr>
          <p:nvPr>
            <p:ph type="subTitle" idx="1"/>
          </p:nvPr>
        </p:nvSpPr>
        <p:spPr/>
        <p:txBody>
          <a:bodyPr>
            <a:normAutofit fontScale="70000" lnSpcReduction="20000"/>
          </a:bodyPr>
          <a:lstStyle/>
          <a:p>
            <a:r>
              <a:rPr lang="en-US" sz="2800" dirty="0">
                <a:solidFill>
                  <a:schemeClr val="tx1"/>
                </a:solidFill>
              </a:rPr>
              <a:t>Thomas Cruz, Presenter</a:t>
            </a:r>
          </a:p>
          <a:p>
            <a:r>
              <a:rPr lang="en-US" sz="2800" dirty="0">
                <a:solidFill>
                  <a:schemeClr val="tx1"/>
                </a:solidFill>
              </a:rPr>
              <a:t>Soumya Mohanty, Advisor </a:t>
            </a:r>
          </a:p>
          <a:p>
            <a:r>
              <a:rPr lang="en-US" sz="2800" dirty="0">
                <a:solidFill>
                  <a:srgbClr val="000000"/>
                </a:solidFill>
              </a:rPr>
              <a:t>Dept. of Physics and Astronomy, UTRGV</a:t>
            </a:r>
          </a:p>
        </p:txBody>
      </p:sp>
    </p:spTree>
    <p:extLst>
      <p:ext uri="{BB962C8B-B14F-4D97-AF65-F5344CB8AC3E}">
        <p14:creationId xmlns:p14="http://schemas.microsoft.com/office/powerpoint/2010/main" val="324350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61C5-055A-4865-A8D9-2EF2301AC4C4}"/>
              </a:ext>
            </a:extLst>
          </p:cNvPr>
          <p:cNvSpPr>
            <a:spLocks noGrp="1"/>
          </p:cNvSpPr>
          <p:nvPr>
            <p:ph type="title"/>
          </p:nvPr>
        </p:nvSpPr>
        <p:spPr>
          <a:xfrm>
            <a:off x="7859485" y="634946"/>
            <a:ext cx="3690257" cy="1450757"/>
          </a:xfrm>
        </p:spPr>
        <p:txBody>
          <a:bodyPr>
            <a:normAutofit/>
          </a:bodyPr>
          <a:lstStyle/>
          <a:p>
            <a:r>
              <a:rPr lang="en-US" sz="3400" dirty="0">
                <a:solidFill>
                  <a:srgbClr val="000000"/>
                </a:solidFill>
              </a:rPr>
              <a:t>Identifying Patterns in Line Features</a:t>
            </a:r>
          </a:p>
        </p:txBody>
      </p:sp>
      <p:pic>
        <p:nvPicPr>
          <p:cNvPr id="4" name="Content Placeholder 8" descr="Chart&#10;&#10;Description automatically generated">
            <a:extLst>
              <a:ext uri="{FF2B5EF4-FFF2-40B4-BE49-F238E27FC236}">
                <a16:creationId xmlns:a16="http://schemas.microsoft.com/office/drawing/2014/main" id="{5EF5E364-D9A1-40B0-8A47-7EE882F1F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33" y="1885959"/>
            <a:ext cx="7361335" cy="2907726"/>
          </a:xfrm>
          <a:prstGeom prst="rect">
            <a:avLst/>
          </a:prstGeom>
        </p:spPr>
      </p:pic>
      <p:cxnSp>
        <p:nvCxnSpPr>
          <p:cNvPr id="24" name="Straight Connector 2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3FD063B6-D333-4EBA-A5BB-ECD477595043}"/>
              </a:ext>
            </a:extLst>
          </p:cNvPr>
          <p:cNvSpPr>
            <a:spLocks noGrp="1"/>
          </p:cNvSpPr>
          <p:nvPr>
            <p:ph idx="1"/>
          </p:nvPr>
        </p:nvSpPr>
        <p:spPr>
          <a:xfrm>
            <a:off x="7859485" y="2198914"/>
            <a:ext cx="3690257" cy="3670180"/>
          </a:xfrm>
        </p:spPr>
        <p:txBody>
          <a:bodyPr>
            <a:normAutofit/>
          </a:bodyPr>
          <a:lstStyle/>
          <a:p>
            <a:pPr>
              <a:buFont typeface="Arial" panose="020B0604020202020204" pitchFamily="34" charset="0"/>
              <a:buChar char="•"/>
            </a:pPr>
            <a:r>
              <a:rPr lang="en-US" dirty="0">
                <a:solidFill>
                  <a:srgbClr val="000000"/>
                </a:solidFill>
              </a:rPr>
              <a:t>If we take the difference plot from estimated PSD data, we can clearly see the features have large positive and negative peaks.</a:t>
            </a:r>
          </a:p>
          <a:p>
            <a:pPr>
              <a:buFont typeface="Arial" panose="020B0604020202020204" pitchFamily="34" charset="0"/>
              <a:buChar char="•"/>
            </a:pPr>
            <a:r>
              <a:rPr lang="en-US" dirty="0">
                <a:solidFill>
                  <a:srgbClr val="000000"/>
                </a:solidFill>
              </a:rPr>
              <a:t>With a simple max/min location finding algorithm we have the locations of features, but we must filter out lesser data using a threshold limit.</a:t>
            </a:r>
          </a:p>
        </p:txBody>
      </p:sp>
      <p:sp>
        <p:nvSpPr>
          <p:cNvPr id="26" name="Rectangle 2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81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Chart&#10;&#10;Description automatically generated">
            <a:extLst>
              <a:ext uri="{FF2B5EF4-FFF2-40B4-BE49-F238E27FC236}">
                <a16:creationId xmlns:a16="http://schemas.microsoft.com/office/drawing/2014/main" id="{2413448D-F5FE-40A5-881C-21A0630C90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971" y="1243429"/>
            <a:ext cx="11208058" cy="4371141"/>
          </a:xfrm>
          <a:prstGeom prst="rect">
            <a:avLst/>
          </a:prstGeom>
        </p:spPr>
      </p:pic>
    </p:spTree>
    <p:extLst>
      <p:ext uri="{BB962C8B-B14F-4D97-AF65-F5344CB8AC3E}">
        <p14:creationId xmlns:p14="http://schemas.microsoft.com/office/powerpoint/2010/main" val="97380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879E-173E-42E2-A245-D5F67BC98CB8}"/>
              </a:ext>
            </a:extLst>
          </p:cNvPr>
          <p:cNvSpPr>
            <a:spLocks noGrp="1"/>
          </p:cNvSpPr>
          <p:nvPr>
            <p:ph type="title"/>
          </p:nvPr>
        </p:nvSpPr>
        <p:spPr>
          <a:xfrm>
            <a:off x="1097280" y="286603"/>
            <a:ext cx="10058400" cy="1450757"/>
          </a:xfrm>
        </p:spPr>
        <p:txBody>
          <a:bodyPr>
            <a:normAutofit/>
          </a:bodyPr>
          <a:lstStyle/>
          <a:p>
            <a:r>
              <a:rPr lang="en-US" dirty="0">
                <a:solidFill>
                  <a:srgbClr val="000000"/>
                </a:solidFill>
              </a:rPr>
              <a:t>Future</a:t>
            </a:r>
          </a:p>
        </p:txBody>
      </p:sp>
      <p:graphicFrame>
        <p:nvGraphicFramePr>
          <p:cNvPr id="5" name="Content Placeholder 2">
            <a:extLst>
              <a:ext uri="{FF2B5EF4-FFF2-40B4-BE49-F238E27FC236}">
                <a16:creationId xmlns:a16="http://schemas.microsoft.com/office/drawing/2014/main" id="{24AC6507-669B-4655-95E0-A180102C4929}"/>
              </a:ext>
            </a:extLst>
          </p:cNvPr>
          <p:cNvGraphicFramePr>
            <a:graphicFrameLocks noGrp="1"/>
          </p:cNvGraphicFramePr>
          <p:nvPr>
            <p:ph idx="1"/>
            <p:extLst>
              <p:ext uri="{D42A27DB-BD31-4B8C-83A1-F6EECF244321}">
                <p14:modId xmlns:p14="http://schemas.microsoft.com/office/powerpoint/2010/main" val="266263317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13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D1CCE6-E0B1-417E-8B29-1614500F8E62}"/>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8000">
                <a:solidFill>
                  <a:schemeClr val="tx1">
                    <a:lumMod val="85000"/>
                    <a:lumOff val="15000"/>
                  </a:schemeClr>
                </a:solidFill>
              </a:rPr>
              <a:t>Questions?</a:t>
            </a:r>
          </a:p>
        </p:txBody>
      </p:sp>
      <p:pic>
        <p:nvPicPr>
          <p:cNvPr id="6" name="Graphic 5" descr="Questions">
            <a:extLst>
              <a:ext uri="{FF2B5EF4-FFF2-40B4-BE49-F238E27FC236}">
                <a16:creationId xmlns:a16="http://schemas.microsoft.com/office/drawing/2014/main" id="{9712A272-23AA-4DDE-9CA4-034B20A77B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
        <p:nvSpPr>
          <p:cNvPr id="19" name="Rectangle 18">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933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D6567-7C25-478F-AA22-0C4DD0010ED4}"/>
              </a:ext>
            </a:extLst>
          </p:cNvPr>
          <p:cNvSpPr>
            <a:spLocks noGrp="1"/>
          </p:cNvSpPr>
          <p:nvPr>
            <p:ph type="title"/>
          </p:nvPr>
        </p:nvSpPr>
        <p:spPr>
          <a:xfrm>
            <a:off x="5144679" y="634946"/>
            <a:ext cx="6405063" cy="1450757"/>
          </a:xfrm>
        </p:spPr>
        <p:txBody>
          <a:bodyPr>
            <a:normAutofit/>
          </a:bodyPr>
          <a:lstStyle/>
          <a:p>
            <a:r>
              <a:rPr lang="en-US" dirty="0"/>
              <a:t>Gravitational Waves and LIGO</a:t>
            </a:r>
          </a:p>
        </p:txBody>
      </p:sp>
      <p:pic>
        <p:nvPicPr>
          <p:cNvPr id="1028" name="Picture 4">
            <a:extLst>
              <a:ext uri="{FF2B5EF4-FFF2-40B4-BE49-F238E27FC236}">
                <a16:creationId xmlns:a16="http://schemas.microsoft.com/office/drawing/2014/main" id="{C074D7D5-492F-4ED7-92ED-8541F9D045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96" r="3" b="2363"/>
          <a:stretch/>
        </p:blipFill>
        <p:spPr bwMode="auto">
          <a:xfrm>
            <a:off x="642258" y="3218101"/>
            <a:ext cx="4020297" cy="2476136"/>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9C28B05-99D2-40DD-A5AE-981195302A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62" b="37847"/>
          <a:stretch/>
        </p:blipFill>
        <p:spPr bwMode="auto">
          <a:xfrm>
            <a:off x="642259" y="284765"/>
            <a:ext cx="4020296"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28B353-5D7C-4F4A-ADEF-B0883FE8D34A}"/>
              </a:ext>
            </a:extLst>
          </p:cNvPr>
          <p:cNvSpPr>
            <a:spLocks noGrp="1"/>
          </p:cNvSpPr>
          <p:nvPr>
            <p:ph idx="1"/>
          </p:nvPr>
        </p:nvSpPr>
        <p:spPr>
          <a:xfrm>
            <a:off x="5144679" y="2198914"/>
            <a:ext cx="6405063" cy="3670180"/>
          </a:xfrm>
        </p:spPr>
        <p:txBody>
          <a:bodyPr>
            <a:normAutofit/>
          </a:bodyPr>
          <a:lstStyle/>
          <a:p>
            <a:pPr>
              <a:buFont typeface="Arial" panose="020B0604020202020204" pitchFamily="34" charset="0"/>
              <a:buChar char="•"/>
            </a:pPr>
            <a:r>
              <a:rPr lang="en-US" dirty="0"/>
              <a:t>Gravitational Waves (GW) are distortions in space-time, they are created by moving masses such as two orbiting black holes.</a:t>
            </a:r>
          </a:p>
          <a:p>
            <a:pPr>
              <a:buFont typeface="Arial" panose="020B0604020202020204" pitchFamily="34" charset="0"/>
              <a:buChar char="•"/>
            </a:pPr>
            <a:r>
              <a:rPr lang="en-US" dirty="0"/>
              <a:t>Of the four fundamental forces, gravity is the weakest. Because of this gravitational waves are exceedingly difficult to detect.</a:t>
            </a:r>
          </a:p>
          <a:p>
            <a:pPr>
              <a:buFont typeface="Arial" panose="020B0604020202020204" pitchFamily="34" charset="0"/>
              <a:buChar char="•"/>
            </a:pPr>
            <a:r>
              <a:rPr lang="en-US" dirty="0"/>
              <a:t>GW detection uses kilometer-scale interferometers, collectively called LIGO, which measure the interference patterns produced by laser light propagating in the two arms. </a:t>
            </a:r>
          </a:p>
        </p:txBody>
      </p:sp>
      <p:sp>
        <p:nvSpPr>
          <p:cNvPr id="141" name="Rectangle 140">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0501922E-86B7-4765-8CD2-7EEA6C9001DF}"/>
              </a:ext>
            </a:extLst>
          </p:cNvPr>
          <p:cNvSpPr txBox="1"/>
          <p:nvPr/>
        </p:nvSpPr>
        <p:spPr>
          <a:xfrm>
            <a:off x="9320029" y="6550223"/>
            <a:ext cx="2229713" cy="307777"/>
          </a:xfrm>
          <a:prstGeom prst="rect">
            <a:avLst/>
          </a:prstGeom>
          <a:noFill/>
        </p:spPr>
        <p:txBody>
          <a:bodyPr wrap="none" rtlCol="0">
            <a:spAutoFit/>
          </a:bodyPr>
          <a:lstStyle/>
          <a:p>
            <a:r>
              <a:rPr lang="en-US" sz="1400" dirty="0"/>
              <a:t>Images courtesy of LIGO.org</a:t>
            </a:r>
          </a:p>
        </p:txBody>
      </p:sp>
      <p:cxnSp>
        <p:nvCxnSpPr>
          <p:cNvPr id="6" name="Straight Arrow Connector 5">
            <a:extLst>
              <a:ext uri="{FF2B5EF4-FFF2-40B4-BE49-F238E27FC236}">
                <a16:creationId xmlns:a16="http://schemas.microsoft.com/office/drawing/2014/main" id="{625CC73C-21D5-FC4E-B573-F035DCEAC5AD}"/>
              </a:ext>
            </a:extLst>
          </p:cNvPr>
          <p:cNvCxnSpPr/>
          <p:nvPr/>
        </p:nvCxnSpPr>
        <p:spPr>
          <a:xfrm flipV="1">
            <a:off x="2960914" y="4180114"/>
            <a:ext cx="1186543" cy="5916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2085943-6C2B-E04D-9F09-30A5EE83E5C4}"/>
              </a:ext>
            </a:extLst>
          </p:cNvPr>
          <p:cNvSpPr txBox="1"/>
          <p:nvPr/>
        </p:nvSpPr>
        <p:spPr>
          <a:xfrm rot="19947619">
            <a:off x="3353515" y="4478361"/>
            <a:ext cx="751114" cy="369332"/>
          </a:xfrm>
          <a:prstGeom prst="rect">
            <a:avLst/>
          </a:prstGeom>
          <a:solidFill>
            <a:srgbClr val="C2BC80">
              <a:alpha val="38039"/>
            </a:srgb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solidFill>
                  <a:schemeClr val="bg1"/>
                </a:solidFill>
              </a:rPr>
              <a:t>4 km</a:t>
            </a:r>
          </a:p>
        </p:txBody>
      </p:sp>
    </p:spTree>
    <p:extLst>
      <p:ext uri="{BB962C8B-B14F-4D97-AF65-F5344CB8AC3E}">
        <p14:creationId xmlns:p14="http://schemas.microsoft.com/office/powerpoint/2010/main" val="268833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3">
            <a:extLst>
              <a:ext uri="{FF2B5EF4-FFF2-40B4-BE49-F238E27FC236}">
                <a16:creationId xmlns:a16="http://schemas.microsoft.com/office/drawing/2014/main" id="{19628DDF-65BF-4C8D-9FE0-D02158378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5">
            <a:extLst>
              <a:ext uri="{FF2B5EF4-FFF2-40B4-BE49-F238E27FC236}">
                <a16:creationId xmlns:a16="http://schemas.microsoft.com/office/drawing/2014/main" id="{B116EFE6-AA29-4179-8372-BCE2CA97B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7">
            <a:extLst>
              <a:ext uri="{FF2B5EF4-FFF2-40B4-BE49-F238E27FC236}">
                <a16:creationId xmlns:a16="http://schemas.microsoft.com/office/drawing/2014/main" id="{F4BDD6CA-80C0-4861-B6B6-E3B928D629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19">
            <a:extLst>
              <a:ext uri="{FF2B5EF4-FFF2-40B4-BE49-F238E27FC236}">
                <a16:creationId xmlns:a16="http://schemas.microsoft.com/office/drawing/2014/main" id="{9A7CE97B-56DB-468B-A006-749601440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1">
            <a:extLst>
              <a:ext uri="{FF2B5EF4-FFF2-40B4-BE49-F238E27FC236}">
                <a16:creationId xmlns:a16="http://schemas.microsoft.com/office/drawing/2014/main" id="{571093C2-1867-442A-857B-E469565FB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199A989-822C-4041-A6EC-1B3A59E112E4}"/>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GW discoveries</a:t>
            </a:r>
          </a:p>
        </p:txBody>
      </p:sp>
      <p:sp>
        <p:nvSpPr>
          <p:cNvPr id="3" name="Content Placeholder 2">
            <a:extLst>
              <a:ext uri="{FF2B5EF4-FFF2-40B4-BE49-F238E27FC236}">
                <a16:creationId xmlns:a16="http://schemas.microsoft.com/office/drawing/2014/main" id="{AE19DC22-016D-0840-9BD9-07A307C29E60}"/>
              </a:ext>
            </a:extLst>
          </p:cNvPr>
          <p:cNvSpPr>
            <a:spLocks noGrp="1"/>
          </p:cNvSpPr>
          <p:nvPr>
            <p:ph idx="1"/>
          </p:nvPr>
        </p:nvSpPr>
        <p:spPr>
          <a:xfrm>
            <a:off x="1065212" y="5943600"/>
            <a:ext cx="10058400" cy="543513"/>
          </a:xfrm>
        </p:spPr>
        <p:txBody>
          <a:bodyPr vert="horz" lIns="91440" tIns="45720" rIns="91440" bIns="45720" rtlCol="0">
            <a:normAutofit/>
          </a:bodyPr>
          <a:lstStyle/>
          <a:p>
            <a:pPr marL="0" indent="0">
              <a:buNone/>
            </a:pPr>
            <a:r>
              <a:rPr lang="en-US" sz="1500" i="1" cap="all" spc="200" dirty="0">
                <a:solidFill>
                  <a:srgbClr val="FFFFFF"/>
                </a:solidFill>
                <a:latin typeface="+mj-lt"/>
              </a:rPr>
              <a:t>Only 11 confirmed detections have been made since its first GW on Sept. 14,2015 </a:t>
            </a:r>
          </a:p>
        </p:txBody>
      </p:sp>
      <p:pic>
        <p:nvPicPr>
          <p:cNvPr id="5" name="Picture 4" descr="A person wearing a suit and tie&#10;&#10;Description automatically generated">
            <a:extLst>
              <a:ext uri="{FF2B5EF4-FFF2-40B4-BE49-F238E27FC236}">
                <a16:creationId xmlns:a16="http://schemas.microsoft.com/office/drawing/2014/main" id="{79526EB9-9625-4DF5-9DD8-FFD773D50007}"/>
              </a:ext>
            </a:extLst>
          </p:cNvPr>
          <p:cNvPicPr>
            <a:picLocks noChangeAspect="1"/>
          </p:cNvPicPr>
          <p:nvPr/>
        </p:nvPicPr>
        <p:blipFill rotWithShape="1">
          <a:blip r:embed="rId3">
            <a:extLst>
              <a:ext uri="{28A0092B-C50C-407E-A947-70E740481C1C}">
                <a14:useLocalDpi xmlns:a14="http://schemas.microsoft.com/office/drawing/2010/main" val="0"/>
              </a:ext>
            </a:extLst>
          </a:blip>
          <a:srcRect t="1707" r="3" b="18209"/>
          <a:stretch/>
        </p:blipFill>
        <p:spPr>
          <a:xfrm>
            <a:off x="20" y="10"/>
            <a:ext cx="3954681" cy="4744794"/>
          </a:xfrm>
          <a:prstGeom prst="rect">
            <a:avLst/>
          </a:prstGeom>
        </p:spPr>
      </p:pic>
      <p:pic>
        <p:nvPicPr>
          <p:cNvPr id="7" name="Picture 6" descr="A person wearing a suit and tie&#10;&#10;Description automatically generated">
            <a:extLst>
              <a:ext uri="{FF2B5EF4-FFF2-40B4-BE49-F238E27FC236}">
                <a16:creationId xmlns:a16="http://schemas.microsoft.com/office/drawing/2014/main" id="{9A5F753F-10D0-465F-9B74-BFD0E6DA35A6}"/>
              </a:ext>
            </a:extLst>
          </p:cNvPr>
          <p:cNvPicPr>
            <a:picLocks noChangeAspect="1"/>
          </p:cNvPicPr>
          <p:nvPr/>
        </p:nvPicPr>
        <p:blipFill rotWithShape="1">
          <a:blip r:embed="rId4">
            <a:extLst>
              <a:ext uri="{28A0092B-C50C-407E-A947-70E740481C1C}">
                <a14:useLocalDpi xmlns:a14="http://schemas.microsoft.com/office/drawing/2010/main" val="0"/>
              </a:ext>
            </a:extLst>
          </a:blip>
          <a:srcRect r="-3" b="19750"/>
          <a:stretch/>
        </p:blipFill>
        <p:spPr>
          <a:xfrm>
            <a:off x="8238591" y="-2798"/>
            <a:ext cx="3956242" cy="4756229"/>
          </a:xfrm>
          <a:prstGeom prst="rect">
            <a:avLst/>
          </a:prstGeom>
        </p:spPr>
      </p:pic>
      <p:pic>
        <p:nvPicPr>
          <p:cNvPr id="9" name="Picture 8" descr="A person wearing glasses and a suit and tie&#10;&#10;Description automatically generated">
            <a:extLst>
              <a:ext uri="{FF2B5EF4-FFF2-40B4-BE49-F238E27FC236}">
                <a16:creationId xmlns:a16="http://schemas.microsoft.com/office/drawing/2014/main" id="{A74C2505-6871-4A5C-B44F-6DC7F4B7464F}"/>
              </a:ext>
            </a:extLst>
          </p:cNvPr>
          <p:cNvPicPr>
            <a:picLocks noChangeAspect="1"/>
          </p:cNvPicPr>
          <p:nvPr/>
        </p:nvPicPr>
        <p:blipFill rotWithShape="1">
          <a:blip r:embed="rId5">
            <a:extLst>
              <a:ext uri="{28A0092B-C50C-407E-A947-70E740481C1C}">
                <a14:useLocalDpi xmlns:a14="http://schemas.microsoft.com/office/drawing/2010/main" val="0"/>
              </a:ext>
            </a:extLst>
          </a:blip>
          <a:srcRect t="5463" r="-1" b="14462"/>
          <a:stretch/>
        </p:blipFill>
        <p:spPr>
          <a:xfrm>
            <a:off x="4114798" y="0"/>
            <a:ext cx="3957782" cy="4747788"/>
          </a:xfrm>
          <a:prstGeom prst="rect">
            <a:avLst/>
          </a:prstGeom>
        </p:spPr>
      </p:pic>
      <p:sp>
        <p:nvSpPr>
          <p:cNvPr id="31" name="Rectangle 23">
            <a:extLst>
              <a:ext uri="{FF2B5EF4-FFF2-40B4-BE49-F238E27FC236}">
                <a16:creationId xmlns:a16="http://schemas.microsoft.com/office/drawing/2014/main" id="{8BB16461-D3DF-4836-B20B-4E94CAD20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001AF71E-995B-48C1-BCCE-BBC9B015B24F}"/>
              </a:ext>
            </a:extLst>
          </p:cNvPr>
          <p:cNvSpPr txBox="1"/>
          <p:nvPr/>
        </p:nvSpPr>
        <p:spPr>
          <a:xfrm>
            <a:off x="6093689" y="6518668"/>
            <a:ext cx="5873083" cy="307777"/>
          </a:xfrm>
          <a:prstGeom prst="rect">
            <a:avLst/>
          </a:prstGeom>
          <a:noFill/>
        </p:spPr>
        <p:txBody>
          <a:bodyPr wrap="none" rtlCol="0">
            <a:spAutoFit/>
          </a:bodyPr>
          <a:lstStyle/>
          <a:p>
            <a:r>
              <a:rPr lang="en-US" sz="1400" dirty="0"/>
              <a:t>Pictures from https://www.nobelprize.org/prizes/physics/2017/press-release/</a:t>
            </a:r>
          </a:p>
        </p:txBody>
      </p:sp>
      <p:sp>
        <p:nvSpPr>
          <p:cNvPr id="11" name="TextBox 10">
            <a:extLst>
              <a:ext uri="{FF2B5EF4-FFF2-40B4-BE49-F238E27FC236}">
                <a16:creationId xmlns:a16="http://schemas.microsoft.com/office/drawing/2014/main" id="{3A2F5B73-22DA-4664-8A96-548D3639036C}"/>
              </a:ext>
            </a:extLst>
          </p:cNvPr>
          <p:cNvSpPr txBox="1"/>
          <p:nvPr/>
        </p:nvSpPr>
        <p:spPr>
          <a:xfrm>
            <a:off x="1347073" y="4682189"/>
            <a:ext cx="1251561" cy="307777"/>
          </a:xfrm>
          <a:prstGeom prst="rect">
            <a:avLst/>
          </a:prstGeom>
          <a:noFill/>
        </p:spPr>
        <p:txBody>
          <a:bodyPr wrap="none" rtlCol="0">
            <a:spAutoFit/>
          </a:bodyPr>
          <a:lstStyle/>
          <a:p>
            <a:r>
              <a:rPr lang="en-US" sz="1400" dirty="0"/>
              <a:t>Barry C. </a:t>
            </a:r>
            <a:r>
              <a:rPr lang="en-US" sz="1400" dirty="0" err="1"/>
              <a:t>Barish</a:t>
            </a:r>
            <a:endParaRPr lang="en-US" sz="1400" dirty="0"/>
          </a:p>
        </p:txBody>
      </p:sp>
      <p:sp>
        <p:nvSpPr>
          <p:cNvPr id="32" name="TextBox 31">
            <a:extLst>
              <a:ext uri="{FF2B5EF4-FFF2-40B4-BE49-F238E27FC236}">
                <a16:creationId xmlns:a16="http://schemas.microsoft.com/office/drawing/2014/main" id="{017C84BC-B8CC-47D0-B38C-1FB283447D75}"/>
              </a:ext>
            </a:extLst>
          </p:cNvPr>
          <p:cNvSpPr txBox="1"/>
          <p:nvPr/>
        </p:nvSpPr>
        <p:spPr>
          <a:xfrm>
            <a:off x="5526400" y="4687179"/>
            <a:ext cx="1123834" cy="307777"/>
          </a:xfrm>
          <a:prstGeom prst="rect">
            <a:avLst/>
          </a:prstGeom>
          <a:noFill/>
        </p:spPr>
        <p:txBody>
          <a:bodyPr wrap="none" rtlCol="0">
            <a:spAutoFit/>
          </a:bodyPr>
          <a:lstStyle/>
          <a:p>
            <a:r>
              <a:rPr lang="en-US" sz="1400" dirty="0"/>
              <a:t>Rainer Weiss</a:t>
            </a:r>
          </a:p>
        </p:txBody>
      </p:sp>
      <p:sp>
        <p:nvSpPr>
          <p:cNvPr id="33" name="TextBox 32">
            <a:extLst>
              <a:ext uri="{FF2B5EF4-FFF2-40B4-BE49-F238E27FC236}">
                <a16:creationId xmlns:a16="http://schemas.microsoft.com/office/drawing/2014/main" id="{C63C1ACB-3BEF-4217-9966-B031B05A10EC}"/>
              </a:ext>
            </a:extLst>
          </p:cNvPr>
          <p:cNvSpPr txBox="1"/>
          <p:nvPr/>
        </p:nvSpPr>
        <p:spPr>
          <a:xfrm>
            <a:off x="9644279" y="4687179"/>
            <a:ext cx="1144865" cy="307777"/>
          </a:xfrm>
          <a:prstGeom prst="rect">
            <a:avLst/>
          </a:prstGeom>
          <a:noFill/>
        </p:spPr>
        <p:txBody>
          <a:bodyPr wrap="none" rtlCol="0">
            <a:spAutoFit/>
          </a:bodyPr>
          <a:lstStyle/>
          <a:p>
            <a:r>
              <a:rPr lang="en-US" sz="1400" dirty="0"/>
              <a:t>Kip S. Thorne</a:t>
            </a:r>
          </a:p>
        </p:txBody>
      </p:sp>
    </p:spTree>
    <p:extLst>
      <p:ext uri="{BB962C8B-B14F-4D97-AF65-F5344CB8AC3E}">
        <p14:creationId xmlns:p14="http://schemas.microsoft.com/office/powerpoint/2010/main" val="222388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3049B-640A-6D42-A7C8-AF503C823C3A}"/>
              </a:ext>
            </a:extLst>
          </p:cNvPr>
          <p:cNvSpPr>
            <a:spLocks noGrp="1"/>
          </p:cNvSpPr>
          <p:nvPr>
            <p:ph type="title"/>
          </p:nvPr>
        </p:nvSpPr>
        <p:spPr>
          <a:xfrm>
            <a:off x="7859485" y="634946"/>
            <a:ext cx="3690257" cy="1450757"/>
          </a:xfrm>
        </p:spPr>
        <p:txBody>
          <a:bodyPr>
            <a:normAutofit/>
          </a:bodyPr>
          <a:lstStyle/>
          <a:p>
            <a:r>
              <a:rPr lang="en-US" dirty="0">
                <a:solidFill>
                  <a:srgbClr val="000000"/>
                </a:solidFill>
              </a:rPr>
              <a:t>Noise in GW detectors</a:t>
            </a:r>
          </a:p>
        </p:txBody>
      </p:sp>
      <p:pic>
        <p:nvPicPr>
          <p:cNvPr id="5" name="Picture 4" descr="Chart, histogram&#10;&#10;Description automatically generated">
            <a:extLst>
              <a:ext uri="{FF2B5EF4-FFF2-40B4-BE49-F238E27FC236}">
                <a16:creationId xmlns:a16="http://schemas.microsoft.com/office/drawing/2014/main" id="{D9932B76-251C-4D57-BC23-487CE3DEA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9" y="706108"/>
            <a:ext cx="6909801" cy="5182351"/>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1E1E2B-283C-914F-8559-05793B56DE5D}"/>
              </a:ext>
            </a:extLst>
          </p:cNvPr>
          <p:cNvSpPr>
            <a:spLocks noGrp="1"/>
          </p:cNvSpPr>
          <p:nvPr>
            <p:ph idx="1"/>
          </p:nvPr>
        </p:nvSpPr>
        <p:spPr>
          <a:xfrm>
            <a:off x="7859485" y="2198914"/>
            <a:ext cx="3690257" cy="3670180"/>
          </a:xfrm>
        </p:spPr>
        <p:txBody>
          <a:bodyPr>
            <a:normAutofit/>
          </a:bodyPr>
          <a:lstStyle/>
          <a:p>
            <a:pPr>
              <a:buFont typeface="Arial" panose="020B0604020202020204" pitchFamily="34" charset="0"/>
              <a:buChar char="•"/>
            </a:pPr>
            <a:r>
              <a:rPr lang="en-US" dirty="0">
                <a:solidFill>
                  <a:srgbClr val="000000"/>
                </a:solidFill>
              </a:rPr>
              <a:t>The detection of GWs must confront a high level of noise from instrumental and environmental sources.</a:t>
            </a:r>
          </a:p>
          <a:p>
            <a:pPr>
              <a:buFont typeface="Arial" panose="020B0604020202020204" pitchFamily="34" charset="0"/>
              <a:buChar char="•"/>
            </a:pPr>
            <a:r>
              <a:rPr lang="en-US" dirty="0">
                <a:solidFill>
                  <a:srgbClr val="000000"/>
                </a:solidFill>
              </a:rPr>
              <a:t>The distribution of noise power in frequency is measured by the Power Spectral Density of the noise.</a:t>
            </a:r>
          </a:p>
          <a:p>
            <a:endParaRPr lang="en-US" dirty="0"/>
          </a:p>
          <a:p>
            <a:endParaRPr lang="en-US" dirty="0"/>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6F90BD08-361B-43BC-B775-C5025736BEFF}"/>
              </a:ext>
            </a:extLst>
          </p:cNvPr>
          <p:cNvSpPr/>
          <p:nvPr/>
        </p:nvSpPr>
        <p:spPr>
          <a:xfrm>
            <a:off x="7892143" y="6488576"/>
            <a:ext cx="3696589" cy="307777"/>
          </a:xfrm>
          <a:prstGeom prst="rect">
            <a:avLst/>
          </a:prstGeom>
        </p:spPr>
        <p:txBody>
          <a:bodyPr wrap="none">
            <a:spAutoFit/>
          </a:bodyPr>
          <a:lstStyle/>
          <a:p>
            <a:r>
              <a:rPr lang="en-US" sz="1400" dirty="0"/>
              <a:t>Figure from https://www.advancedligo.mit.edu/</a:t>
            </a:r>
          </a:p>
        </p:txBody>
      </p:sp>
    </p:spTree>
    <p:extLst>
      <p:ext uri="{BB962C8B-B14F-4D97-AF65-F5344CB8AC3E}">
        <p14:creationId xmlns:p14="http://schemas.microsoft.com/office/powerpoint/2010/main" val="77454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B819E4-0D14-4CEF-8F4C-D671C741E92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400" dirty="0">
                <a:solidFill>
                  <a:schemeClr val="tx1">
                    <a:lumMod val="85000"/>
                    <a:lumOff val="15000"/>
                  </a:schemeClr>
                </a:solidFill>
              </a:rPr>
              <a:t>Power Spectral Density (PSD)</a:t>
            </a:r>
          </a:p>
        </p:txBody>
      </p:sp>
      <p:pic>
        <p:nvPicPr>
          <p:cNvPr id="5" name="Content Placeholder 4" descr="Graphical user interface, timeline&#10;&#10;Description automatically generated">
            <a:extLst>
              <a:ext uri="{FF2B5EF4-FFF2-40B4-BE49-F238E27FC236}">
                <a16:creationId xmlns:a16="http://schemas.microsoft.com/office/drawing/2014/main" id="{2C51828E-6E8E-4603-B199-804752262A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999" y="834286"/>
            <a:ext cx="6912217" cy="4665746"/>
          </a:xfrm>
          <a:prstGeom prst="rect">
            <a:avLst/>
          </a:prstGeom>
        </p:spPr>
      </p:pic>
      <p:cxnSp>
        <p:nvCxnSpPr>
          <p:cNvPr id="27"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7D34F2E1-647C-4F36-8A93-C62C509EB4DE}"/>
              </a:ext>
            </a:extLst>
          </p:cNvPr>
          <p:cNvSpPr/>
          <p:nvPr/>
        </p:nvSpPr>
        <p:spPr>
          <a:xfrm>
            <a:off x="8009052" y="6475511"/>
            <a:ext cx="3992440" cy="307777"/>
          </a:xfrm>
          <a:prstGeom prst="rect">
            <a:avLst/>
          </a:prstGeom>
        </p:spPr>
        <p:txBody>
          <a:bodyPr wrap="none">
            <a:spAutoFit/>
          </a:bodyPr>
          <a:lstStyle/>
          <a:p>
            <a:r>
              <a:rPr lang="en-US" sz="1400" dirty="0"/>
              <a:t>Data from </a:t>
            </a:r>
            <a:r>
              <a:rPr lang="en-US" sz="1400" dirty="0">
                <a:solidFill>
                  <a:srgbClr val="000000"/>
                </a:solidFill>
              </a:rPr>
              <a:t>LIGO-Hanford</a:t>
            </a:r>
            <a:r>
              <a:rPr lang="en-US" sz="1400" dirty="0">
                <a:solidFill>
                  <a:srgbClr val="92D050"/>
                </a:solidFill>
              </a:rPr>
              <a:t> </a:t>
            </a:r>
            <a:r>
              <a:rPr lang="en-US" sz="1400" dirty="0"/>
              <a:t>Detector on Aug. 17, 2017. </a:t>
            </a:r>
          </a:p>
        </p:txBody>
      </p:sp>
      <p:sp>
        <p:nvSpPr>
          <p:cNvPr id="3" name="TextBox 2">
            <a:extLst>
              <a:ext uri="{FF2B5EF4-FFF2-40B4-BE49-F238E27FC236}">
                <a16:creationId xmlns:a16="http://schemas.microsoft.com/office/drawing/2014/main" id="{5025781E-A217-4C44-98A6-D4F197A7A605}"/>
              </a:ext>
            </a:extLst>
          </p:cNvPr>
          <p:cNvSpPr txBox="1"/>
          <p:nvPr/>
        </p:nvSpPr>
        <p:spPr>
          <a:xfrm>
            <a:off x="7815943" y="4452257"/>
            <a:ext cx="3593762" cy="923330"/>
          </a:xfrm>
          <a:prstGeom prst="rect">
            <a:avLst/>
          </a:prstGeom>
          <a:noFill/>
        </p:spPr>
        <p:txBody>
          <a:bodyPr wrap="square" rtlCol="0">
            <a:spAutoFit/>
          </a:bodyPr>
          <a:lstStyle/>
          <a:p>
            <a:r>
              <a:rPr lang="en-US" dirty="0">
                <a:solidFill>
                  <a:srgbClr val="000000"/>
                </a:solidFill>
              </a:rPr>
              <a:t>PSD of Real data from LIGO’s Hanford detector with the noise floor flattened (“whitened”)</a:t>
            </a:r>
          </a:p>
        </p:txBody>
      </p:sp>
    </p:spTree>
    <p:extLst>
      <p:ext uri="{BB962C8B-B14F-4D97-AF65-F5344CB8AC3E}">
        <p14:creationId xmlns:p14="http://schemas.microsoft.com/office/powerpoint/2010/main" val="123353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C89E6-6152-420C-93BD-366377FBAECE}"/>
              </a:ext>
            </a:extLst>
          </p:cNvPr>
          <p:cNvSpPr>
            <a:spLocks noGrp="1"/>
          </p:cNvSpPr>
          <p:nvPr>
            <p:ph type="title"/>
          </p:nvPr>
        </p:nvSpPr>
        <p:spPr/>
        <p:txBody>
          <a:bodyPr/>
          <a:lstStyle/>
          <a:p>
            <a:r>
              <a:rPr lang="en-US" dirty="0">
                <a:solidFill>
                  <a:srgbClr val="000000"/>
                </a:solidFill>
              </a:rPr>
              <a:t>Line Identification: A Major Problem</a:t>
            </a:r>
          </a:p>
        </p:txBody>
      </p:sp>
      <p:sp>
        <p:nvSpPr>
          <p:cNvPr id="3" name="Content Placeholder 2">
            <a:extLst>
              <a:ext uri="{FF2B5EF4-FFF2-40B4-BE49-F238E27FC236}">
                <a16:creationId xmlns:a16="http://schemas.microsoft.com/office/drawing/2014/main" id="{0EC4B08A-0185-4EDE-AE5A-9B0B9352973D}"/>
              </a:ext>
            </a:extLst>
          </p:cNvPr>
          <p:cNvSpPr>
            <a:spLocks noGrp="1"/>
          </p:cNvSpPr>
          <p:nvPr>
            <p:ph idx="1"/>
          </p:nvPr>
        </p:nvSpPr>
        <p:spPr/>
        <p:txBody>
          <a:bodyPr>
            <a:normAutofit/>
          </a:bodyPr>
          <a:lstStyle/>
          <a:p>
            <a:pPr>
              <a:buFont typeface="Arial" panose="020B0604020202020204" pitchFamily="34" charset="0"/>
              <a:buChar char="•"/>
            </a:pPr>
            <a:r>
              <a:rPr lang="en-US" dirty="0">
                <a:solidFill>
                  <a:srgbClr val="000000"/>
                </a:solidFill>
              </a:rPr>
              <a:t>Identification and removal of lines is a key step that must precede any search for GW signals in LIGO data</a:t>
            </a:r>
          </a:p>
          <a:p>
            <a:pPr>
              <a:buFont typeface="Arial" panose="020B0604020202020204" pitchFamily="34" charset="0"/>
              <a:buChar char="•"/>
            </a:pPr>
            <a:r>
              <a:rPr lang="en-US" dirty="0">
                <a:solidFill>
                  <a:srgbClr val="000000"/>
                </a:solidFill>
              </a:rPr>
              <a:t>This is an open and important problem with many different proposed solutions. Below are a few articles which delve into the topic</a:t>
            </a:r>
          </a:p>
          <a:p>
            <a:pPr lvl="1">
              <a:buFont typeface="Arial" panose="020B0604020202020204" pitchFamily="34" charset="0"/>
              <a:buChar char="•"/>
            </a:pPr>
            <a:r>
              <a:rPr lang="en-US" dirty="0" err="1">
                <a:solidFill>
                  <a:srgbClr val="000000"/>
                </a:solidFill>
              </a:rPr>
              <a:t>Littenberg</a:t>
            </a:r>
            <a:r>
              <a:rPr lang="en-US" dirty="0">
                <a:solidFill>
                  <a:srgbClr val="000000"/>
                </a:solidFill>
              </a:rPr>
              <a:t>, and Cornish, PRD, 2015. </a:t>
            </a:r>
            <a:endParaRPr lang="en-US" baseline="30000" dirty="0">
              <a:solidFill>
                <a:srgbClr val="000000"/>
              </a:solidFill>
            </a:endParaRPr>
          </a:p>
          <a:p>
            <a:pPr lvl="1">
              <a:buFont typeface="Arial" panose="020B0604020202020204" pitchFamily="34" charset="0"/>
              <a:buChar char="•"/>
            </a:pPr>
            <a:r>
              <a:rPr lang="en-US" dirty="0" err="1">
                <a:solidFill>
                  <a:srgbClr val="000000"/>
                </a:solidFill>
              </a:rPr>
              <a:t>Biscoveanu</a:t>
            </a:r>
            <a:r>
              <a:rPr lang="en-US" dirty="0">
                <a:solidFill>
                  <a:srgbClr val="000000"/>
                </a:solidFill>
              </a:rPr>
              <a:t>, et. al., PRD, 2020. </a:t>
            </a:r>
            <a:endParaRPr lang="en-US" baseline="30000" dirty="0">
              <a:solidFill>
                <a:srgbClr val="000000"/>
              </a:solidFill>
            </a:endParaRPr>
          </a:p>
          <a:p>
            <a:pPr lvl="1">
              <a:buFont typeface="Arial" panose="020B0604020202020204" pitchFamily="34" charset="0"/>
              <a:buChar char="•"/>
            </a:pPr>
            <a:r>
              <a:rPr lang="en-US" dirty="0">
                <a:solidFill>
                  <a:srgbClr val="000000"/>
                </a:solidFill>
              </a:rPr>
              <a:t>Moore, et. al., PRD, 2016. </a:t>
            </a:r>
            <a:endParaRPr lang="en-US" baseline="30000" dirty="0">
              <a:solidFill>
                <a:srgbClr val="000000"/>
              </a:solidFill>
            </a:endParaRPr>
          </a:p>
          <a:p>
            <a:pPr lvl="1">
              <a:buFont typeface="Arial" panose="020B0604020202020204" pitchFamily="34" charset="0"/>
              <a:buChar char="•"/>
            </a:pPr>
            <a:r>
              <a:rPr lang="en-US" dirty="0">
                <a:solidFill>
                  <a:srgbClr val="000000"/>
                </a:solidFill>
              </a:rPr>
              <a:t>Edwards, et. al., PRD, 2015</a:t>
            </a:r>
          </a:p>
          <a:p>
            <a:endParaRPr lang="en-US" b="1" dirty="0"/>
          </a:p>
        </p:txBody>
      </p:sp>
    </p:spTree>
    <p:extLst>
      <p:ext uri="{BB962C8B-B14F-4D97-AF65-F5344CB8AC3E}">
        <p14:creationId xmlns:p14="http://schemas.microsoft.com/office/powerpoint/2010/main" val="87086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 name="Rectangle 102">
            <a:extLst>
              <a:ext uri="{FF2B5EF4-FFF2-40B4-BE49-F238E27FC236}">
                <a16:creationId xmlns:a16="http://schemas.microsoft.com/office/drawing/2014/main" id="{BA8475A3-3952-408D-8E93-626076E6D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283E7-7534-4104-A20A-4B1DE2BFDBB6}"/>
              </a:ext>
            </a:extLst>
          </p:cNvPr>
          <p:cNvSpPr>
            <a:spLocks noGrp="1"/>
          </p:cNvSpPr>
          <p:nvPr>
            <p:ph type="title"/>
          </p:nvPr>
        </p:nvSpPr>
        <p:spPr>
          <a:xfrm>
            <a:off x="6956868" y="634946"/>
            <a:ext cx="4592874" cy="1450757"/>
          </a:xfrm>
        </p:spPr>
        <p:txBody>
          <a:bodyPr>
            <a:normAutofit/>
          </a:bodyPr>
          <a:lstStyle/>
          <a:p>
            <a:r>
              <a:rPr lang="en-US" dirty="0">
                <a:solidFill>
                  <a:srgbClr val="000000"/>
                </a:solidFill>
              </a:rPr>
              <a:t>SHAPES</a:t>
            </a:r>
          </a:p>
        </p:txBody>
      </p:sp>
      <p:sp>
        <p:nvSpPr>
          <p:cNvPr id="153" name="Rectangle 104">
            <a:extLst>
              <a:ext uri="{FF2B5EF4-FFF2-40B4-BE49-F238E27FC236}">
                <a16:creationId xmlns:a16="http://schemas.microsoft.com/office/drawing/2014/main" id="{2D57056C-3580-48E4-9666-53A445F49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06">
            <a:extLst>
              <a:ext uri="{FF2B5EF4-FFF2-40B4-BE49-F238E27FC236}">
                <a16:creationId xmlns:a16="http://schemas.microsoft.com/office/drawing/2014/main" id="{41C87A45-5863-4DAD-A1ED-9DD72EF1D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Chart, histogram&#10;&#10;Description automatically generated">
            <a:extLst>
              <a:ext uri="{FF2B5EF4-FFF2-40B4-BE49-F238E27FC236}">
                <a16:creationId xmlns:a16="http://schemas.microsoft.com/office/drawing/2014/main" id="{0CD48653-055C-4769-BEAF-2128718D8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36" y="981589"/>
            <a:ext cx="2784700" cy="2088525"/>
          </a:xfrm>
          <a:prstGeom prst="rect">
            <a:avLst/>
          </a:prstGeom>
        </p:spPr>
      </p:pic>
      <p:sp>
        <p:nvSpPr>
          <p:cNvPr id="155" name="Rectangle 108">
            <a:extLst>
              <a:ext uri="{FF2B5EF4-FFF2-40B4-BE49-F238E27FC236}">
                <a16:creationId xmlns:a16="http://schemas.microsoft.com/office/drawing/2014/main" id="{0480D754-2EAA-46BD-A784-B04FC0A6F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21733"/>
            <a:ext cx="2567411" cy="1978453"/>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Chart, histogram&#10;&#10;Description automatically generated">
            <a:extLst>
              <a:ext uri="{FF2B5EF4-FFF2-40B4-BE49-F238E27FC236}">
                <a16:creationId xmlns:a16="http://schemas.microsoft.com/office/drawing/2014/main" id="{4BD500A1-5F9B-4956-920C-EDA4BF92E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182" y="473902"/>
            <a:ext cx="2227654" cy="1670741"/>
          </a:xfrm>
          <a:prstGeom prst="rect">
            <a:avLst/>
          </a:prstGeom>
        </p:spPr>
      </p:pic>
      <p:cxnSp>
        <p:nvCxnSpPr>
          <p:cNvPr id="156" name="Straight Connector 110">
            <a:extLst>
              <a:ext uri="{FF2B5EF4-FFF2-40B4-BE49-F238E27FC236}">
                <a16:creationId xmlns:a16="http://schemas.microsoft.com/office/drawing/2014/main" id="{CF099F8D-E727-44BC-9275-1EC5736F04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7" name="Rectangle 112">
            <a:extLst>
              <a:ext uri="{FF2B5EF4-FFF2-40B4-BE49-F238E27FC236}">
                <a16:creationId xmlns:a16="http://schemas.microsoft.com/office/drawing/2014/main" id="{14BF5C5C-12B0-46A7-8912-9751C89D4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0912"/>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hart, scatter chart&#10;&#10;Description automatically generated">
            <a:extLst>
              <a:ext uri="{FF2B5EF4-FFF2-40B4-BE49-F238E27FC236}">
                <a16:creationId xmlns:a16="http://schemas.microsoft.com/office/drawing/2014/main" id="{FB062B79-3766-42D2-87E7-757A3B0C7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83" y="4034004"/>
            <a:ext cx="2398596" cy="1798947"/>
          </a:xfrm>
          <a:prstGeom prst="rect">
            <a:avLst/>
          </a:prstGeom>
        </p:spPr>
      </p:pic>
      <p:sp>
        <p:nvSpPr>
          <p:cNvPr id="158" name="Rectangle 114">
            <a:extLst>
              <a:ext uri="{FF2B5EF4-FFF2-40B4-BE49-F238E27FC236}">
                <a16:creationId xmlns:a16="http://schemas.microsoft.com/office/drawing/2014/main" id="{0EF884FC-88CB-4669-9AA4-82CBE2BC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Chart, histogram&#10;&#10;Description automatically generated">
            <a:extLst>
              <a:ext uri="{FF2B5EF4-FFF2-40B4-BE49-F238E27FC236}">
                <a16:creationId xmlns:a16="http://schemas.microsoft.com/office/drawing/2014/main" id="{246CEF1A-29EF-4D2E-8C77-C91ACCAC2B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4752" y="3356741"/>
            <a:ext cx="2295082" cy="1721311"/>
          </a:xfrm>
          <a:prstGeom prst="rect">
            <a:avLst/>
          </a:prstGeom>
        </p:spPr>
      </p:pic>
      <p:sp>
        <p:nvSpPr>
          <p:cNvPr id="3" name="Content Placeholder 2">
            <a:extLst>
              <a:ext uri="{FF2B5EF4-FFF2-40B4-BE49-F238E27FC236}">
                <a16:creationId xmlns:a16="http://schemas.microsoft.com/office/drawing/2014/main" id="{260FB4D3-08DE-4144-8B18-5A7B5853B7C2}"/>
              </a:ext>
            </a:extLst>
          </p:cNvPr>
          <p:cNvSpPr>
            <a:spLocks noGrp="1"/>
          </p:cNvSpPr>
          <p:nvPr>
            <p:ph idx="1"/>
          </p:nvPr>
        </p:nvSpPr>
        <p:spPr>
          <a:xfrm>
            <a:off x="6956868" y="2198914"/>
            <a:ext cx="5006532" cy="3670180"/>
          </a:xfrm>
        </p:spPr>
        <p:txBody>
          <a:bodyPr>
            <a:normAutofit fontScale="92500" lnSpcReduction="10000"/>
          </a:bodyPr>
          <a:lstStyle/>
          <a:p>
            <a:pPr>
              <a:buFont typeface="Arial" panose="020B0604020202020204" pitchFamily="34" charset="0"/>
              <a:buChar char="•"/>
            </a:pPr>
            <a:r>
              <a:rPr lang="en-US" sz="1800" dirty="0">
                <a:solidFill>
                  <a:srgbClr val="000000"/>
                </a:solidFill>
              </a:rPr>
              <a:t>Our approach to line identification is based on using a curve fitting method called SHAPES</a:t>
            </a:r>
          </a:p>
          <a:p>
            <a:pPr lvl="1">
              <a:buFont typeface="Arial" panose="020B0604020202020204" pitchFamily="34" charset="0"/>
              <a:buChar char="•"/>
            </a:pPr>
            <a:r>
              <a:rPr lang="en-US" sz="1600" dirty="0"/>
              <a:t>SHAPES: </a:t>
            </a:r>
            <a:r>
              <a:rPr lang="en-US" sz="1600" b="1" dirty="0">
                <a:solidFill>
                  <a:schemeClr val="accent1"/>
                </a:solidFill>
              </a:rPr>
              <a:t>S</a:t>
            </a:r>
            <a:r>
              <a:rPr lang="en-US" sz="1600" dirty="0"/>
              <a:t>warm </a:t>
            </a:r>
            <a:r>
              <a:rPr lang="en-US" sz="1600" b="1" dirty="0">
                <a:solidFill>
                  <a:schemeClr val="accent1"/>
                </a:solidFill>
              </a:rPr>
              <a:t>H</a:t>
            </a:r>
            <a:r>
              <a:rPr lang="en-US" sz="1600" dirty="0"/>
              <a:t>euristics based </a:t>
            </a:r>
            <a:r>
              <a:rPr lang="en-US" sz="1600" b="1" dirty="0">
                <a:solidFill>
                  <a:schemeClr val="accent1"/>
                </a:solidFill>
              </a:rPr>
              <a:t>A</a:t>
            </a:r>
            <a:r>
              <a:rPr lang="en-US" sz="1600" dirty="0"/>
              <a:t>daptive and </a:t>
            </a:r>
            <a:r>
              <a:rPr lang="en-US" sz="1600" b="1" dirty="0">
                <a:solidFill>
                  <a:schemeClr val="accent1"/>
                </a:solidFill>
              </a:rPr>
              <a:t>P</a:t>
            </a:r>
            <a:r>
              <a:rPr lang="en-US" sz="1600" dirty="0"/>
              <a:t>enalized </a:t>
            </a:r>
            <a:r>
              <a:rPr lang="en-US" sz="1600" b="1" dirty="0">
                <a:solidFill>
                  <a:schemeClr val="accent1"/>
                </a:solidFill>
              </a:rPr>
              <a:t>E</a:t>
            </a:r>
            <a:r>
              <a:rPr lang="en-US" sz="1600" dirty="0"/>
              <a:t>stimation of </a:t>
            </a:r>
            <a:r>
              <a:rPr lang="en-US" sz="1600" b="1" dirty="0">
                <a:solidFill>
                  <a:schemeClr val="accent1"/>
                </a:solidFill>
              </a:rPr>
              <a:t>S</a:t>
            </a:r>
            <a:r>
              <a:rPr lang="en-US" sz="1600" dirty="0"/>
              <a:t>plines</a:t>
            </a:r>
          </a:p>
          <a:p>
            <a:pPr lvl="1">
              <a:buFont typeface="Arial" panose="020B0604020202020204" pitchFamily="34" charset="0"/>
              <a:buChar char="•"/>
            </a:pPr>
            <a:r>
              <a:rPr lang="en-US" sz="1600" dirty="0">
                <a:solidFill>
                  <a:srgbClr val="000000"/>
                </a:solidFill>
              </a:rPr>
              <a:t>Mohanty, </a:t>
            </a:r>
            <a:r>
              <a:rPr lang="en-US" sz="1600" dirty="0" err="1">
                <a:solidFill>
                  <a:srgbClr val="000000"/>
                </a:solidFill>
              </a:rPr>
              <a:t>Fahnestock</a:t>
            </a:r>
            <a:r>
              <a:rPr lang="en-US" sz="1600" dirty="0">
                <a:solidFill>
                  <a:srgbClr val="000000"/>
                </a:solidFill>
              </a:rPr>
              <a:t>, Computational Statistics, 2020</a:t>
            </a:r>
          </a:p>
          <a:p>
            <a:pPr lvl="1">
              <a:buFont typeface="Arial" panose="020B0604020202020204" pitchFamily="34" charset="0"/>
              <a:buChar char="•"/>
            </a:pPr>
            <a:r>
              <a:rPr lang="en-US" sz="1600" dirty="0">
                <a:solidFill>
                  <a:srgbClr val="000000"/>
                </a:solidFill>
              </a:rPr>
              <a:t>Public domain code on GitHub†: </a:t>
            </a:r>
            <a:r>
              <a:rPr lang="en-US" sz="1600" dirty="0" err="1">
                <a:solidFill>
                  <a:srgbClr val="000000"/>
                </a:solidFill>
                <a:latin typeface="Courier" pitchFamily="2" charset="0"/>
              </a:rPr>
              <a:t>mohanty-sd</a:t>
            </a:r>
            <a:r>
              <a:rPr lang="en-US" sz="1600" dirty="0">
                <a:solidFill>
                  <a:srgbClr val="000000"/>
                </a:solidFill>
                <a:latin typeface="Courier" pitchFamily="2" charset="0"/>
              </a:rPr>
              <a:t>/SHAPES</a:t>
            </a:r>
          </a:p>
          <a:p>
            <a:pPr>
              <a:buFont typeface="Arial" panose="020B0604020202020204" pitchFamily="34" charset="0"/>
              <a:buChar char="•"/>
            </a:pPr>
            <a:r>
              <a:rPr lang="en-US" sz="1800" dirty="0">
                <a:solidFill>
                  <a:srgbClr val="000000"/>
                </a:solidFill>
              </a:rPr>
              <a:t> SHAPES is a non-parametric curve fitting method that can fit both continuous and discontinuous curves. </a:t>
            </a:r>
          </a:p>
          <a:p>
            <a:pPr>
              <a:buFont typeface="Arial" panose="020B0604020202020204" pitchFamily="34" charset="0"/>
              <a:buChar char="•"/>
            </a:pPr>
            <a:r>
              <a:rPr lang="en-US" sz="1800" dirty="0">
                <a:solidFill>
                  <a:srgbClr val="000000"/>
                </a:solidFill>
              </a:rPr>
              <a:t>It fits a cubic spline with adaptive knot placement and allows knot repetition in order to fit discontinuities. </a:t>
            </a:r>
          </a:p>
          <a:p>
            <a:pPr>
              <a:buFont typeface="Arial" panose="020B0604020202020204" pitchFamily="34" charset="0"/>
              <a:buChar char="•"/>
            </a:pPr>
            <a:r>
              <a:rPr lang="en-US" sz="1800" dirty="0">
                <a:solidFill>
                  <a:srgbClr val="000000"/>
                </a:solidFill>
              </a:rPr>
              <a:t>It is limited by the length of the input data if the underlying curve is complicated and requires a large number of knots for fitting</a:t>
            </a:r>
          </a:p>
        </p:txBody>
      </p:sp>
      <p:sp>
        <p:nvSpPr>
          <p:cNvPr id="159" name="Rectangle 116">
            <a:extLst>
              <a:ext uri="{FF2B5EF4-FFF2-40B4-BE49-F238E27FC236}">
                <a16:creationId xmlns:a16="http://schemas.microsoft.com/office/drawing/2014/main" id="{1180F95C-403D-4961-9F97-F226C6878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Rectangle 118">
            <a:extLst>
              <a:ext uri="{FF2B5EF4-FFF2-40B4-BE49-F238E27FC236}">
                <a16:creationId xmlns:a16="http://schemas.microsoft.com/office/drawing/2014/main" id="{04DD3E41-33C2-4660-BB4C-BBCF07F65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2E8F0BF9-273D-4F1F-BAEB-719CB244EA37}"/>
              </a:ext>
            </a:extLst>
          </p:cNvPr>
          <p:cNvSpPr/>
          <p:nvPr/>
        </p:nvSpPr>
        <p:spPr>
          <a:xfrm>
            <a:off x="8821450" y="6484645"/>
            <a:ext cx="3231719" cy="307777"/>
          </a:xfrm>
          <a:prstGeom prst="rect">
            <a:avLst/>
          </a:prstGeom>
        </p:spPr>
        <p:txBody>
          <a:bodyPr wrap="none">
            <a:spAutoFit/>
          </a:bodyPr>
          <a:lstStyle/>
          <a:p>
            <a:r>
              <a:rPr lang="en-US" sz="1400" dirty="0"/>
              <a:t>†https://github.com/mohanty-sd/SHAPES</a:t>
            </a:r>
          </a:p>
        </p:txBody>
      </p:sp>
    </p:spTree>
    <p:extLst>
      <p:ext uri="{BB962C8B-B14F-4D97-AF65-F5344CB8AC3E}">
        <p14:creationId xmlns:p14="http://schemas.microsoft.com/office/powerpoint/2010/main" val="98694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DE21-D11C-4FFF-BF24-94EB311A45C3}"/>
              </a:ext>
            </a:extLst>
          </p:cNvPr>
          <p:cNvSpPr>
            <a:spLocks noGrp="1"/>
          </p:cNvSpPr>
          <p:nvPr>
            <p:ph type="title"/>
          </p:nvPr>
        </p:nvSpPr>
        <p:spPr/>
        <p:txBody>
          <a:bodyPr/>
          <a:lstStyle/>
          <a:p>
            <a:r>
              <a:rPr lang="en-US" dirty="0">
                <a:solidFill>
                  <a:srgbClr val="000000"/>
                </a:solidFill>
              </a:rPr>
              <a:t>Enhancing</a:t>
            </a:r>
            <a:r>
              <a:rPr lang="en-US" dirty="0"/>
              <a:t> </a:t>
            </a:r>
            <a:r>
              <a:rPr lang="en-US" dirty="0">
                <a:solidFill>
                  <a:srgbClr val="000000"/>
                </a:solidFill>
              </a:rPr>
              <a:t>SHAPES</a:t>
            </a:r>
          </a:p>
        </p:txBody>
      </p:sp>
      <p:sp>
        <p:nvSpPr>
          <p:cNvPr id="3" name="Content Placeholder 2">
            <a:extLst>
              <a:ext uri="{FF2B5EF4-FFF2-40B4-BE49-F238E27FC236}">
                <a16:creationId xmlns:a16="http://schemas.microsoft.com/office/drawing/2014/main" id="{2659DAB0-6735-4515-85D9-3C793E55111A}"/>
              </a:ext>
            </a:extLst>
          </p:cNvPr>
          <p:cNvSpPr>
            <a:spLocks noGrp="1"/>
          </p:cNvSpPr>
          <p:nvPr>
            <p:ph idx="1"/>
          </p:nvPr>
        </p:nvSpPr>
        <p:spPr/>
        <p:txBody>
          <a:bodyPr/>
          <a:lstStyle/>
          <a:p>
            <a:pPr>
              <a:buFont typeface="Arial" panose="020B0604020202020204" pitchFamily="34" charset="0"/>
              <a:buChar char="•"/>
            </a:pPr>
            <a:r>
              <a:rPr lang="en-US" dirty="0">
                <a:solidFill>
                  <a:srgbClr val="000000"/>
                </a:solidFill>
              </a:rPr>
              <a:t>SHAPES is a powerful tool, but it is restricted to a small data set (~256 data points). Before applying SHAPES to large gravitational wave data sets, we first had to rectify its length limitation. This is done by segmenting the data overlapping pieces and using exponential weighting of estimates in the overlapped regions.</a:t>
            </a:r>
          </a:p>
        </p:txBody>
      </p:sp>
      <p:grpSp>
        <p:nvGrpSpPr>
          <p:cNvPr id="35" name="Group 34">
            <a:extLst>
              <a:ext uri="{FF2B5EF4-FFF2-40B4-BE49-F238E27FC236}">
                <a16:creationId xmlns:a16="http://schemas.microsoft.com/office/drawing/2014/main" id="{8E5B4865-D439-4021-BF5B-E2C79A37D935}"/>
              </a:ext>
            </a:extLst>
          </p:cNvPr>
          <p:cNvGrpSpPr/>
          <p:nvPr/>
        </p:nvGrpSpPr>
        <p:grpSpPr>
          <a:xfrm>
            <a:off x="588360" y="3015583"/>
            <a:ext cx="5408296" cy="2458928"/>
            <a:chOff x="1343021" y="3591632"/>
            <a:chExt cx="6400804" cy="2048249"/>
          </a:xfrm>
        </p:grpSpPr>
        <p:grpSp>
          <p:nvGrpSpPr>
            <p:cNvPr id="32" name="Group 31">
              <a:extLst>
                <a:ext uri="{FF2B5EF4-FFF2-40B4-BE49-F238E27FC236}">
                  <a16:creationId xmlns:a16="http://schemas.microsoft.com/office/drawing/2014/main" id="{90168B3C-310E-4502-8A9E-247F2C946560}"/>
                </a:ext>
              </a:extLst>
            </p:cNvPr>
            <p:cNvGrpSpPr/>
            <p:nvPr/>
          </p:nvGrpSpPr>
          <p:grpSpPr>
            <a:xfrm>
              <a:off x="1343021" y="3591632"/>
              <a:ext cx="6400804" cy="1538385"/>
              <a:chOff x="1333496" y="4134557"/>
              <a:chExt cx="6400804" cy="1538385"/>
            </a:xfrm>
          </p:grpSpPr>
          <p:grpSp>
            <p:nvGrpSpPr>
              <p:cNvPr id="25" name="Group 24">
                <a:extLst>
                  <a:ext uri="{FF2B5EF4-FFF2-40B4-BE49-F238E27FC236}">
                    <a16:creationId xmlns:a16="http://schemas.microsoft.com/office/drawing/2014/main" id="{23D43336-A52C-49F4-A398-B2C4A7AAFCE8}"/>
                  </a:ext>
                </a:extLst>
              </p:cNvPr>
              <p:cNvGrpSpPr/>
              <p:nvPr/>
            </p:nvGrpSpPr>
            <p:grpSpPr>
              <a:xfrm>
                <a:off x="1333500" y="4601137"/>
                <a:ext cx="6400800" cy="1071805"/>
                <a:chOff x="1333500" y="4601137"/>
                <a:chExt cx="6400800" cy="1071805"/>
              </a:xfrm>
            </p:grpSpPr>
            <p:sp>
              <p:nvSpPr>
                <p:cNvPr id="12" name="Rectangle 11">
                  <a:extLst>
                    <a:ext uri="{FF2B5EF4-FFF2-40B4-BE49-F238E27FC236}">
                      <a16:creationId xmlns:a16="http://schemas.microsoft.com/office/drawing/2014/main" id="{EA756EBC-4FA6-4941-86BF-04F9CC5BE0D3}"/>
                    </a:ext>
                  </a:extLst>
                </p:cNvPr>
                <p:cNvSpPr/>
                <p:nvPr/>
              </p:nvSpPr>
              <p:spPr>
                <a:xfrm>
                  <a:off x="1333500" y="5499100"/>
                  <a:ext cx="1066800" cy="635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EE6DA1-650C-4BD2-8550-9CC3E611A499}"/>
                    </a:ext>
                  </a:extLst>
                </p:cNvPr>
                <p:cNvSpPr/>
                <p:nvPr/>
              </p:nvSpPr>
              <p:spPr>
                <a:xfrm>
                  <a:off x="2400300" y="5600700"/>
                  <a:ext cx="1066800" cy="635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0D0F7C-D48A-4D3B-A2B3-586E7F5AFFC5}"/>
                    </a:ext>
                  </a:extLst>
                </p:cNvPr>
                <p:cNvSpPr/>
                <p:nvPr/>
              </p:nvSpPr>
              <p:spPr>
                <a:xfrm>
                  <a:off x="3475420" y="5526418"/>
                  <a:ext cx="1066800" cy="635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8271294-9D20-40CE-A9BE-7632B95D584C}"/>
                    </a:ext>
                  </a:extLst>
                </p:cNvPr>
                <p:cNvSpPr/>
                <p:nvPr/>
              </p:nvSpPr>
              <p:spPr>
                <a:xfrm>
                  <a:off x="4533899" y="5609442"/>
                  <a:ext cx="1066800" cy="635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57C6F1-A46B-403A-8AC2-305BD286AFB9}"/>
                    </a:ext>
                  </a:extLst>
                </p:cNvPr>
                <p:cNvSpPr/>
                <p:nvPr/>
              </p:nvSpPr>
              <p:spPr>
                <a:xfrm>
                  <a:off x="5600700" y="5537200"/>
                  <a:ext cx="1066800" cy="635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DF16C1-7077-4634-8920-7CF7C3EF2EF5}"/>
                    </a:ext>
                  </a:extLst>
                </p:cNvPr>
                <p:cNvSpPr/>
                <p:nvPr/>
              </p:nvSpPr>
              <p:spPr>
                <a:xfrm>
                  <a:off x="6667500" y="5600700"/>
                  <a:ext cx="1066800" cy="635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E6741F5-16C8-43A4-95DF-80312D4C9033}"/>
                    </a:ext>
                  </a:extLst>
                </p:cNvPr>
                <p:cNvGrpSpPr/>
                <p:nvPr/>
              </p:nvGrpSpPr>
              <p:grpSpPr>
                <a:xfrm>
                  <a:off x="1333500" y="4601137"/>
                  <a:ext cx="6400800" cy="786461"/>
                  <a:chOff x="1333500" y="4263208"/>
                  <a:chExt cx="6400800" cy="786461"/>
                </a:xfrm>
              </p:grpSpPr>
              <p:sp>
                <p:nvSpPr>
                  <p:cNvPr id="4" name="Rectangle 3">
                    <a:extLst>
                      <a:ext uri="{FF2B5EF4-FFF2-40B4-BE49-F238E27FC236}">
                        <a16:creationId xmlns:a16="http://schemas.microsoft.com/office/drawing/2014/main" id="{3E4BFAB6-D5DB-4903-BE67-A050616B2C50}"/>
                      </a:ext>
                    </a:extLst>
                  </p:cNvPr>
                  <p:cNvSpPr/>
                  <p:nvPr/>
                </p:nvSpPr>
                <p:spPr>
                  <a:xfrm>
                    <a:off x="1333500" y="4445001"/>
                    <a:ext cx="1600200" cy="6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DE1239-0634-4F85-BFD1-BC9873968F1B}"/>
                      </a:ext>
                    </a:extLst>
                  </p:cNvPr>
                  <p:cNvSpPr/>
                  <p:nvPr/>
                </p:nvSpPr>
                <p:spPr>
                  <a:xfrm>
                    <a:off x="2400300" y="4543405"/>
                    <a:ext cx="1600200" cy="6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C48B51-461B-45DF-A78D-6EAADD219A0C}"/>
                      </a:ext>
                    </a:extLst>
                  </p:cNvPr>
                  <p:cNvSpPr/>
                  <p:nvPr/>
                </p:nvSpPr>
                <p:spPr>
                  <a:xfrm>
                    <a:off x="3467100" y="4642126"/>
                    <a:ext cx="1600200" cy="6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552BEA-9AD9-47B3-9FC7-4714F610D7EA}"/>
                      </a:ext>
                    </a:extLst>
                  </p:cNvPr>
                  <p:cNvSpPr/>
                  <p:nvPr/>
                </p:nvSpPr>
                <p:spPr>
                  <a:xfrm>
                    <a:off x="4533900" y="4742160"/>
                    <a:ext cx="1600200" cy="6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9A1085C-7A78-475A-8E9A-FE5385CDB317}"/>
                      </a:ext>
                    </a:extLst>
                  </p:cNvPr>
                  <p:cNvSpPr/>
                  <p:nvPr/>
                </p:nvSpPr>
                <p:spPr>
                  <a:xfrm>
                    <a:off x="5600700" y="4858153"/>
                    <a:ext cx="1600200" cy="6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87822D-0055-4CA0-BB95-1BBB1D8069D2}"/>
                      </a:ext>
                    </a:extLst>
                  </p:cNvPr>
                  <p:cNvSpPr/>
                  <p:nvPr/>
                </p:nvSpPr>
                <p:spPr>
                  <a:xfrm>
                    <a:off x="6667500" y="4985661"/>
                    <a:ext cx="1066800" cy="6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B8F003-D547-41A9-AE59-945316A20EBC}"/>
                      </a:ext>
                    </a:extLst>
                  </p:cNvPr>
                  <p:cNvSpPr/>
                  <p:nvPr/>
                </p:nvSpPr>
                <p:spPr>
                  <a:xfrm>
                    <a:off x="1333500" y="4263208"/>
                    <a:ext cx="6400800" cy="902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FA89211-D09C-45F1-AE49-5234ED15CCEE}"/>
                      </a:ext>
                    </a:extLst>
                  </p:cNvPr>
                  <p:cNvSpPr txBox="1"/>
                  <p:nvPr/>
                </p:nvSpPr>
                <p:spPr>
                  <a:xfrm>
                    <a:off x="4267200" y="4134557"/>
                    <a:ext cx="6222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1000</m:t>
                          </m:r>
                        </m:oMath>
                      </m:oMathPara>
                    </a14:m>
                    <a:endParaRPr lang="en-US" sz="1600" dirty="0"/>
                  </a:p>
                </p:txBody>
              </p:sp>
            </mc:Choice>
            <mc:Fallback xmlns="">
              <p:sp>
                <p:nvSpPr>
                  <p:cNvPr id="26" name="TextBox 25">
                    <a:extLst>
                      <a:ext uri="{FF2B5EF4-FFF2-40B4-BE49-F238E27FC236}">
                        <a16:creationId xmlns:a16="http://schemas.microsoft.com/office/drawing/2014/main" id="{FFA89211-D09C-45F1-AE49-5234ED15CCEE}"/>
                      </a:ext>
                    </a:extLst>
                  </p:cNvPr>
                  <p:cNvSpPr txBox="1">
                    <a:spLocks noRot="1" noChangeAspect="1" noMove="1" noResize="1" noEditPoints="1" noAdjustHandles="1" noChangeArrowheads="1" noChangeShapeType="1" noTextEdit="1"/>
                  </p:cNvSpPr>
                  <p:nvPr/>
                </p:nvSpPr>
                <p:spPr>
                  <a:xfrm>
                    <a:off x="4267200" y="4134557"/>
                    <a:ext cx="622286"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248230C-21BB-4EA0-BA98-F09F71E7EF70}"/>
                      </a:ext>
                    </a:extLst>
                  </p:cNvPr>
                  <p:cNvSpPr txBox="1"/>
                  <p:nvPr/>
                </p:nvSpPr>
                <p:spPr>
                  <a:xfrm>
                    <a:off x="1884045" y="5111195"/>
                    <a:ext cx="499105"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250</m:t>
                          </m:r>
                        </m:oMath>
                      </m:oMathPara>
                    </a14:m>
                    <a:endParaRPr lang="en-US" sz="1600" dirty="0"/>
                  </a:p>
                </p:txBody>
              </p:sp>
            </mc:Choice>
            <mc:Fallback xmlns="">
              <p:sp>
                <p:nvSpPr>
                  <p:cNvPr id="27" name="TextBox 26">
                    <a:extLst>
                      <a:ext uri="{FF2B5EF4-FFF2-40B4-BE49-F238E27FC236}">
                        <a16:creationId xmlns:a16="http://schemas.microsoft.com/office/drawing/2014/main" id="{E248230C-21BB-4EA0-BA98-F09F71E7EF70}"/>
                      </a:ext>
                    </a:extLst>
                  </p:cNvPr>
                  <p:cNvSpPr txBox="1">
                    <a:spLocks noRot="1" noChangeAspect="1" noMove="1" noResize="1" noEditPoints="1" noAdjustHandles="1" noChangeArrowheads="1" noChangeShapeType="1" noTextEdit="1"/>
                  </p:cNvSpPr>
                  <p:nvPr/>
                </p:nvSpPr>
                <p:spPr>
                  <a:xfrm>
                    <a:off x="1884045" y="5111195"/>
                    <a:ext cx="499105" cy="307777"/>
                  </a:xfrm>
                  <a:prstGeom prst="rect">
                    <a:avLst/>
                  </a:prstGeom>
                  <a:blipFill>
                    <a:blip r:embed="rId4"/>
                    <a:stretch>
                      <a:fillRect/>
                    </a:stretch>
                  </a:blipFill>
                </p:spPr>
                <p:txBody>
                  <a:bodyPr/>
                  <a:lstStyle/>
                  <a:p>
                    <a:r>
                      <a:rPr lang="en-US">
                        <a:noFill/>
                      </a:rPr>
                      <a:t> </a:t>
                    </a:r>
                  </a:p>
                </p:txBody>
              </p:sp>
            </mc:Fallback>
          </mc:AlternateContent>
          <p:sp>
            <p:nvSpPr>
              <p:cNvPr id="28" name="Right Brace 27">
                <a:extLst>
                  <a:ext uri="{FF2B5EF4-FFF2-40B4-BE49-F238E27FC236}">
                    <a16:creationId xmlns:a16="http://schemas.microsoft.com/office/drawing/2014/main" id="{7FB30F4E-6CE1-4429-AE1C-A8870729F9C7}"/>
                  </a:ext>
                </a:extLst>
              </p:cNvPr>
              <p:cNvSpPr/>
              <p:nvPr/>
            </p:nvSpPr>
            <p:spPr>
              <a:xfrm rot="16200000">
                <a:off x="4452591" y="1268943"/>
                <a:ext cx="162617" cy="6400801"/>
              </a:xfrm>
              <a:prstGeom prst="rightBrace">
                <a:avLst>
                  <a:gd name="adj1" fmla="val 8333"/>
                  <a:gd name="adj2" fmla="val 50595"/>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9" name="Right Brace 28">
                <a:extLst>
                  <a:ext uri="{FF2B5EF4-FFF2-40B4-BE49-F238E27FC236}">
                    <a16:creationId xmlns:a16="http://schemas.microsoft.com/office/drawing/2014/main" id="{5126A2ED-8B71-44F5-9A99-845D5D916342}"/>
                  </a:ext>
                </a:extLst>
              </p:cNvPr>
              <p:cNvSpPr/>
              <p:nvPr/>
            </p:nvSpPr>
            <p:spPr>
              <a:xfrm rot="5400000">
                <a:off x="2064464" y="4254075"/>
                <a:ext cx="138266" cy="160020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0" name="Right Brace 29">
                <a:extLst>
                  <a:ext uri="{FF2B5EF4-FFF2-40B4-BE49-F238E27FC236}">
                    <a16:creationId xmlns:a16="http://schemas.microsoft.com/office/drawing/2014/main" id="{1D996673-2237-4627-8AF1-1E6BDE9AFDB2}"/>
                  </a:ext>
                </a:extLst>
              </p:cNvPr>
              <p:cNvSpPr/>
              <p:nvPr/>
            </p:nvSpPr>
            <p:spPr>
              <a:xfrm rot="5400000">
                <a:off x="3658166" y="4895992"/>
                <a:ext cx="151473" cy="54983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21DCA5E-EC9A-4DC7-8756-ADB6721AE108}"/>
                      </a:ext>
                    </a:extLst>
                  </p:cNvPr>
                  <p:cNvSpPr txBox="1"/>
                  <p:nvPr/>
                </p:nvSpPr>
                <p:spPr>
                  <a:xfrm>
                    <a:off x="3471996" y="5196082"/>
                    <a:ext cx="589712"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83.</m:t>
                          </m:r>
                          <m:acc>
                            <m:accPr>
                              <m:chr m:val="̅"/>
                              <m:ctrlPr>
                                <a:rPr lang="en-US" sz="1400" b="0" i="1" dirty="0" smtClean="0">
                                  <a:latin typeface="Cambria Math" panose="02040503050406030204" pitchFamily="18" charset="0"/>
                                </a:rPr>
                              </m:ctrlPr>
                            </m:accPr>
                            <m:e>
                              <m:r>
                                <a:rPr lang="en-US" sz="1400" i="1" dirty="0" smtClean="0">
                                  <a:latin typeface="Cambria Math" panose="02040503050406030204" pitchFamily="18" charset="0"/>
                                </a:rPr>
                                <m:t>3</m:t>
                              </m:r>
                            </m:e>
                          </m:acc>
                        </m:oMath>
                      </m:oMathPara>
                    </a14:m>
                    <a:endParaRPr lang="en-US" dirty="0"/>
                  </a:p>
                </p:txBody>
              </p:sp>
            </mc:Choice>
            <mc:Fallback xmlns="">
              <p:sp>
                <p:nvSpPr>
                  <p:cNvPr id="31" name="TextBox 30">
                    <a:extLst>
                      <a:ext uri="{FF2B5EF4-FFF2-40B4-BE49-F238E27FC236}">
                        <a16:creationId xmlns:a16="http://schemas.microsoft.com/office/drawing/2014/main" id="{821DCA5E-EC9A-4DC7-8756-ADB6721AE108}"/>
                      </a:ext>
                    </a:extLst>
                  </p:cNvPr>
                  <p:cNvSpPr txBox="1">
                    <a:spLocks noRot="1" noChangeAspect="1" noMove="1" noResize="1" noEditPoints="1" noAdjustHandles="1" noChangeArrowheads="1" noChangeShapeType="1" noTextEdit="1"/>
                  </p:cNvSpPr>
                  <p:nvPr/>
                </p:nvSpPr>
                <p:spPr>
                  <a:xfrm>
                    <a:off x="3471996" y="5196082"/>
                    <a:ext cx="589712" cy="308226"/>
                  </a:xfrm>
                  <a:prstGeom prst="rect">
                    <a:avLst/>
                  </a:prstGeom>
                  <a:blipFill>
                    <a:blip r:embed="rId5"/>
                    <a:stretch>
                      <a:fillRect/>
                    </a:stretch>
                  </a:blipFill>
                </p:spPr>
                <p:txBody>
                  <a:bodyPr/>
                  <a:lstStyle/>
                  <a:p>
                    <a:r>
                      <a:rPr lang="en-US">
                        <a:noFill/>
                      </a:rPr>
                      <a:t> </a:t>
                    </a:r>
                  </a:p>
                </p:txBody>
              </p:sp>
            </mc:Fallback>
          </mc:AlternateContent>
        </p:grpSp>
        <p:sp>
          <p:nvSpPr>
            <p:cNvPr id="33" name="Right Brace 32">
              <a:extLst>
                <a:ext uri="{FF2B5EF4-FFF2-40B4-BE49-F238E27FC236}">
                  <a16:creationId xmlns:a16="http://schemas.microsoft.com/office/drawing/2014/main" id="{294348D9-0DDC-41CF-907A-CC9950FDCE1E}"/>
                </a:ext>
              </a:extLst>
            </p:cNvPr>
            <p:cNvSpPr/>
            <p:nvPr/>
          </p:nvSpPr>
          <p:spPr>
            <a:xfrm rot="5400000">
              <a:off x="1786346" y="4720601"/>
              <a:ext cx="180149" cy="106679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6E09D5C-062F-44D1-BBE7-456846A3DE77}"/>
                    </a:ext>
                  </a:extLst>
                </p:cNvPr>
                <p:cNvSpPr txBox="1"/>
                <p:nvPr/>
              </p:nvSpPr>
              <p:spPr>
                <a:xfrm>
                  <a:off x="1531872" y="5331655"/>
                  <a:ext cx="689098" cy="3082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166.</m:t>
                        </m:r>
                        <m:acc>
                          <m:accPr>
                            <m:chr m:val="̅"/>
                            <m:ctrlPr>
                              <a:rPr lang="en-US" sz="1400" b="0" i="1" dirty="0" smtClean="0">
                                <a:latin typeface="Cambria Math" panose="02040503050406030204" pitchFamily="18" charset="0"/>
                              </a:rPr>
                            </m:ctrlPr>
                          </m:accPr>
                          <m:e>
                            <m:r>
                              <a:rPr lang="en-US" sz="1400" i="1" dirty="0" smtClean="0">
                                <a:latin typeface="Cambria Math" panose="02040503050406030204" pitchFamily="18" charset="0"/>
                              </a:rPr>
                              <m:t>6</m:t>
                            </m:r>
                          </m:e>
                        </m:acc>
                      </m:oMath>
                    </m:oMathPara>
                  </a14:m>
                  <a:endParaRPr lang="en-US" sz="1400" dirty="0"/>
                </a:p>
              </p:txBody>
            </p:sp>
          </mc:Choice>
          <mc:Fallback xmlns="">
            <p:sp>
              <p:nvSpPr>
                <p:cNvPr id="34" name="TextBox 33">
                  <a:extLst>
                    <a:ext uri="{FF2B5EF4-FFF2-40B4-BE49-F238E27FC236}">
                      <a16:creationId xmlns:a16="http://schemas.microsoft.com/office/drawing/2014/main" id="{D6E09D5C-062F-44D1-BBE7-456846A3DE77}"/>
                    </a:ext>
                  </a:extLst>
                </p:cNvPr>
                <p:cNvSpPr txBox="1">
                  <a:spLocks noRot="1" noChangeAspect="1" noMove="1" noResize="1" noEditPoints="1" noAdjustHandles="1" noChangeArrowheads="1" noChangeShapeType="1" noTextEdit="1"/>
                </p:cNvSpPr>
                <p:nvPr/>
              </p:nvSpPr>
              <p:spPr>
                <a:xfrm>
                  <a:off x="1531872" y="5331655"/>
                  <a:ext cx="689098" cy="308226"/>
                </a:xfrm>
                <a:prstGeom prst="rect">
                  <a:avLst/>
                </a:prstGeom>
                <a:blipFill>
                  <a:blip r:embed="rId6"/>
                  <a:stretch>
                    <a:fillRect/>
                  </a:stretch>
                </a:blipFill>
              </p:spPr>
              <p:txBody>
                <a:bodyPr/>
                <a:lstStyle/>
                <a:p>
                  <a:r>
                    <a:rPr lang="en-US">
                      <a:noFill/>
                    </a:rPr>
                    <a:t> </a:t>
                  </a:r>
                </a:p>
              </p:txBody>
            </p:sp>
          </mc:Fallback>
        </mc:AlternateContent>
      </p:grpSp>
      <p:pic>
        <p:nvPicPr>
          <p:cNvPr id="6" name="Picture 5" descr="A picture containing histogram&#10;&#10;Description automatically generated">
            <a:extLst>
              <a:ext uri="{FF2B5EF4-FFF2-40B4-BE49-F238E27FC236}">
                <a16:creationId xmlns:a16="http://schemas.microsoft.com/office/drawing/2014/main" id="{229F6FF3-9D49-40FE-AA30-47351C0FED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0395" y="3041739"/>
            <a:ext cx="3095581" cy="2321686"/>
          </a:xfrm>
          <a:prstGeom prst="rect">
            <a:avLst/>
          </a:prstGeom>
        </p:spPr>
      </p:pic>
      <p:pic>
        <p:nvPicPr>
          <p:cNvPr id="8" name="Picture 7" descr="Chart&#10;&#10;Description automatically generated">
            <a:extLst>
              <a:ext uri="{FF2B5EF4-FFF2-40B4-BE49-F238E27FC236}">
                <a16:creationId xmlns:a16="http://schemas.microsoft.com/office/drawing/2014/main" id="{5C53826A-73BB-4B87-92D1-9473D7A6E2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4111" y="3037280"/>
            <a:ext cx="3095581" cy="2321686"/>
          </a:xfrm>
          <a:prstGeom prst="rect">
            <a:avLst/>
          </a:prstGeom>
        </p:spPr>
      </p:pic>
    </p:spTree>
    <p:extLst>
      <p:ext uri="{BB962C8B-B14F-4D97-AF65-F5344CB8AC3E}">
        <p14:creationId xmlns:p14="http://schemas.microsoft.com/office/powerpoint/2010/main" val="279094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5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5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Content Placeholder 27" descr="A picture containing chart&#10;&#10;Description automatically generated">
            <a:extLst>
              <a:ext uri="{FF2B5EF4-FFF2-40B4-BE49-F238E27FC236}">
                <a16:creationId xmlns:a16="http://schemas.microsoft.com/office/drawing/2014/main" id="{4E1F30B7-AF41-45D2-89B4-F6BA6FD044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030" y="1115498"/>
            <a:ext cx="11713940" cy="4627004"/>
          </a:xfrm>
          <a:prstGeom prst="rect">
            <a:avLst/>
          </a:prstGeom>
        </p:spPr>
      </p:pic>
    </p:spTree>
    <p:extLst>
      <p:ext uri="{BB962C8B-B14F-4D97-AF65-F5344CB8AC3E}">
        <p14:creationId xmlns:p14="http://schemas.microsoft.com/office/powerpoint/2010/main" val="3903027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1100</Words>
  <Application>Microsoft Office PowerPoint</Application>
  <PresentationFormat>Widescreen</PresentationFormat>
  <Paragraphs>91</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 Math</vt:lpstr>
      <vt:lpstr>Courier</vt:lpstr>
      <vt:lpstr>Retrospect</vt:lpstr>
      <vt:lpstr> Automated Identification of Lines in Data from Gravitational Wave Detectors</vt:lpstr>
      <vt:lpstr>Gravitational Waves and LIGO</vt:lpstr>
      <vt:lpstr>GW discoveries</vt:lpstr>
      <vt:lpstr>Noise in GW detectors</vt:lpstr>
      <vt:lpstr>Power Spectral Density (PSD)</vt:lpstr>
      <vt:lpstr>Line Identification: A Major Problem</vt:lpstr>
      <vt:lpstr>SHAPES</vt:lpstr>
      <vt:lpstr>Enhancing SHAPES</vt:lpstr>
      <vt:lpstr>PowerPoint Presentation</vt:lpstr>
      <vt:lpstr>Identifying Patterns in Line Features</vt:lpstr>
      <vt:lpstr>PowerPoint Presentation</vt:lpstr>
      <vt:lpstr>Future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Automated Identification of Lines in Data from Gravitational Wave Detectors</dc:title>
  <dc:creator>Thomas Cruz</dc:creator>
  <cp:lastModifiedBy>Thomas Cruz</cp:lastModifiedBy>
  <cp:revision>1</cp:revision>
  <dcterms:created xsi:type="dcterms:W3CDTF">2020-11-19T00:50:55Z</dcterms:created>
  <dcterms:modified xsi:type="dcterms:W3CDTF">2020-11-19T01:08:59Z</dcterms:modified>
</cp:coreProperties>
</file>