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77" r:id="rId5"/>
    <p:sldId id="281" r:id="rId6"/>
    <p:sldId id="278" r:id="rId7"/>
    <p:sldId id="258" r:id="rId8"/>
    <p:sldId id="266" r:id="rId9"/>
    <p:sldId id="267" r:id="rId10"/>
    <p:sldId id="275" r:id="rId11"/>
    <p:sldId id="269" r:id="rId12"/>
    <p:sldId id="273" r:id="rId13"/>
    <p:sldId id="262" r:id="rId14"/>
    <p:sldId id="263" r:id="rId15"/>
    <p:sldId id="261" r:id="rId16"/>
    <p:sldId id="264" r:id="rId17"/>
    <p:sldId id="276" r:id="rId18"/>
    <p:sldId id="280"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A0AA34-CE86-459F-9D3A-D81182783095}">
          <p14:sldIdLst>
            <p14:sldId id="277"/>
            <p14:sldId id="281"/>
            <p14:sldId id="278"/>
            <p14:sldId id="258"/>
            <p14:sldId id="266"/>
            <p14:sldId id="267"/>
            <p14:sldId id="275"/>
            <p14:sldId id="269"/>
            <p14:sldId id="273"/>
            <p14:sldId id="262"/>
            <p14:sldId id="263"/>
            <p14:sldId id="261"/>
            <p14:sldId id="264"/>
            <p14:sldId id="276"/>
            <p14:sldId id="280"/>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46635-7F6A-4DE2-89B0-FFAAC801C52A}" v="8" dt="2020-11-20T04:45:42.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67" d="100"/>
          <a:sy n="67" d="100"/>
        </p:scale>
        <p:origin x="5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zana Tasnim" userId="68f64d8c-89f9-40c3-9409-a8ed8cec1c29" providerId="ADAL" clId="{C7546635-7F6A-4DE2-89B0-FFAAC801C52A}"/>
    <pc:docChg chg="undo custSel mod modSld">
      <pc:chgData name="Farzana Tasnim" userId="68f64d8c-89f9-40c3-9409-a8ed8cec1c29" providerId="ADAL" clId="{C7546635-7F6A-4DE2-89B0-FFAAC801C52A}" dt="2020-11-20T04:45:52.796" v="32" actId="14100"/>
      <pc:docMkLst>
        <pc:docMk/>
      </pc:docMkLst>
      <pc:sldChg chg="modSp">
        <pc:chgData name="Farzana Tasnim" userId="68f64d8c-89f9-40c3-9409-a8ed8cec1c29" providerId="ADAL" clId="{C7546635-7F6A-4DE2-89B0-FFAAC801C52A}" dt="2020-11-20T04:44:07.637" v="19" actId="1076"/>
        <pc:sldMkLst>
          <pc:docMk/>
          <pc:sldMk cId="2478372085" sldId="258"/>
        </pc:sldMkLst>
        <pc:picChg chg="mod">
          <ac:chgData name="Farzana Tasnim" userId="68f64d8c-89f9-40c3-9409-a8ed8cec1c29" providerId="ADAL" clId="{C7546635-7F6A-4DE2-89B0-FFAAC801C52A}" dt="2020-11-20T04:44:07.637" v="19" actId="1076"/>
          <ac:picMkLst>
            <pc:docMk/>
            <pc:sldMk cId="2478372085" sldId="258"/>
            <ac:picMk id="1027" creationId="{3D586306-6AAF-437B-91C5-2681FD1025E0}"/>
          </ac:picMkLst>
        </pc:picChg>
        <pc:picChg chg="mod">
          <ac:chgData name="Farzana Tasnim" userId="68f64d8c-89f9-40c3-9409-a8ed8cec1c29" providerId="ADAL" clId="{C7546635-7F6A-4DE2-89B0-FFAAC801C52A}" dt="2020-11-20T04:44:04.757" v="18" actId="1076"/>
          <ac:picMkLst>
            <pc:docMk/>
            <pc:sldMk cId="2478372085" sldId="258"/>
            <ac:picMk id="1028" creationId="{26BAEF74-E228-4A3A-80AC-D2DB65F2C054}"/>
          </ac:picMkLst>
        </pc:picChg>
      </pc:sldChg>
      <pc:sldChg chg="modSp">
        <pc:chgData name="Farzana Tasnim" userId="68f64d8c-89f9-40c3-9409-a8ed8cec1c29" providerId="ADAL" clId="{C7546635-7F6A-4DE2-89B0-FFAAC801C52A}" dt="2020-11-20T04:44:32.206" v="22" actId="1076"/>
        <pc:sldMkLst>
          <pc:docMk/>
          <pc:sldMk cId="256075393" sldId="266"/>
        </pc:sldMkLst>
        <pc:spChg chg="mod">
          <ac:chgData name="Farzana Tasnim" userId="68f64d8c-89f9-40c3-9409-a8ed8cec1c29" providerId="ADAL" clId="{C7546635-7F6A-4DE2-89B0-FFAAC801C52A}" dt="2020-11-20T04:44:20.026" v="20" actId="255"/>
          <ac:spMkLst>
            <pc:docMk/>
            <pc:sldMk cId="256075393" sldId="266"/>
            <ac:spMk id="3" creationId="{B3C5AD28-8D82-460E-9CD9-FEBEEC99376E}"/>
          </ac:spMkLst>
        </pc:spChg>
        <pc:picChg chg="mod">
          <ac:chgData name="Farzana Tasnim" userId="68f64d8c-89f9-40c3-9409-a8ed8cec1c29" providerId="ADAL" clId="{C7546635-7F6A-4DE2-89B0-FFAAC801C52A}" dt="2020-11-20T04:44:32.206" v="22" actId="1076"/>
          <ac:picMkLst>
            <pc:docMk/>
            <pc:sldMk cId="256075393" sldId="266"/>
            <ac:picMk id="2050" creationId="{BDD8C44F-B727-487E-BBA6-1D76FE611D0F}"/>
          </ac:picMkLst>
        </pc:picChg>
        <pc:picChg chg="mod">
          <ac:chgData name="Farzana Tasnim" userId="68f64d8c-89f9-40c3-9409-a8ed8cec1c29" providerId="ADAL" clId="{C7546635-7F6A-4DE2-89B0-FFAAC801C52A}" dt="2020-11-20T04:44:27.865" v="21" actId="1076"/>
          <ac:picMkLst>
            <pc:docMk/>
            <pc:sldMk cId="256075393" sldId="266"/>
            <ac:picMk id="2051" creationId="{C82AFEBA-1820-46C7-90CA-E7290133517C}"/>
          </ac:picMkLst>
        </pc:picChg>
      </pc:sldChg>
      <pc:sldChg chg="modSp">
        <pc:chgData name="Farzana Tasnim" userId="68f64d8c-89f9-40c3-9409-a8ed8cec1c29" providerId="ADAL" clId="{C7546635-7F6A-4DE2-89B0-FFAAC801C52A}" dt="2020-11-20T04:44:51.917" v="25" actId="14100"/>
        <pc:sldMkLst>
          <pc:docMk/>
          <pc:sldMk cId="881672103" sldId="267"/>
        </pc:sldMkLst>
        <pc:spChg chg="mod">
          <ac:chgData name="Farzana Tasnim" userId="68f64d8c-89f9-40c3-9409-a8ed8cec1c29" providerId="ADAL" clId="{C7546635-7F6A-4DE2-89B0-FFAAC801C52A}" dt="2020-11-20T04:44:51.917" v="25" actId="14100"/>
          <ac:spMkLst>
            <pc:docMk/>
            <pc:sldMk cId="881672103" sldId="267"/>
            <ac:spMk id="45" creationId="{B646A505-61B1-4229-9062-3D1775709C4D}"/>
          </ac:spMkLst>
        </pc:spChg>
        <pc:picChg chg="mod">
          <ac:chgData name="Farzana Tasnim" userId="68f64d8c-89f9-40c3-9409-a8ed8cec1c29" providerId="ADAL" clId="{C7546635-7F6A-4DE2-89B0-FFAAC801C52A}" dt="2020-11-20T04:44:43.782" v="23" actId="1076"/>
          <ac:picMkLst>
            <pc:docMk/>
            <pc:sldMk cId="881672103" sldId="267"/>
            <ac:picMk id="4" creationId="{18A366DE-E8E2-4178-AE5E-36C1BEF9A22B}"/>
          </ac:picMkLst>
        </pc:picChg>
      </pc:sldChg>
      <pc:sldChg chg="modSp">
        <pc:chgData name="Farzana Tasnim" userId="68f64d8c-89f9-40c3-9409-a8ed8cec1c29" providerId="ADAL" clId="{C7546635-7F6A-4DE2-89B0-FFAAC801C52A}" dt="2020-11-20T04:45:31.173" v="29" actId="207"/>
        <pc:sldMkLst>
          <pc:docMk/>
          <pc:sldMk cId="559704796" sldId="269"/>
        </pc:sldMkLst>
        <pc:spChg chg="mod">
          <ac:chgData name="Farzana Tasnim" userId="68f64d8c-89f9-40c3-9409-a8ed8cec1c29" providerId="ADAL" clId="{C7546635-7F6A-4DE2-89B0-FFAAC801C52A}" dt="2020-11-20T04:45:31.173" v="29" actId="207"/>
          <ac:spMkLst>
            <pc:docMk/>
            <pc:sldMk cId="559704796" sldId="269"/>
            <ac:spMk id="2" creationId="{D9A33E68-8F01-49BA-B091-EB635D879495}"/>
          </ac:spMkLst>
        </pc:spChg>
      </pc:sldChg>
      <pc:sldChg chg="modSp">
        <pc:chgData name="Farzana Tasnim" userId="68f64d8c-89f9-40c3-9409-a8ed8cec1c29" providerId="ADAL" clId="{C7546635-7F6A-4DE2-89B0-FFAAC801C52A}" dt="2020-11-20T04:45:52.796" v="32" actId="14100"/>
        <pc:sldMkLst>
          <pc:docMk/>
          <pc:sldMk cId="2299655252" sldId="273"/>
        </pc:sldMkLst>
        <pc:spChg chg="mod">
          <ac:chgData name="Farzana Tasnim" userId="68f64d8c-89f9-40c3-9409-a8ed8cec1c29" providerId="ADAL" clId="{C7546635-7F6A-4DE2-89B0-FFAAC801C52A}" dt="2020-11-20T04:45:52.796" v="32" actId="14100"/>
          <ac:spMkLst>
            <pc:docMk/>
            <pc:sldMk cId="2299655252" sldId="273"/>
            <ac:spMk id="2" creationId="{05FBE7AC-FEEB-4F94-A7C1-305CCB299A78}"/>
          </ac:spMkLst>
        </pc:spChg>
      </pc:sldChg>
      <pc:sldChg chg="modSp">
        <pc:chgData name="Farzana Tasnim" userId="68f64d8c-89f9-40c3-9409-a8ed8cec1c29" providerId="ADAL" clId="{C7546635-7F6A-4DE2-89B0-FFAAC801C52A}" dt="2020-11-20T04:45:18.746" v="28" actId="255"/>
        <pc:sldMkLst>
          <pc:docMk/>
          <pc:sldMk cId="3891062069" sldId="275"/>
        </pc:sldMkLst>
        <pc:spChg chg="mod">
          <ac:chgData name="Farzana Tasnim" userId="68f64d8c-89f9-40c3-9409-a8ed8cec1c29" providerId="ADAL" clId="{C7546635-7F6A-4DE2-89B0-FFAAC801C52A}" dt="2020-11-20T04:45:18.746" v="28" actId="255"/>
          <ac:spMkLst>
            <pc:docMk/>
            <pc:sldMk cId="3891062069" sldId="275"/>
            <ac:spMk id="6" creationId="{B3F98C13-3A00-4F5A-B3D3-0D3C7BDB91D2}"/>
          </ac:spMkLst>
        </pc:spChg>
        <pc:spChg chg="mod">
          <ac:chgData name="Farzana Tasnim" userId="68f64d8c-89f9-40c3-9409-a8ed8cec1c29" providerId="ADAL" clId="{C7546635-7F6A-4DE2-89B0-FFAAC801C52A}" dt="2020-11-20T04:45:11.850" v="27" actId="404"/>
          <ac:spMkLst>
            <pc:docMk/>
            <pc:sldMk cId="3891062069" sldId="275"/>
            <ac:spMk id="7" creationId="{3A67F9FA-6257-491A-89D6-E6797438FA8A}"/>
          </ac:spMkLst>
        </pc:spChg>
      </pc:sldChg>
      <pc:sldChg chg="modSp">
        <pc:chgData name="Farzana Tasnim" userId="68f64d8c-89f9-40c3-9409-a8ed8cec1c29" providerId="ADAL" clId="{C7546635-7F6A-4DE2-89B0-FFAAC801C52A}" dt="2020-11-20T04:43:01.453" v="11" actId="207"/>
        <pc:sldMkLst>
          <pc:docMk/>
          <pc:sldMk cId="59029345" sldId="277"/>
        </pc:sldMkLst>
        <pc:spChg chg="mod">
          <ac:chgData name="Farzana Tasnim" userId="68f64d8c-89f9-40c3-9409-a8ed8cec1c29" providerId="ADAL" clId="{C7546635-7F6A-4DE2-89B0-FFAAC801C52A}" dt="2020-11-20T04:43:01.453" v="11" actId="207"/>
          <ac:spMkLst>
            <pc:docMk/>
            <pc:sldMk cId="59029345" sldId="277"/>
            <ac:spMk id="2" creationId="{00000000-0000-0000-0000-000000000000}"/>
          </ac:spMkLst>
        </pc:spChg>
      </pc:sldChg>
      <pc:sldChg chg="modSp">
        <pc:chgData name="Farzana Tasnim" userId="68f64d8c-89f9-40c3-9409-a8ed8cec1c29" providerId="ADAL" clId="{C7546635-7F6A-4DE2-89B0-FFAAC801C52A}" dt="2020-11-20T04:43:53.931" v="16" actId="20577"/>
        <pc:sldMkLst>
          <pc:docMk/>
          <pc:sldMk cId="4136425886" sldId="278"/>
        </pc:sldMkLst>
        <pc:spChg chg="mod">
          <ac:chgData name="Farzana Tasnim" userId="68f64d8c-89f9-40c3-9409-a8ed8cec1c29" providerId="ADAL" clId="{C7546635-7F6A-4DE2-89B0-FFAAC801C52A}" dt="2020-11-20T04:43:53.931" v="16" actId="20577"/>
          <ac:spMkLst>
            <pc:docMk/>
            <pc:sldMk cId="4136425886" sldId="278"/>
            <ac:spMk id="3" creationId="{56B54599-ED3D-4FD7-9C74-D7D1C1848444}"/>
          </ac:spMkLst>
        </pc:spChg>
      </pc:sldChg>
      <pc:sldChg chg="addSp delSp modSp">
        <pc:chgData name="Farzana Tasnim" userId="68f64d8c-89f9-40c3-9409-a8ed8cec1c29" providerId="ADAL" clId="{C7546635-7F6A-4DE2-89B0-FFAAC801C52A}" dt="2020-11-20T04:42:46.689" v="10" actId="26606"/>
        <pc:sldMkLst>
          <pc:docMk/>
          <pc:sldMk cId="3973806612" sldId="281"/>
        </pc:sldMkLst>
        <pc:spChg chg="mod">
          <ac:chgData name="Farzana Tasnim" userId="68f64d8c-89f9-40c3-9409-a8ed8cec1c29" providerId="ADAL" clId="{C7546635-7F6A-4DE2-89B0-FFAAC801C52A}" dt="2020-11-20T04:42:46.689" v="10" actId="26606"/>
          <ac:spMkLst>
            <pc:docMk/>
            <pc:sldMk cId="3973806612" sldId="281"/>
            <ac:spMk id="2" creationId="{79796005-8FFD-48C8-9E24-D950B3804EBA}"/>
          </ac:spMkLst>
        </pc:spChg>
        <pc:spChg chg="add del mod">
          <ac:chgData name="Farzana Tasnim" userId="68f64d8c-89f9-40c3-9409-a8ed8cec1c29" providerId="ADAL" clId="{C7546635-7F6A-4DE2-89B0-FFAAC801C52A}" dt="2020-11-20T04:42:32.769" v="8" actId="26606"/>
          <ac:spMkLst>
            <pc:docMk/>
            <pc:sldMk cId="3973806612" sldId="281"/>
            <ac:spMk id="3" creationId="{3C3F96F8-7ADD-4A7B-8E96-F1380B561450}"/>
          </ac:spMkLst>
        </pc:spChg>
        <pc:spChg chg="add del">
          <ac:chgData name="Farzana Tasnim" userId="68f64d8c-89f9-40c3-9409-a8ed8cec1c29" providerId="ADAL" clId="{C7546635-7F6A-4DE2-89B0-FFAAC801C52A}" dt="2020-11-20T04:42:32.769" v="8" actId="26606"/>
          <ac:spMkLst>
            <pc:docMk/>
            <pc:sldMk cId="3973806612" sldId="281"/>
            <ac:spMk id="9" creationId="{311973C2-EB8B-452A-A698-4A252FD3AE28}"/>
          </ac:spMkLst>
        </pc:spChg>
        <pc:spChg chg="add del">
          <ac:chgData name="Farzana Tasnim" userId="68f64d8c-89f9-40c3-9409-a8ed8cec1c29" providerId="ADAL" clId="{C7546635-7F6A-4DE2-89B0-FFAAC801C52A}" dt="2020-11-20T04:42:32.769" v="8" actId="26606"/>
          <ac:spMkLst>
            <pc:docMk/>
            <pc:sldMk cId="3973806612" sldId="281"/>
            <ac:spMk id="11" creationId="{10162E77-11AD-44A7-84EC-40C59EEFBD2E}"/>
          </ac:spMkLst>
        </pc:spChg>
        <pc:spChg chg="add del">
          <ac:chgData name="Farzana Tasnim" userId="68f64d8c-89f9-40c3-9409-a8ed8cec1c29" providerId="ADAL" clId="{C7546635-7F6A-4DE2-89B0-FFAAC801C52A}" dt="2020-11-20T04:42:12.387" v="3" actId="26606"/>
          <ac:spMkLst>
            <pc:docMk/>
            <pc:sldMk cId="3973806612" sldId="281"/>
            <ac:spMk id="20" creationId="{5CF81D86-BDBA-477C-B7DD-8D359BB9965B}"/>
          </ac:spMkLst>
        </pc:spChg>
        <pc:spChg chg="add del">
          <ac:chgData name="Farzana Tasnim" userId="68f64d8c-89f9-40c3-9409-a8ed8cec1c29" providerId="ADAL" clId="{C7546635-7F6A-4DE2-89B0-FFAAC801C52A}" dt="2020-11-20T04:42:12.387" v="3" actId="26606"/>
          <ac:spMkLst>
            <pc:docMk/>
            <pc:sldMk cId="3973806612" sldId="281"/>
            <ac:spMk id="24" creationId="{88AA064E-5F6E-4024-BC28-EDDC3DFC70E1}"/>
          </ac:spMkLst>
        </pc:spChg>
        <pc:spChg chg="add del">
          <ac:chgData name="Farzana Tasnim" userId="68f64d8c-89f9-40c3-9409-a8ed8cec1c29" providerId="ADAL" clId="{C7546635-7F6A-4DE2-89B0-FFAAC801C52A}" dt="2020-11-20T04:42:12.387" v="3" actId="26606"/>
          <ac:spMkLst>
            <pc:docMk/>
            <pc:sldMk cId="3973806612" sldId="281"/>
            <ac:spMk id="26" creationId="{03B29638-4838-4B9B-B9DB-96E542BAF3E6}"/>
          </ac:spMkLst>
        </pc:spChg>
        <pc:graphicFrameChg chg="add del mod modGraphic">
          <ac:chgData name="Farzana Tasnim" userId="68f64d8c-89f9-40c3-9409-a8ed8cec1c29" providerId="ADAL" clId="{C7546635-7F6A-4DE2-89B0-FFAAC801C52A}" dt="2020-11-20T04:42:16.250" v="5" actId="26606"/>
          <ac:graphicFrameMkLst>
            <pc:docMk/>
            <pc:sldMk cId="3973806612" sldId="281"/>
            <ac:graphicFrameMk id="15" creationId="{506FA1DA-7B20-436E-942E-ED83F0B7BE12}"/>
          </ac:graphicFrameMkLst>
        </pc:graphicFrameChg>
        <pc:graphicFrameChg chg="add mod modGraphic">
          <ac:chgData name="Farzana Tasnim" userId="68f64d8c-89f9-40c3-9409-a8ed8cec1c29" providerId="ADAL" clId="{C7546635-7F6A-4DE2-89B0-FFAAC801C52A}" dt="2020-11-20T04:42:46.689" v="10" actId="26606"/>
          <ac:graphicFrameMkLst>
            <pc:docMk/>
            <pc:sldMk cId="3973806612" sldId="281"/>
            <ac:graphicFrameMk id="16" creationId="{6F02ED4D-346B-41E8-BD07-EFABE8EE7942}"/>
          </ac:graphicFrameMkLst>
        </pc:graphicFrameChg>
        <pc:picChg chg="mod">
          <ac:chgData name="Farzana Tasnim" userId="68f64d8c-89f9-40c3-9409-a8ed8cec1c29" providerId="ADAL" clId="{C7546635-7F6A-4DE2-89B0-FFAAC801C52A}" dt="2020-11-20T04:42:46.689" v="10" actId="26606"/>
          <ac:picMkLst>
            <pc:docMk/>
            <pc:sldMk cId="3973806612" sldId="281"/>
            <ac:picMk id="5" creationId="{35D3BB18-CC42-44B8-AAB3-741EA29CF716}"/>
          </ac:picMkLst>
        </pc:picChg>
        <pc:cxnChg chg="add del">
          <ac:chgData name="Farzana Tasnim" userId="68f64d8c-89f9-40c3-9409-a8ed8cec1c29" providerId="ADAL" clId="{C7546635-7F6A-4DE2-89B0-FFAAC801C52A}" dt="2020-11-20T04:42:32.769" v="8" actId="26606"/>
          <ac:cxnSpMkLst>
            <pc:docMk/>
            <pc:sldMk cId="3973806612" sldId="281"/>
            <ac:cxnSpMk id="13" creationId="{5AB158E9-1B40-4CD6-95F0-95CA11DF7B7A}"/>
          </ac:cxnSpMkLst>
        </pc:cxnChg>
        <pc:cxnChg chg="add del">
          <ac:chgData name="Farzana Tasnim" userId="68f64d8c-89f9-40c3-9409-a8ed8cec1c29" providerId="ADAL" clId="{C7546635-7F6A-4DE2-89B0-FFAAC801C52A}" dt="2020-11-20T04:42:12.387" v="3" actId="26606"/>
          <ac:cxnSpMkLst>
            <pc:docMk/>
            <pc:sldMk cId="3973806612" sldId="281"/>
            <ac:cxnSpMk id="22" creationId="{C65F3E9C-EF11-4F8F-A621-399C7A3E6401}"/>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E7EFA-94F1-4E20-89FA-4569684C7C8C}"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70DA3B2A-8F74-4500-BA3F-EE37C13A00CA}">
      <dgm:prSet/>
      <dgm:spPr/>
      <dgm:t>
        <a:bodyPr/>
        <a:lstStyle/>
        <a:p>
          <a:r>
            <a:rPr lang="en-US" dirty="0"/>
            <a:t>A floor tile on busy metropolitan streets experiences up to 400,000 footsteps daily</a:t>
          </a:r>
        </a:p>
      </dgm:t>
    </dgm:pt>
    <dgm:pt modelId="{2CBB6C0B-7962-4C67-A33B-DD8B9B9A5524}" type="parTrans" cxnId="{7D2BD6E6-F7F1-4A3E-A471-64EC854ED94C}">
      <dgm:prSet/>
      <dgm:spPr/>
      <dgm:t>
        <a:bodyPr/>
        <a:lstStyle/>
        <a:p>
          <a:endParaRPr lang="en-US"/>
        </a:p>
      </dgm:t>
    </dgm:pt>
    <dgm:pt modelId="{1333D22A-E97E-42C9-B9FD-DDE62499409A}" type="sibTrans" cxnId="{7D2BD6E6-F7F1-4A3E-A471-64EC854ED94C}">
      <dgm:prSet/>
      <dgm:spPr/>
      <dgm:t>
        <a:bodyPr/>
        <a:lstStyle/>
        <a:p>
          <a:endParaRPr lang="en-US"/>
        </a:p>
      </dgm:t>
    </dgm:pt>
    <dgm:pt modelId="{6C3C76DA-1530-46D0-9DC4-1BF6E103231F}">
      <dgm:prSet/>
      <dgm:spPr/>
      <dgm:t>
        <a:bodyPr/>
        <a:lstStyle/>
        <a:p>
          <a:r>
            <a:rPr lang="en-US"/>
            <a:t>The footstep of one individual would be 7,000 </a:t>
          </a:r>
        </a:p>
      </dgm:t>
    </dgm:pt>
    <dgm:pt modelId="{CF030AC2-BB30-49E1-91E8-DA46C39EEBCA}" type="parTrans" cxnId="{9BFF608E-3524-4BE6-9101-6E69D7A7997F}">
      <dgm:prSet/>
      <dgm:spPr/>
      <dgm:t>
        <a:bodyPr/>
        <a:lstStyle/>
        <a:p>
          <a:endParaRPr lang="en-US"/>
        </a:p>
      </dgm:t>
    </dgm:pt>
    <dgm:pt modelId="{736A60FD-600C-4EAC-A1BC-66C8F2BAF554}" type="sibTrans" cxnId="{9BFF608E-3524-4BE6-9101-6E69D7A7997F}">
      <dgm:prSet/>
      <dgm:spPr/>
      <dgm:t>
        <a:bodyPr/>
        <a:lstStyle/>
        <a:p>
          <a:endParaRPr lang="en-US"/>
        </a:p>
      </dgm:t>
    </dgm:pt>
    <dgm:pt modelId="{2CE5A5F8-3F38-427F-8397-3AF116B2B687}">
      <dgm:prSet/>
      <dgm:spPr/>
      <dgm:t>
        <a:bodyPr/>
        <a:lstStyle/>
        <a:p>
          <a:r>
            <a:rPr lang="en-US"/>
            <a:t>This energy tile can be a cost- medium to utilize this unused bio-mechanical energy in large scale</a:t>
          </a:r>
        </a:p>
      </dgm:t>
    </dgm:pt>
    <dgm:pt modelId="{E7BF4C95-92A7-4B3A-9ECF-14F4AB7E578F}" type="parTrans" cxnId="{D79E39D2-9D08-48C0-B15A-81C33E37BB64}">
      <dgm:prSet/>
      <dgm:spPr/>
      <dgm:t>
        <a:bodyPr/>
        <a:lstStyle/>
        <a:p>
          <a:endParaRPr lang="en-US"/>
        </a:p>
      </dgm:t>
    </dgm:pt>
    <dgm:pt modelId="{B4BC614F-2A08-40EC-8815-C732D1C1ACB2}" type="sibTrans" cxnId="{D79E39D2-9D08-48C0-B15A-81C33E37BB64}">
      <dgm:prSet/>
      <dgm:spPr/>
      <dgm:t>
        <a:bodyPr/>
        <a:lstStyle/>
        <a:p>
          <a:endParaRPr lang="en-US"/>
        </a:p>
      </dgm:t>
    </dgm:pt>
    <dgm:pt modelId="{47AA67EF-92E0-422F-B541-6CF218F552A7}" type="pres">
      <dgm:prSet presAssocID="{578E7EFA-94F1-4E20-89FA-4569684C7C8C}" presName="outerComposite" presStyleCnt="0">
        <dgm:presLayoutVars>
          <dgm:chMax val="5"/>
          <dgm:dir/>
          <dgm:resizeHandles val="exact"/>
        </dgm:presLayoutVars>
      </dgm:prSet>
      <dgm:spPr/>
    </dgm:pt>
    <dgm:pt modelId="{52E760AB-85B3-4AEB-8DB9-FDFB499BE6D8}" type="pres">
      <dgm:prSet presAssocID="{578E7EFA-94F1-4E20-89FA-4569684C7C8C}" presName="dummyMaxCanvas" presStyleCnt="0">
        <dgm:presLayoutVars/>
      </dgm:prSet>
      <dgm:spPr/>
    </dgm:pt>
    <dgm:pt modelId="{247095FF-7481-46D6-8A27-ABEC0088DF84}" type="pres">
      <dgm:prSet presAssocID="{578E7EFA-94F1-4E20-89FA-4569684C7C8C}" presName="ThreeNodes_1" presStyleLbl="node1" presStyleIdx="0" presStyleCnt="3">
        <dgm:presLayoutVars>
          <dgm:bulletEnabled val="1"/>
        </dgm:presLayoutVars>
      </dgm:prSet>
      <dgm:spPr/>
    </dgm:pt>
    <dgm:pt modelId="{8C9EB66F-E251-4445-8A7C-9AD51B0BE09E}" type="pres">
      <dgm:prSet presAssocID="{578E7EFA-94F1-4E20-89FA-4569684C7C8C}" presName="ThreeNodes_2" presStyleLbl="node1" presStyleIdx="1" presStyleCnt="3">
        <dgm:presLayoutVars>
          <dgm:bulletEnabled val="1"/>
        </dgm:presLayoutVars>
      </dgm:prSet>
      <dgm:spPr/>
    </dgm:pt>
    <dgm:pt modelId="{F31E3DF2-1E7C-4D10-912E-E350CE2A1314}" type="pres">
      <dgm:prSet presAssocID="{578E7EFA-94F1-4E20-89FA-4569684C7C8C}" presName="ThreeNodes_3" presStyleLbl="node1" presStyleIdx="2" presStyleCnt="3">
        <dgm:presLayoutVars>
          <dgm:bulletEnabled val="1"/>
        </dgm:presLayoutVars>
      </dgm:prSet>
      <dgm:spPr/>
    </dgm:pt>
    <dgm:pt modelId="{900CDFDF-4BE3-4C1D-AA8A-CB390820BCDF}" type="pres">
      <dgm:prSet presAssocID="{578E7EFA-94F1-4E20-89FA-4569684C7C8C}" presName="ThreeConn_1-2" presStyleLbl="fgAccFollowNode1" presStyleIdx="0" presStyleCnt="2">
        <dgm:presLayoutVars>
          <dgm:bulletEnabled val="1"/>
        </dgm:presLayoutVars>
      </dgm:prSet>
      <dgm:spPr/>
    </dgm:pt>
    <dgm:pt modelId="{BF876B3F-5F4E-473C-B599-952DF4B22AEE}" type="pres">
      <dgm:prSet presAssocID="{578E7EFA-94F1-4E20-89FA-4569684C7C8C}" presName="ThreeConn_2-3" presStyleLbl="fgAccFollowNode1" presStyleIdx="1" presStyleCnt="2">
        <dgm:presLayoutVars>
          <dgm:bulletEnabled val="1"/>
        </dgm:presLayoutVars>
      </dgm:prSet>
      <dgm:spPr/>
    </dgm:pt>
    <dgm:pt modelId="{9EAE2690-A63C-4A0B-A9A4-6C970211424D}" type="pres">
      <dgm:prSet presAssocID="{578E7EFA-94F1-4E20-89FA-4569684C7C8C}" presName="ThreeNodes_1_text" presStyleLbl="node1" presStyleIdx="2" presStyleCnt="3">
        <dgm:presLayoutVars>
          <dgm:bulletEnabled val="1"/>
        </dgm:presLayoutVars>
      </dgm:prSet>
      <dgm:spPr/>
    </dgm:pt>
    <dgm:pt modelId="{6908508A-689F-4B2C-A4AC-728BEACCCF33}" type="pres">
      <dgm:prSet presAssocID="{578E7EFA-94F1-4E20-89FA-4569684C7C8C}" presName="ThreeNodes_2_text" presStyleLbl="node1" presStyleIdx="2" presStyleCnt="3">
        <dgm:presLayoutVars>
          <dgm:bulletEnabled val="1"/>
        </dgm:presLayoutVars>
      </dgm:prSet>
      <dgm:spPr/>
    </dgm:pt>
    <dgm:pt modelId="{DA4043FD-FA39-4494-90F3-20F280297BEC}" type="pres">
      <dgm:prSet presAssocID="{578E7EFA-94F1-4E20-89FA-4569684C7C8C}" presName="ThreeNodes_3_text" presStyleLbl="node1" presStyleIdx="2" presStyleCnt="3">
        <dgm:presLayoutVars>
          <dgm:bulletEnabled val="1"/>
        </dgm:presLayoutVars>
      </dgm:prSet>
      <dgm:spPr/>
    </dgm:pt>
  </dgm:ptLst>
  <dgm:cxnLst>
    <dgm:cxn modelId="{5B522D2F-7410-421C-A08A-41BC44011EBD}" type="presOf" srcId="{1333D22A-E97E-42C9-B9FD-DDE62499409A}" destId="{900CDFDF-4BE3-4C1D-AA8A-CB390820BCDF}" srcOrd="0" destOrd="0" presId="urn:microsoft.com/office/officeart/2005/8/layout/vProcess5"/>
    <dgm:cxn modelId="{79391940-A005-4532-B08F-6EA4D53859F5}" type="presOf" srcId="{6C3C76DA-1530-46D0-9DC4-1BF6E103231F}" destId="{6908508A-689F-4B2C-A4AC-728BEACCCF33}" srcOrd="1" destOrd="0" presId="urn:microsoft.com/office/officeart/2005/8/layout/vProcess5"/>
    <dgm:cxn modelId="{B6399769-5AC3-470A-BCEE-D581DCB8D1BC}" type="presOf" srcId="{6C3C76DA-1530-46D0-9DC4-1BF6E103231F}" destId="{8C9EB66F-E251-4445-8A7C-9AD51B0BE09E}" srcOrd="0" destOrd="0" presId="urn:microsoft.com/office/officeart/2005/8/layout/vProcess5"/>
    <dgm:cxn modelId="{A24D636E-A3B1-45C6-94BB-6BD1923A7AD7}" type="presOf" srcId="{2CE5A5F8-3F38-427F-8397-3AF116B2B687}" destId="{DA4043FD-FA39-4494-90F3-20F280297BEC}" srcOrd="1" destOrd="0" presId="urn:microsoft.com/office/officeart/2005/8/layout/vProcess5"/>
    <dgm:cxn modelId="{96F0C357-EF4B-4BF8-93EE-213D2521909E}" type="presOf" srcId="{70DA3B2A-8F74-4500-BA3F-EE37C13A00CA}" destId="{247095FF-7481-46D6-8A27-ABEC0088DF84}" srcOrd="0" destOrd="0" presId="urn:microsoft.com/office/officeart/2005/8/layout/vProcess5"/>
    <dgm:cxn modelId="{9BFF608E-3524-4BE6-9101-6E69D7A7997F}" srcId="{578E7EFA-94F1-4E20-89FA-4569684C7C8C}" destId="{6C3C76DA-1530-46D0-9DC4-1BF6E103231F}" srcOrd="1" destOrd="0" parTransId="{CF030AC2-BB30-49E1-91E8-DA46C39EEBCA}" sibTransId="{736A60FD-600C-4EAC-A1BC-66C8F2BAF554}"/>
    <dgm:cxn modelId="{07320DAC-12A6-48A5-8EA8-3BF12E4F0227}" type="presOf" srcId="{2CE5A5F8-3F38-427F-8397-3AF116B2B687}" destId="{F31E3DF2-1E7C-4D10-912E-E350CE2A1314}" srcOrd="0" destOrd="0" presId="urn:microsoft.com/office/officeart/2005/8/layout/vProcess5"/>
    <dgm:cxn modelId="{29DDF8B4-61D3-4E8F-9D15-FCD7A8C7EFD1}" type="presOf" srcId="{578E7EFA-94F1-4E20-89FA-4569684C7C8C}" destId="{47AA67EF-92E0-422F-B541-6CF218F552A7}" srcOrd="0" destOrd="0" presId="urn:microsoft.com/office/officeart/2005/8/layout/vProcess5"/>
    <dgm:cxn modelId="{2F68BFC6-10B3-4596-A467-F25DE4A41013}" type="presOf" srcId="{70DA3B2A-8F74-4500-BA3F-EE37C13A00CA}" destId="{9EAE2690-A63C-4A0B-A9A4-6C970211424D}" srcOrd="1" destOrd="0" presId="urn:microsoft.com/office/officeart/2005/8/layout/vProcess5"/>
    <dgm:cxn modelId="{8510F7C7-EB2D-4E5E-B3D5-71512BB3D19F}" type="presOf" srcId="{736A60FD-600C-4EAC-A1BC-66C8F2BAF554}" destId="{BF876B3F-5F4E-473C-B599-952DF4B22AEE}" srcOrd="0" destOrd="0" presId="urn:microsoft.com/office/officeart/2005/8/layout/vProcess5"/>
    <dgm:cxn modelId="{D79E39D2-9D08-48C0-B15A-81C33E37BB64}" srcId="{578E7EFA-94F1-4E20-89FA-4569684C7C8C}" destId="{2CE5A5F8-3F38-427F-8397-3AF116B2B687}" srcOrd="2" destOrd="0" parTransId="{E7BF4C95-92A7-4B3A-9ECF-14F4AB7E578F}" sibTransId="{B4BC614F-2A08-40EC-8815-C732D1C1ACB2}"/>
    <dgm:cxn modelId="{7D2BD6E6-F7F1-4A3E-A471-64EC854ED94C}" srcId="{578E7EFA-94F1-4E20-89FA-4569684C7C8C}" destId="{70DA3B2A-8F74-4500-BA3F-EE37C13A00CA}" srcOrd="0" destOrd="0" parTransId="{2CBB6C0B-7962-4C67-A33B-DD8B9B9A5524}" sibTransId="{1333D22A-E97E-42C9-B9FD-DDE62499409A}"/>
    <dgm:cxn modelId="{9A45EE64-5464-44A5-8EA5-BC54AA73D9B5}" type="presParOf" srcId="{47AA67EF-92E0-422F-B541-6CF218F552A7}" destId="{52E760AB-85B3-4AEB-8DB9-FDFB499BE6D8}" srcOrd="0" destOrd="0" presId="urn:microsoft.com/office/officeart/2005/8/layout/vProcess5"/>
    <dgm:cxn modelId="{9731DAD0-00CF-481B-A284-A3BB0A5E9EEB}" type="presParOf" srcId="{47AA67EF-92E0-422F-B541-6CF218F552A7}" destId="{247095FF-7481-46D6-8A27-ABEC0088DF84}" srcOrd="1" destOrd="0" presId="urn:microsoft.com/office/officeart/2005/8/layout/vProcess5"/>
    <dgm:cxn modelId="{378363B8-F0DA-40D0-B120-8A848E3AFA6B}" type="presParOf" srcId="{47AA67EF-92E0-422F-B541-6CF218F552A7}" destId="{8C9EB66F-E251-4445-8A7C-9AD51B0BE09E}" srcOrd="2" destOrd="0" presId="urn:microsoft.com/office/officeart/2005/8/layout/vProcess5"/>
    <dgm:cxn modelId="{F4421264-FAAD-41BA-A1C8-6BE5B21EAFFF}" type="presParOf" srcId="{47AA67EF-92E0-422F-B541-6CF218F552A7}" destId="{F31E3DF2-1E7C-4D10-912E-E350CE2A1314}" srcOrd="3" destOrd="0" presId="urn:microsoft.com/office/officeart/2005/8/layout/vProcess5"/>
    <dgm:cxn modelId="{8E24ADDC-B9F6-48FB-A0B8-07619E797C8E}" type="presParOf" srcId="{47AA67EF-92E0-422F-B541-6CF218F552A7}" destId="{900CDFDF-4BE3-4C1D-AA8A-CB390820BCDF}" srcOrd="4" destOrd="0" presId="urn:microsoft.com/office/officeart/2005/8/layout/vProcess5"/>
    <dgm:cxn modelId="{C1940070-670D-47CC-BC83-4BAFE10AB097}" type="presParOf" srcId="{47AA67EF-92E0-422F-B541-6CF218F552A7}" destId="{BF876B3F-5F4E-473C-B599-952DF4B22AEE}" srcOrd="5" destOrd="0" presId="urn:microsoft.com/office/officeart/2005/8/layout/vProcess5"/>
    <dgm:cxn modelId="{97440921-F8F8-4935-B13F-ABB4194EF402}" type="presParOf" srcId="{47AA67EF-92E0-422F-B541-6CF218F552A7}" destId="{9EAE2690-A63C-4A0B-A9A4-6C970211424D}" srcOrd="6" destOrd="0" presId="urn:microsoft.com/office/officeart/2005/8/layout/vProcess5"/>
    <dgm:cxn modelId="{316944AB-B42F-400F-9614-89C91A6449B1}" type="presParOf" srcId="{47AA67EF-92E0-422F-B541-6CF218F552A7}" destId="{6908508A-689F-4B2C-A4AC-728BEACCCF33}" srcOrd="7" destOrd="0" presId="urn:microsoft.com/office/officeart/2005/8/layout/vProcess5"/>
    <dgm:cxn modelId="{E77CFF68-46EB-415C-A34B-1470BBFC6719}" type="presParOf" srcId="{47AA67EF-92E0-422F-B541-6CF218F552A7}" destId="{DA4043FD-FA39-4494-90F3-20F280297BE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95FF-7481-46D6-8A27-ABEC0088DF84}">
      <dsp:nvSpPr>
        <dsp:cNvPr id="0" name=""/>
        <dsp:cNvSpPr/>
      </dsp:nvSpPr>
      <dsp:spPr>
        <a:xfrm>
          <a:off x="0" y="0"/>
          <a:ext cx="5538554" cy="12070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 floor tile on busy metropolitan streets experiences up to 400,000 footsteps daily</a:t>
          </a:r>
        </a:p>
      </dsp:txBody>
      <dsp:txXfrm>
        <a:off x="35352" y="35352"/>
        <a:ext cx="4236099" cy="1136304"/>
      </dsp:txXfrm>
    </dsp:sp>
    <dsp:sp modelId="{8C9EB66F-E251-4445-8A7C-9AD51B0BE09E}">
      <dsp:nvSpPr>
        <dsp:cNvPr id="0" name=""/>
        <dsp:cNvSpPr/>
      </dsp:nvSpPr>
      <dsp:spPr>
        <a:xfrm>
          <a:off x="488696" y="1408176"/>
          <a:ext cx="5538554" cy="12070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footstep of one individual would be 7,000 </a:t>
          </a:r>
        </a:p>
      </dsp:txBody>
      <dsp:txXfrm>
        <a:off x="524048" y="1443528"/>
        <a:ext cx="4194599" cy="1136304"/>
      </dsp:txXfrm>
    </dsp:sp>
    <dsp:sp modelId="{F31E3DF2-1E7C-4D10-912E-E350CE2A1314}">
      <dsp:nvSpPr>
        <dsp:cNvPr id="0" name=""/>
        <dsp:cNvSpPr/>
      </dsp:nvSpPr>
      <dsp:spPr>
        <a:xfrm>
          <a:off x="977392" y="2816352"/>
          <a:ext cx="5538554" cy="12070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This energy tile can be a cost- medium to utilize this unused bio-mechanical energy in large scale</a:t>
          </a:r>
        </a:p>
      </dsp:txBody>
      <dsp:txXfrm>
        <a:off x="1012744" y="2851704"/>
        <a:ext cx="4194599" cy="1136304"/>
      </dsp:txXfrm>
    </dsp:sp>
    <dsp:sp modelId="{900CDFDF-4BE3-4C1D-AA8A-CB390820BCDF}">
      <dsp:nvSpPr>
        <dsp:cNvPr id="0" name=""/>
        <dsp:cNvSpPr/>
      </dsp:nvSpPr>
      <dsp:spPr>
        <a:xfrm>
          <a:off x="4753999" y="915314"/>
          <a:ext cx="784555" cy="784555"/>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4930524" y="915314"/>
        <a:ext cx="431505" cy="590378"/>
      </dsp:txXfrm>
    </dsp:sp>
    <dsp:sp modelId="{BF876B3F-5F4E-473C-B599-952DF4B22AEE}">
      <dsp:nvSpPr>
        <dsp:cNvPr id="0" name=""/>
        <dsp:cNvSpPr/>
      </dsp:nvSpPr>
      <dsp:spPr>
        <a:xfrm>
          <a:off x="5242695" y="2315443"/>
          <a:ext cx="784555" cy="784555"/>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419220" y="2315443"/>
        <a:ext cx="431505" cy="59037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465D9-1EAB-4FA3-836D-757C8A37FFCF}" type="datetimeFigureOut">
              <a:rPr lang="en-US" smtClean="0"/>
              <a:t>11/19/2020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BFDC9-682D-4378-BCF4-FE68DE6230F2}" type="slidenum">
              <a:rPr lang="en-US" smtClean="0"/>
              <a:t>‹#›</a:t>
            </a:fld>
            <a:endParaRPr lang="en-US"/>
          </a:p>
        </p:txBody>
      </p:sp>
    </p:spTree>
    <p:extLst>
      <p:ext uri="{BB962C8B-B14F-4D97-AF65-F5344CB8AC3E}">
        <p14:creationId xmlns:p14="http://schemas.microsoft.com/office/powerpoint/2010/main" val="286172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b="1" spc="-50" baseline="0">
                <a:solidFill>
                  <a:schemeClr val="accent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6198371" cy="1143000"/>
          </a:xfrm>
        </p:spPr>
        <p:txBody>
          <a:bodyPr lIns="91440" rIns="91440">
            <a:normAutofit/>
          </a:bodyPr>
          <a:lstStyle>
            <a:lvl1pPr marL="0" indent="0" algn="l">
              <a:buNone/>
              <a:defRPr sz="2400" cap="all" spc="200" baseline="0">
                <a:solidFill>
                  <a:schemeClr val="tx2"/>
                </a:solidFill>
                <a:latin typeface="Source Sans Pro Semibold" panose="020B0603030403020204" pitchFamily="34" charset="0"/>
                <a:ea typeface="Source Sans Pro Semibold" panose="020B0603030403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11/19/2020</a:t>
            </a:fld>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6158" y="4603447"/>
            <a:ext cx="3457019" cy="731951"/>
          </a:xfrm>
          <a:prstGeom prst="rect">
            <a:avLst/>
          </a:prstGeom>
        </p:spPr>
      </p:pic>
    </p:spTree>
    <p:extLst>
      <p:ext uri="{BB962C8B-B14F-4D97-AF65-F5344CB8AC3E}">
        <p14:creationId xmlns:p14="http://schemas.microsoft.com/office/powerpoint/2010/main" val="190523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11/19/2020</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274210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11/19/2020</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048395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AFA65-7176-40CA-BBA5-C94FB196E071}" type="datetimeFigureOut">
              <a:rPr lang="en-US" smtClean="0"/>
              <a:t>11/19/2020</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633527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vert="horz" lIns="91440" tIns="45720" rIns="91440" bIns="45720" rtlCol="0">
            <a:normAutofit/>
          </a:bodyPr>
          <a:lstStyle>
            <a:lvl1pPr>
              <a:defRPr lang="en-US" sz="2400" cap="all" spc="200" baseline="0" smtClean="0">
                <a:solidFill>
                  <a:schemeClr val="tx2"/>
                </a:solidFill>
                <a:latin typeface="Source Sans Pro Semibold" panose="020B0603030403020204" pitchFamily="34" charset="0"/>
                <a:ea typeface="Source Sans Pro Semibold" panose="020B0603030403020204" pitchFamily="34" charset="0"/>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4D6AFA65-7176-40CA-BBA5-C94FB196E071}" type="datetimeFigureOut">
              <a:rPr lang="en-US" smtClean="0"/>
              <a:t>11/19/2020</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181F726-7F65-40B5-954C-1EA23066BB3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55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6AFA65-7176-40CA-BBA5-C94FB196E071}" type="datetimeFigureOut">
              <a:rPr lang="en-US" smtClean="0"/>
              <a:t>11/19/2020</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277313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latin typeface="Source Sans Pro Semibold" panose="020B0603030403020204" pitchFamily="34" charset="0"/>
                <a:ea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latin typeface="Source Sans Pro Semibold" panose="020B0603030403020204" pitchFamily="34" charset="0"/>
                <a:ea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6AFA65-7176-40CA-BBA5-C94FB196E071}" type="datetimeFigureOut">
              <a:rPr lang="en-US" smtClean="0"/>
              <a:t>11/19/2020</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56915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6AFA65-7176-40CA-BBA5-C94FB196E071}" type="datetimeFigureOut">
              <a:rPr lang="en-US" smtClean="0"/>
              <a:t>11/19/2020</a:t>
            </a:fld>
            <a:endParaRPr lang="en-US"/>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30339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6AFA65-7176-40CA-BBA5-C94FB196E071}" type="datetimeFigureOut">
              <a:rPr lang="en-US" smtClean="0"/>
              <a:t>11/19/2020</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181F726-7F65-40B5-954C-1EA23066BB35}" type="slidenum">
              <a:rPr lang="en-US" smtClean="0"/>
              <a:t>‹#›</a:t>
            </a:fld>
            <a:endParaRPr lang="en-US"/>
          </a:p>
        </p:txBody>
      </p:sp>
    </p:spTree>
    <p:extLst>
      <p:ext uri="{BB962C8B-B14F-4D97-AF65-F5344CB8AC3E}">
        <p14:creationId xmlns:p14="http://schemas.microsoft.com/office/powerpoint/2010/main" val="1332605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D6AFA65-7176-40CA-BBA5-C94FB196E071}" type="datetimeFigureOut">
              <a:rPr lang="en-US" smtClean="0"/>
              <a:t>11/19/2020</a:t>
            </a:fld>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181F726-7F65-40B5-954C-1EA23066BB35}" type="slidenum">
              <a:rPr lang="en-US" smtClean="0"/>
              <a:t>‹#›</a:t>
            </a:fld>
            <a:endParaRPr lang="en-US"/>
          </a:p>
        </p:txBody>
      </p:sp>
    </p:spTree>
    <p:extLst>
      <p:ext uri="{BB962C8B-B14F-4D97-AF65-F5344CB8AC3E}">
        <p14:creationId xmlns:p14="http://schemas.microsoft.com/office/powerpoint/2010/main" val="156403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6AFA65-7176-40CA-BBA5-C94FB196E071}" type="datetimeFigureOut">
              <a:rPr lang="en-US" smtClean="0"/>
              <a:t>11/19/2020</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181F726-7F65-40B5-954C-1EA23066BB35}" type="slidenum">
              <a:rPr lang="en-US" smtClean="0"/>
              <a:t>‹#›</a:t>
            </a:fld>
            <a:endParaRPr lang="en-US"/>
          </a:p>
        </p:txBody>
      </p:sp>
      <p:sp>
        <p:nvSpPr>
          <p:cNvPr id="14" name="Picture Placeholder 13"/>
          <p:cNvSpPr>
            <a:spLocks noGrp="1"/>
          </p:cNvSpPr>
          <p:nvPr>
            <p:ph type="pic" sz="quarter" idx="13"/>
          </p:nvPr>
        </p:nvSpPr>
        <p:spPr>
          <a:xfrm>
            <a:off x="0" y="0"/>
            <a:ext cx="12192000" cy="4914900"/>
          </a:xfrm>
          <a:blipFill dpi="0" rotWithShape="1">
            <a:blip r:embed="rId2"/>
            <a:srcRect/>
            <a:stretch>
              <a:fillRect t="-66000"/>
            </a:stretch>
          </a:blipFill>
        </p:spPr>
        <p:txBody>
          <a:bodyPr/>
          <a:lstStyle/>
          <a:p>
            <a:endParaRPr lang="en-US"/>
          </a:p>
        </p:txBody>
      </p:sp>
    </p:spTree>
    <p:extLst>
      <p:ext uri="{BB962C8B-B14F-4D97-AF65-F5344CB8AC3E}">
        <p14:creationId xmlns:p14="http://schemas.microsoft.com/office/powerpoint/2010/main" val="3367257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D6AFA65-7176-40CA-BBA5-C94FB196E071}" type="datetimeFigureOut">
              <a:rPr lang="en-US" smtClean="0"/>
              <a:t>11/19/2020</a:t>
            </a:fld>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181F726-7F65-40B5-954C-1EA23066BB3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74048" y="6460710"/>
            <a:ext cx="1240758" cy="337380"/>
          </a:xfrm>
          <a:prstGeom prst="rect">
            <a:avLst/>
          </a:prstGeom>
        </p:spPr>
      </p:pic>
    </p:spTree>
    <p:extLst>
      <p:ext uri="{BB962C8B-B14F-4D97-AF65-F5344CB8AC3E}">
        <p14:creationId xmlns:p14="http://schemas.microsoft.com/office/powerpoint/2010/main" val="3273034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accent2"/>
          </a:solidFill>
          <a:effectLst>
            <a:outerShdw blurRad="38100" dist="38100" dir="2700000" algn="tl">
              <a:srgbClr val="000000">
                <a:alpha val="43137"/>
              </a:srgbClr>
            </a:outerShdw>
          </a:effectLst>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259380"/>
            <a:ext cx="10029632" cy="3065732"/>
          </a:xfrm>
        </p:spPr>
        <p:txBody>
          <a:bodyPr>
            <a:normAutofit/>
          </a:bodyPr>
          <a:lstStyle/>
          <a:p>
            <a:r>
              <a:rPr lang="en-US" sz="4000" dirty="0">
                <a:solidFill>
                  <a:schemeClr val="accent2"/>
                </a:solidFill>
              </a:rPr>
              <a:t>INTEGRATED ELECTROMAGNETIC-TRIBOELECTRIC HYBRID NANOGENERATOR: CONVERSION OF BIOMECHANICAL ENERGY TO ELECTRICAL ENERGY</a:t>
            </a:r>
          </a:p>
        </p:txBody>
      </p:sp>
      <p:sp>
        <p:nvSpPr>
          <p:cNvPr id="3" name="Subtitle 2"/>
          <p:cNvSpPr>
            <a:spLocks noGrp="1"/>
          </p:cNvSpPr>
          <p:nvPr>
            <p:ph type="subTitle" idx="1"/>
          </p:nvPr>
        </p:nvSpPr>
        <p:spPr>
          <a:xfrm>
            <a:off x="1097280" y="4448709"/>
            <a:ext cx="6198371" cy="1736333"/>
          </a:xfrm>
        </p:spPr>
        <p:txBody>
          <a:bodyPr>
            <a:noAutofit/>
          </a:bodyPr>
          <a:lstStyle/>
          <a:p>
            <a:pPr>
              <a:lnSpc>
                <a:spcPct val="100000"/>
              </a:lnSpc>
              <a:spcBef>
                <a:spcPts val="0"/>
              </a:spcBef>
              <a:spcAft>
                <a:spcPts val="0"/>
              </a:spcAft>
            </a:pPr>
            <a:r>
              <a:rPr lang="en-US" sz="1400" cap="none" dirty="0"/>
              <a:t>PRESENTED BY</a:t>
            </a:r>
          </a:p>
          <a:p>
            <a:pPr>
              <a:lnSpc>
                <a:spcPct val="100000"/>
              </a:lnSpc>
              <a:spcBef>
                <a:spcPts val="0"/>
              </a:spcBef>
              <a:spcAft>
                <a:spcPts val="0"/>
              </a:spcAft>
            </a:pPr>
            <a:r>
              <a:rPr lang="en-US" sz="1400" cap="none" dirty="0"/>
              <a:t>FARZANA TASNIM</a:t>
            </a:r>
          </a:p>
          <a:p>
            <a:pPr>
              <a:lnSpc>
                <a:spcPct val="100000"/>
              </a:lnSpc>
              <a:spcBef>
                <a:spcPts val="0"/>
              </a:spcBef>
              <a:spcAft>
                <a:spcPts val="0"/>
              </a:spcAft>
            </a:pPr>
            <a:endParaRPr lang="en-US" sz="1400" cap="none" dirty="0"/>
          </a:p>
          <a:p>
            <a:pPr>
              <a:lnSpc>
                <a:spcPct val="100000"/>
              </a:lnSpc>
              <a:spcBef>
                <a:spcPts val="0"/>
              </a:spcBef>
              <a:spcAft>
                <a:spcPts val="0"/>
              </a:spcAft>
            </a:pPr>
            <a:r>
              <a:rPr lang="en-US" sz="1400" cap="none" dirty="0"/>
              <a:t>SUPERVISOR</a:t>
            </a:r>
          </a:p>
          <a:p>
            <a:pPr>
              <a:lnSpc>
                <a:spcPct val="100000"/>
              </a:lnSpc>
              <a:spcBef>
                <a:spcPts val="0"/>
              </a:spcBef>
              <a:spcAft>
                <a:spcPts val="0"/>
              </a:spcAft>
            </a:pPr>
            <a:r>
              <a:rPr lang="en-US" sz="1400" cap="none" dirty="0"/>
              <a:t>DR. M. JASIM UDDIN </a:t>
            </a:r>
          </a:p>
          <a:p>
            <a:pPr>
              <a:lnSpc>
                <a:spcPct val="100000"/>
              </a:lnSpc>
              <a:spcBef>
                <a:spcPts val="0"/>
              </a:spcBef>
              <a:spcAft>
                <a:spcPts val="0"/>
              </a:spcAft>
            </a:pPr>
            <a:r>
              <a:rPr lang="en-US" sz="1400" cap="none" dirty="0"/>
              <a:t>PHOTONICS &amp; ENERGY RESEARCH LAB, </a:t>
            </a:r>
          </a:p>
          <a:p>
            <a:pPr>
              <a:lnSpc>
                <a:spcPct val="100000"/>
              </a:lnSpc>
              <a:spcBef>
                <a:spcPts val="0"/>
              </a:spcBef>
              <a:spcAft>
                <a:spcPts val="0"/>
              </a:spcAft>
            </a:pPr>
            <a:r>
              <a:rPr lang="en-US" sz="1400" cap="none" dirty="0"/>
              <a:t>DEPARTMENT OF CHEMISTRY</a:t>
            </a:r>
          </a:p>
        </p:txBody>
      </p:sp>
      <p:pic>
        <p:nvPicPr>
          <p:cNvPr id="4" name="Picture 3">
            <a:extLst>
              <a:ext uri="{FF2B5EF4-FFF2-40B4-BE49-F238E27FC236}">
                <a16:creationId xmlns:a16="http://schemas.microsoft.com/office/drawing/2014/main" id="{FB7A0870-2D60-405D-A9A0-722D20C587C0}"/>
              </a:ext>
            </a:extLst>
          </p:cNvPr>
          <p:cNvPicPr>
            <a:picLocks noChangeAspect="1"/>
          </p:cNvPicPr>
          <p:nvPr/>
        </p:nvPicPr>
        <p:blipFill>
          <a:blip r:embed="rId2"/>
          <a:stretch>
            <a:fillRect/>
          </a:stretch>
        </p:blipFill>
        <p:spPr>
          <a:xfrm>
            <a:off x="2473746" y="403490"/>
            <a:ext cx="6847117" cy="1711779"/>
          </a:xfrm>
          <a:prstGeom prst="rect">
            <a:avLst/>
          </a:prstGeom>
        </p:spPr>
      </p:pic>
    </p:spTree>
    <p:extLst>
      <p:ext uri="{BB962C8B-B14F-4D97-AF65-F5344CB8AC3E}">
        <p14:creationId xmlns:p14="http://schemas.microsoft.com/office/powerpoint/2010/main" val="59029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B7972C-4590-4B26-83FD-DF70D8A73451}"/>
              </a:ext>
            </a:extLst>
          </p:cNvPr>
          <p:cNvSpPr>
            <a:spLocks noGrp="1"/>
          </p:cNvSpPr>
          <p:nvPr>
            <p:ph type="title"/>
          </p:nvPr>
        </p:nvSpPr>
        <p:spPr>
          <a:xfrm>
            <a:off x="407432" y="424665"/>
            <a:ext cx="11322229" cy="1320800"/>
          </a:xfrm>
        </p:spPr>
        <p:txBody>
          <a:bodyPr vert="horz" lIns="91440" tIns="45720" rIns="91440" bIns="45720" rtlCol="0" anchor="t">
            <a:normAutofit fontScale="90000"/>
          </a:bodyPr>
          <a:lstStyle/>
          <a:p>
            <a:pPr algn="ctr"/>
            <a:r>
              <a:rPr lang="en-US" dirty="0"/>
              <a:t>Hybrid Performance of Energy Tile Under Real-life Conditions</a:t>
            </a:r>
          </a:p>
        </p:txBody>
      </p:sp>
      <p:sp>
        <p:nvSpPr>
          <p:cNvPr id="10" name="Content Placeholder 9">
            <a:extLst>
              <a:ext uri="{FF2B5EF4-FFF2-40B4-BE49-F238E27FC236}">
                <a16:creationId xmlns:a16="http://schemas.microsoft.com/office/drawing/2014/main" id="{4295E0E7-C984-477B-8259-ADEA003F8018}"/>
              </a:ext>
            </a:extLst>
          </p:cNvPr>
          <p:cNvSpPr>
            <a:spLocks noGrp="1"/>
          </p:cNvSpPr>
          <p:nvPr>
            <p:ph idx="1"/>
          </p:nvPr>
        </p:nvSpPr>
        <p:spPr>
          <a:xfrm>
            <a:off x="122952" y="1822522"/>
            <a:ext cx="4582612" cy="4496086"/>
          </a:xfrm>
        </p:spPr>
        <p:txBody>
          <a:bodyPr vert="horz" lIns="91440" tIns="45720" rIns="91440" bIns="45720" rtlCol="0">
            <a:normAutofit/>
          </a:bodyPr>
          <a:lstStyle/>
          <a:p>
            <a:pPr>
              <a:buFont typeface="+mj-lt"/>
              <a:buAutoNum type="alphaLcParenR"/>
            </a:pPr>
            <a:r>
              <a:rPr lang="en-US" sz="1500" b="1" dirty="0">
                <a:latin typeface="Arial" panose="020B0604020202020204" pitchFamily="34" charset="0"/>
                <a:cs typeface="Arial" panose="020B0604020202020204" pitchFamily="34" charset="0"/>
              </a:rPr>
              <a:t>Testing movements </a:t>
            </a:r>
          </a:p>
          <a:p>
            <a:pPr marL="800100" lvl="1" indent="-400050">
              <a:buAutoNum type="romanLcParenR"/>
            </a:pPr>
            <a:r>
              <a:rPr lang="en-US" sz="1500" dirty="0">
                <a:latin typeface="Arial" panose="020B0604020202020204" pitchFamily="34" charset="0"/>
                <a:cs typeface="Arial" panose="020B0604020202020204" pitchFamily="34" charset="0"/>
              </a:rPr>
              <a:t>Walking (</a:t>
            </a:r>
            <a:r>
              <a:rPr lang="en-US" sz="1500" i="1" dirty="0">
                <a:latin typeface="Arial" panose="020B0604020202020204" pitchFamily="34" charset="0"/>
                <a:cs typeface="Arial" panose="020B0604020202020204" pitchFamily="34" charset="0"/>
              </a:rPr>
              <a:t>varied between 1 mA and 1.6 mA</a:t>
            </a:r>
            <a:r>
              <a:rPr lang="en-US" sz="1500" dirty="0">
                <a:latin typeface="Arial" panose="020B0604020202020204" pitchFamily="34" charset="0"/>
                <a:cs typeface="Arial" panose="020B0604020202020204" pitchFamily="34" charset="0"/>
              </a:rPr>
              <a:t>)</a:t>
            </a:r>
          </a:p>
          <a:p>
            <a:pPr marL="800100" lvl="1" indent="-400050">
              <a:buAutoNum type="romanLcParenR"/>
            </a:pPr>
            <a:r>
              <a:rPr lang="en-US" sz="1500" dirty="0">
                <a:latin typeface="Arial" panose="020B0604020202020204" pitchFamily="34" charset="0"/>
                <a:cs typeface="Arial" panose="020B0604020202020204" pitchFamily="34" charset="0"/>
              </a:rPr>
              <a:t>Walking motion (</a:t>
            </a:r>
            <a:r>
              <a:rPr lang="en-US" sz="1500" i="1" dirty="0">
                <a:latin typeface="Arial" panose="020B0604020202020204" pitchFamily="34" charset="0"/>
                <a:cs typeface="Arial" panose="020B0604020202020204" pitchFamily="34" charset="0"/>
              </a:rPr>
              <a:t>ranged from 400 V to 800 V</a:t>
            </a:r>
            <a:r>
              <a:rPr lang="en-US" sz="1500" dirty="0">
                <a:latin typeface="Arial" panose="020B0604020202020204" pitchFamily="34" charset="0"/>
                <a:cs typeface="Arial" panose="020B0604020202020204" pitchFamily="34" charset="0"/>
              </a:rPr>
              <a:t>)</a:t>
            </a:r>
          </a:p>
          <a:p>
            <a:pPr marL="800100" lvl="1" indent="-400050">
              <a:buAutoNum type="romanLcParenR"/>
            </a:pPr>
            <a:r>
              <a:rPr lang="en-US" sz="1500" dirty="0">
                <a:latin typeface="Arial" panose="020B0604020202020204" pitchFamily="34" charset="0"/>
                <a:cs typeface="Arial" panose="020B0604020202020204" pitchFamily="34" charset="0"/>
              </a:rPr>
              <a:t>Jumping motion (</a:t>
            </a:r>
            <a:r>
              <a:rPr lang="en-US" sz="1500" i="1" dirty="0">
                <a:latin typeface="Arial" panose="020B0604020202020204" pitchFamily="34" charset="0"/>
                <a:cs typeface="Arial" panose="020B0604020202020204" pitchFamily="34" charset="0"/>
              </a:rPr>
              <a:t>a minimum of 0.8 mA and a maximum of 2 mA</a:t>
            </a:r>
            <a:r>
              <a:rPr lang="en-US" sz="1500" dirty="0">
                <a:latin typeface="Arial" panose="020B0604020202020204" pitchFamily="34" charset="0"/>
                <a:cs typeface="Arial" panose="020B0604020202020204" pitchFamily="34" charset="0"/>
              </a:rPr>
              <a:t>)</a:t>
            </a:r>
          </a:p>
          <a:p>
            <a:pPr marL="800100" lvl="1" indent="-400050">
              <a:buAutoNum type="romanLcParenR"/>
            </a:pPr>
            <a:r>
              <a:rPr lang="en-US" sz="1500" dirty="0">
                <a:latin typeface="Arial" panose="020B0604020202020204" pitchFamily="34" charset="0"/>
                <a:cs typeface="Arial" panose="020B0604020202020204" pitchFamily="34" charset="0"/>
              </a:rPr>
              <a:t>Jumping motion (</a:t>
            </a:r>
            <a:r>
              <a:rPr lang="en-US" sz="1500" i="1" dirty="0">
                <a:latin typeface="Arial" panose="020B0604020202020204" pitchFamily="34" charset="0"/>
                <a:cs typeface="Arial" panose="020B0604020202020204" pitchFamily="34" charset="0"/>
              </a:rPr>
              <a:t>a low of 375 V and a high of 875 V</a:t>
            </a:r>
            <a:r>
              <a:rPr lang="en-US" sz="1500" dirty="0">
                <a:latin typeface="Arial" panose="020B0604020202020204" pitchFamily="34" charset="0"/>
                <a:cs typeface="Arial" panose="020B0604020202020204" pitchFamily="34" charset="0"/>
              </a:rPr>
              <a:t>)</a:t>
            </a:r>
          </a:p>
          <a:p>
            <a:pPr>
              <a:buFont typeface="+mj-lt"/>
              <a:buAutoNum type="alphaLcParenR"/>
            </a:pPr>
            <a:r>
              <a:rPr lang="en-US" sz="1500" b="1" dirty="0">
                <a:latin typeface="Arial" panose="020B0604020202020204" pitchFamily="34" charset="0"/>
                <a:cs typeface="Arial" panose="020B0604020202020204" pitchFamily="34" charset="0"/>
              </a:rPr>
              <a:t>Testing the energy tile with human weights of 50, 100, and 200 lb. </a:t>
            </a:r>
          </a:p>
          <a:p>
            <a:pPr marL="800100" lvl="1" indent="-400050">
              <a:buAutoNum type="romanLcParenR"/>
            </a:pPr>
            <a:r>
              <a:rPr lang="en-US" sz="1500" dirty="0">
                <a:latin typeface="Arial" panose="020B0604020202020204" pitchFamily="34" charset="0"/>
                <a:cs typeface="Arial" panose="020B0604020202020204" pitchFamily="34" charset="0"/>
              </a:rPr>
              <a:t>(</a:t>
            </a:r>
            <a:r>
              <a:rPr lang="en-US" sz="1500" i="1" dirty="0">
                <a:latin typeface="Arial" panose="020B0604020202020204" pitchFamily="34" charset="0"/>
                <a:cs typeface="Arial" panose="020B0604020202020204" pitchFamily="34" charset="0"/>
              </a:rPr>
              <a:t>0.8 mA for 50 </a:t>
            </a:r>
            <a:r>
              <a:rPr lang="en-US" sz="1500" i="1" dirty="0" err="1">
                <a:latin typeface="Arial" panose="020B0604020202020204" pitchFamily="34" charset="0"/>
                <a:cs typeface="Arial" panose="020B0604020202020204" pitchFamily="34" charset="0"/>
              </a:rPr>
              <a:t>lb</a:t>
            </a:r>
            <a:r>
              <a:rPr lang="en-US" sz="1500" i="1" dirty="0">
                <a:latin typeface="Arial" panose="020B0604020202020204" pitchFamily="34" charset="0"/>
                <a:cs typeface="Arial" panose="020B0604020202020204" pitchFamily="34" charset="0"/>
              </a:rPr>
              <a:t>, 1 mA for 100 </a:t>
            </a:r>
            <a:r>
              <a:rPr lang="en-US" sz="1500" i="1" dirty="0" err="1">
                <a:latin typeface="Arial" panose="020B0604020202020204" pitchFamily="34" charset="0"/>
                <a:cs typeface="Arial" panose="020B0604020202020204" pitchFamily="34" charset="0"/>
              </a:rPr>
              <a:t>lb</a:t>
            </a:r>
            <a:r>
              <a:rPr lang="en-US" sz="1500" i="1" dirty="0">
                <a:latin typeface="Arial" panose="020B0604020202020204" pitchFamily="34" charset="0"/>
                <a:cs typeface="Arial" panose="020B0604020202020204" pitchFamily="34" charset="0"/>
              </a:rPr>
              <a:t>, 1.4 mA for 200 </a:t>
            </a:r>
            <a:r>
              <a:rPr lang="en-US" sz="1500" i="1" dirty="0" err="1">
                <a:latin typeface="Arial" panose="020B0604020202020204" pitchFamily="34" charset="0"/>
                <a:cs typeface="Arial" panose="020B0604020202020204" pitchFamily="34" charset="0"/>
              </a:rPr>
              <a:t>lb</a:t>
            </a:r>
            <a:r>
              <a:rPr lang="en-US" sz="1500" dirty="0">
                <a:latin typeface="Arial" panose="020B0604020202020204" pitchFamily="34" charset="0"/>
                <a:cs typeface="Arial" panose="020B0604020202020204" pitchFamily="34" charset="0"/>
              </a:rPr>
              <a:t>)</a:t>
            </a:r>
          </a:p>
          <a:p>
            <a:pPr marL="800100" lvl="1" indent="-400050">
              <a:buAutoNum type="romanLcParenR"/>
            </a:pPr>
            <a:r>
              <a:rPr lang="en-US" sz="1500" dirty="0">
                <a:latin typeface="Arial" panose="020B0604020202020204" pitchFamily="34" charset="0"/>
                <a:cs typeface="Arial" panose="020B0604020202020204" pitchFamily="34" charset="0"/>
              </a:rPr>
              <a:t>(</a:t>
            </a:r>
            <a:r>
              <a:rPr lang="en-US" sz="1500" i="1" dirty="0">
                <a:latin typeface="Arial" panose="020B0604020202020204" pitchFamily="34" charset="0"/>
                <a:cs typeface="Arial" panose="020B0604020202020204" pitchFamily="34" charset="0"/>
              </a:rPr>
              <a:t>150 V for 50 </a:t>
            </a:r>
            <a:r>
              <a:rPr lang="en-US" sz="1500" i="1" dirty="0" err="1">
                <a:latin typeface="Arial" panose="020B0604020202020204" pitchFamily="34" charset="0"/>
                <a:cs typeface="Arial" panose="020B0604020202020204" pitchFamily="34" charset="0"/>
              </a:rPr>
              <a:t>lb</a:t>
            </a:r>
            <a:r>
              <a:rPr lang="en-US" sz="1500" i="1" dirty="0">
                <a:latin typeface="Arial" panose="020B0604020202020204" pitchFamily="34" charset="0"/>
                <a:cs typeface="Arial" panose="020B0604020202020204" pitchFamily="34" charset="0"/>
              </a:rPr>
              <a:t>, 300 V for 100 </a:t>
            </a:r>
            <a:r>
              <a:rPr lang="en-US" sz="1500" i="1" dirty="0" err="1">
                <a:latin typeface="Arial" panose="020B0604020202020204" pitchFamily="34" charset="0"/>
                <a:cs typeface="Arial" panose="020B0604020202020204" pitchFamily="34" charset="0"/>
              </a:rPr>
              <a:t>lb</a:t>
            </a:r>
            <a:r>
              <a:rPr lang="en-US" sz="1500" i="1" dirty="0">
                <a:latin typeface="Arial" panose="020B0604020202020204" pitchFamily="34" charset="0"/>
                <a:cs typeface="Arial" panose="020B0604020202020204" pitchFamily="34" charset="0"/>
              </a:rPr>
              <a:t>, 600 V for 200 </a:t>
            </a:r>
            <a:r>
              <a:rPr lang="en-US" sz="1500" i="1" dirty="0" err="1">
                <a:latin typeface="Arial" panose="020B0604020202020204" pitchFamily="34" charset="0"/>
                <a:cs typeface="Arial" panose="020B0604020202020204" pitchFamily="34" charset="0"/>
              </a:rPr>
              <a:t>lb</a:t>
            </a:r>
            <a:r>
              <a:rPr lang="en-US" sz="1500"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92C807E2-80AA-44AC-8336-58B4FF9FE99E}"/>
              </a:ext>
            </a:extLst>
          </p:cNvPr>
          <p:cNvPicPr>
            <a:picLocks noChangeAspect="1"/>
          </p:cNvPicPr>
          <p:nvPr/>
        </p:nvPicPr>
        <p:blipFill rotWithShape="1">
          <a:blip r:embed="rId2"/>
          <a:srcRect l="3013" t="5086" b="18281"/>
          <a:stretch/>
        </p:blipFill>
        <p:spPr>
          <a:xfrm>
            <a:off x="4955698" y="1822522"/>
            <a:ext cx="6873507" cy="4227816"/>
          </a:xfrm>
          <a:prstGeom prst="rect">
            <a:avLst/>
          </a:prstGeom>
        </p:spPr>
      </p:pic>
    </p:spTree>
    <p:extLst>
      <p:ext uri="{BB962C8B-B14F-4D97-AF65-F5344CB8AC3E}">
        <p14:creationId xmlns:p14="http://schemas.microsoft.com/office/powerpoint/2010/main" val="232970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8462B-A243-4276-988A-F456E3388210}"/>
              </a:ext>
            </a:extLst>
          </p:cNvPr>
          <p:cNvSpPr>
            <a:spLocks noGrp="1"/>
          </p:cNvSpPr>
          <p:nvPr>
            <p:ph type="title"/>
          </p:nvPr>
        </p:nvSpPr>
        <p:spPr>
          <a:xfrm>
            <a:off x="7280734" y="183002"/>
            <a:ext cx="4343707" cy="1450757"/>
          </a:xfrm>
        </p:spPr>
        <p:txBody>
          <a:bodyPr vert="horz" lIns="91440" tIns="45720" rIns="91440" bIns="45720" rtlCol="0" anchor="b">
            <a:normAutofit/>
          </a:bodyPr>
          <a:lstStyle/>
          <a:p>
            <a:pPr algn="ctr"/>
            <a:r>
              <a:rPr lang="en-US" sz="3000" dirty="0">
                <a:solidFill>
                  <a:schemeClr val="tx1">
                    <a:lumMod val="75000"/>
                    <a:lumOff val="25000"/>
                  </a:schemeClr>
                </a:solidFill>
              </a:rPr>
              <a:t>Testing Performance of The Energy Tile Under Multiple Parameters </a:t>
            </a:r>
          </a:p>
        </p:txBody>
      </p:sp>
      <p:pic>
        <p:nvPicPr>
          <p:cNvPr id="7" name="Content Placeholder 6">
            <a:extLst>
              <a:ext uri="{FF2B5EF4-FFF2-40B4-BE49-F238E27FC236}">
                <a16:creationId xmlns:a16="http://schemas.microsoft.com/office/drawing/2014/main" id="{D7B46401-85EE-4CB8-B829-3AEEC6429952}"/>
              </a:ext>
            </a:extLst>
          </p:cNvPr>
          <p:cNvPicPr>
            <a:picLocks noGrp="1" noChangeAspect="1"/>
          </p:cNvPicPr>
          <p:nvPr>
            <p:ph idx="1"/>
          </p:nvPr>
        </p:nvPicPr>
        <p:blipFill rotWithShape="1">
          <a:blip r:embed="rId2"/>
          <a:stretch/>
        </p:blipFill>
        <p:spPr>
          <a:xfrm>
            <a:off x="782764" y="771797"/>
            <a:ext cx="6383670" cy="5314406"/>
          </a:xfrm>
          <a:prstGeom prst="rect">
            <a:avLst/>
          </a:prstGeom>
        </p:spPr>
      </p:pic>
      <p:sp>
        <p:nvSpPr>
          <p:cNvPr id="5" name="TextBox 4">
            <a:extLst>
              <a:ext uri="{FF2B5EF4-FFF2-40B4-BE49-F238E27FC236}">
                <a16:creationId xmlns:a16="http://schemas.microsoft.com/office/drawing/2014/main" id="{85B6593E-DC09-4252-9075-D3E06C075F4F}"/>
              </a:ext>
            </a:extLst>
          </p:cNvPr>
          <p:cNvSpPr txBox="1"/>
          <p:nvPr/>
        </p:nvSpPr>
        <p:spPr>
          <a:xfrm>
            <a:off x="7280734" y="1959033"/>
            <a:ext cx="4664468" cy="3670180"/>
          </a:xfrm>
          <a:prstGeom prst="rect">
            <a:avLst/>
          </a:prstGeom>
        </p:spPr>
        <p:txBody>
          <a:bodyPr vert="horz" lIns="0" tIns="45720" rIns="0" bIns="45720" rtlCol="0">
            <a:noAutofit/>
          </a:bodyPr>
          <a:lstStyle/>
          <a:p>
            <a:pPr marL="342900" indent="-342900">
              <a:spcBef>
                <a:spcPts val="600"/>
              </a:spcBef>
              <a:buClr>
                <a:schemeClr val="accent1"/>
              </a:buClr>
              <a:buSzPct val="80000"/>
              <a:buFont typeface="Calibri" panose="020F0502020204030204" pitchFamily="34" charset="0"/>
              <a:buAutoNum type="alphaLcParenR"/>
            </a:pPr>
            <a:r>
              <a:rPr lang="en-US" sz="1500" dirty="0">
                <a:solidFill>
                  <a:schemeClr val="tx1">
                    <a:lumMod val="75000"/>
                    <a:lumOff val="25000"/>
                  </a:schemeClr>
                </a:solidFill>
                <a:latin typeface="Arial" panose="020B0604020202020204" pitchFamily="34" charset="0"/>
                <a:cs typeface="Arial" panose="020B0604020202020204" pitchFamily="34" charset="0"/>
              </a:rPr>
              <a:t>Surface area of force based on hand and foot combinations </a:t>
            </a:r>
          </a:p>
          <a:p>
            <a:pPr marL="857250" lvl="1" indent="-400050">
              <a:spcBef>
                <a:spcPts val="600"/>
              </a:spcBef>
              <a:buClr>
                <a:schemeClr val="accent1"/>
              </a:buClr>
              <a:buSzPct val="80000"/>
              <a:buFont typeface="Calibri" panose="020F0502020204030204" pitchFamily="34" charset="0"/>
              <a:buAutoNum type="romanLcParenR"/>
            </a:pPr>
            <a:r>
              <a:rPr lang="en-US" sz="1500" i="1" dirty="0">
                <a:solidFill>
                  <a:schemeClr val="tx1">
                    <a:lumMod val="75000"/>
                    <a:lumOff val="25000"/>
                  </a:schemeClr>
                </a:solidFill>
                <a:latin typeface="Arial" panose="020B0604020202020204" pitchFamily="34" charset="0"/>
                <a:cs typeface="Arial" panose="020B0604020202020204" pitchFamily="34" charset="0"/>
              </a:rPr>
              <a:t>(1 hand 980 V, 2 hand 1200 V, 1 foot 600 V)</a:t>
            </a:r>
          </a:p>
          <a:p>
            <a:pPr marL="857250" lvl="1" indent="-400050">
              <a:spcBef>
                <a:spcPts val="600"/>
              </a:spcBef>
              <a:buClr>
                <a:schemeClr val="accent1"/>
              </a:buClr>
              <a:buSzPct val="80000"/>
              <a:buFont typeface="Calibri" panose="020F0502020204030204" pitchFamily="34" charset="0"/>
              <a:buAutoNum type="romanLcParenR"/>
            </a:pPr>
            <a:r>
              <a:rPr lang="en-US" sz="1500" i="1" dirty="0">
                <a:solidFill>
                  <a:schemeClr val="tx1">
                    <a:lumMod val="75000"/>
                    <a:lumOff val="25000"/>
                  </a:schemeClr>
                </a:solidFill>
                <a:latin typeface="Arial" panose="020B0604020202020204" pitchFamily="34" charset="0"/>
                <a:cs typeface="Arial" panose="020B0604020202020204" pitchFamily="34" charset="0"/>
              </a:rPr>
              <a:t>(1 hand 3mA, 2 hand 5mA, 1 foot 2mA)</a:t>
            </a:r>
          </a:p>
          <a:p>
            <a:pPr marL="857250" lvl="1" indent="-400050">
              <a:spcBef>
                <a:spcPts val="600"/>
              </a:spcBef>
              <a:buClr>
                <a:schemeClr val="accent1"/>
              </a:buClr>
              <a:buSzPct val="80000"/>
              <a:buFont typeface="Calibri" panose="020F0502020204030204" pitchFamily="34" charset="0"/>
              <a:buAutoNum type="romanLcParenR"/>
            </a:pPr>
            <a:r>
              <a:rPr lang="en-US" sz="1500" dirty="0">
                <a:solidFill>
                  <a:schemeClr val="tx1">
                    <a:lumMod val="75000"/>
                    <a:lumOff val="25000"/>
                  </a:schemeClr>
                </a:solidFill>
                <a:latin typeface="Arial" panose="020B0604020202020204" pitchFamily="34" charset="0"/>
                <a:cs typeface="Arial" panose="020B0604020202020204" pitchFamily="34" charset="0"/>
              </a:rPr>
              <a:t>Force exertion from hand and foot</a:t>
            </a:r>
          </a:p>
          <a:p>
            <a:pPr marL="342900" indent="-342900">
              <a:spcBef>
                <a:spcPts val="600"/>
              </a:spcBef>
              <a:buClr>
                <a:schemeClr val="accent1"/>
              </a:buClr>
              <a:buSzPct val="80000"/>
              <a:buFont typeface="Calibri" panose="020F0502020204030204" pitchFamily="34" charset="0"/>
              <a:buAutoNum type="alphaLcParenR"/>
            </a:pPr>
            <a:r>
              <a:rPr lang="en-US" sz="1500" dirty="0">
                <a:solidFill>
                  <a:schemeClr val="tx1">
                    <a:lumMod val="75000"/>
                    <a:lumOff val="25000"/>
                  </a:schemeClr>
                </a:solidFill>
                <a:latin typeface="Arial" panose="020B0604020202020204" pitchFamily="34" charset="0"/>
                <a:cs typeface="Arial" panose="020B0604020202020204" pitchFamily="34" charset="0"/>
              </a:rPr>
              <a:t>The distance of footfall </a:t>
            </a:r>
          </a:p>
          <a:p>
            <a:pPr marL="857250" lvl="1" indent="-400050">
              <a:spcBef>
                <a:spcPts val="600"/>
              </a:spcBef>
              <a:buClr>
                <a:schemeClr val="accent1"/>
              </a:buClr>
              <a:buSzPct val="80000"/>
              <a:buFont typeface="Calibri" panose="020F0502020204030204" pitchFamily="34" charset="0"/>
              <a:buAutoNum type="romanLcPeriod"/>
            </a:pPr>
            <a:r>
              <a:rPr lang="en-US" sz="1500" i="1" dirty="0">
                <a:solidFill>
                  <a:schemeClr val="tx1">
                    <a:lumMod val="75000"/>
                    <a:lumOff val="25000"/>
                  </a:schemeClr>
                </a:solidFill>
                <a:latin typeface="Arial" panose="020B0604020202020204" pitchFamily="34" charset="0"/>
                <a:cs typeface="Arial" panose="020B0604020202020204" pitchFamily="34" charset="0"/>
              </a:rPr>
              <a:t>(3in 450 V, 6in 600 V, 12in 1000 V )</a:t>
            </a:r>
          </a:p>
          <a:p>
            <a:pPr marL="857250" lvl="1" indent="-400050">
              <a:spcBef>
                <a:spcPts val="600"/>
              </a:spcBef>
              <a:buClr>
                <a:schemeClr val="accent1"/>
              </a:buClr>
              <a:buSzPct val="80000"/>
              <a:buFont typeface="Calibri" panose="020F0502020204030204" pitchFamily="34" charset="0"/>
              <a:buAutoNum type="romanLcPeriod"/>
            </a:pPr>
            <a:r>
              <a:rPr lang="en-US" sz="1500" i="1" dirty="0">
                <a:solidFill>
                  <a:schemeClr val="tx1">
                    <a:lumMod val="75000"/>
                    <a:lumOff val="25000"/>
                  </a:schemeClr>
                </a:solidFill>
                <a:latin typeface="Arial" panose="020B0604020202020204" pitchFamily="34" charset="0"/>
                <a:cs typeface="Arial" panose="020B0604020202020204" pitchFamily="34" charset="0"/>
              </a:rPr>
              <a:t>(3in 1.5mA, 6in 2mA, 12in 4.5mA)</a:t>
            </a:r>
          </a:p>
          <a:p>
            <a:pPr marL="857250" lvl="1" indent="-400050">
              <a:spcBef>
                <a:spcPts val="600"/>
              </a:spcBef>
              <a:buClr>
                <a:schemeClr val="accent1"/>
              </a:buClr>
              <a:buSzPct val="80000"/>
              <a:buFont typeface="Calibri" panose="020F0502020204030204" pitchFamily="34" charset="0"/>
              <a:buAutoNum type="romanLcPeriod"/>
            </a:pPr>
            <a:r>
              <a:rPr lang="en-US" sz="1500" dirty="0">
                <a:solidFill>
                  <a:schemeClr val="tx1">
                    <a:lumMod val="75000"/>
                    <a:lumOff val="25000"/>
                  </a:schemeClr>
                </a:solidFill>
                <a:latin typeface="Arial" panose="020B0604020202020204" pitchFamily="34" charset="0"/>
                <a:cs typeface="Arial" panose="020B0604020202020204" pitchFamily="34" charset="0"/>
              </a:rPr>
              <a:t>Schematic view of the footfall </a:t>
            </a:r>
          </a:p>
          <a:p>
            <a:pPr marL="342900" indent="-342900">
              <a:spcBef>
                <a:spcPts val="600"/>
              </a:spcBef>
              <a:buClr>
                <a:schemeClr val="accent1"/>
              </a:buClr>
              <a:buSzPct val="80000"/>
              <a:buFont typeface="Calibri" panose="020F0502020204030204" pitchFamily="34" charset="0"/>
              <a:buAutoNum type="alphaLcParenR"/>
            </a:pPr>
            <a:r>
              <a:rPr lang="en-US" sz="1500" dirty="0">
                <a:solidFill>
                  <a:schemeClr val="tx1">
                    <a:lumMod val="75000"/>
                    <a:lumOff val="25000"/>
                  </a:schemeClr>
                </a:solidFill>
                <a:latin typeface="Arial" panose="020B0604020202020204" pitchFamily="34" charset="0"/>
                <a:cs typeface="Arial" panose="020B0604020202020204" pitchFamily="34" charset="0"/>
              </a:rPr>
              <a:t>The distance of the energy tile to ground </a:t>
            </a:r>
          </a:p>
          <a:p>
            <a:pPr marL="857250" lvl="1" indent="-400050">
              <a:spcBef>
                <a:spcPts val="600"/>
              </a:spcBef>
              <a:buClr>
                <a:schemeClr val="accent1"/>
              </a:buClr>
              <a:buSzPct val="80000"/>
              <a:buFont typeface="Calibri" panose="020F0502020204030204" pitchFamily="34" charset="0"/>
              <a:buAutoNum type="romanLcPeriod"/>
            </a:pPr>
            <a:r>
              <a:rPr lang="en-US" sz="1500" i="1" dirty="0">
                <a:solidFill>
                  <a:schemeClr val="tx1">
                    <a:lumMod val="75000"/>
                    <a:lumOff val="25000"/>
                  </a:schemeClr>
                </a:solidFill>
                <a:latin typeface="Arial" panose="020B0604020202020204" pitchFamily="34" charset="0"/>
                <a:cs typeface="Arial" panose="020B0604020202020204" pitchFamily="34" charset="0"/>
              </a:rPr>
              <a:t>(0 ft. 800V,1.5ft. 1200V,3ft. 1200V)</a:t>
            </a:r>
          </a:p>
          <a:p>
            <a:pPr marL="857250" lvl="1" indent="-400050">
              <a:spcBef>
                <a:spcPts val="600"/>
              </a:spcBef>
              <a:buClr>
                <a:schemeClr val="accent1"/>
              </a:buClr>
              <a:buSzPct val="80000"/>
              <a:buFont typeface="Calibri" panose="020F0502020204030204" pitchFamily="34" charset="0"/>
              <a:buAutoNum type="romanLcPeriod"/>
            </a:pPr>
            <a:r>
              <a:rPr lang="en-US" sz="1500" i="1" dirty="0">
                <a:solidFill>
                  <a:schemeClr val="tx1">
                    <a:lumMod val="75000"/>
                    <a:lumOff val="25000"/>
                  </a:schemeClr>
                </a:solidFill>
                <a:latin typeface="Arial" panose="020B0604020202020204" pitchFamily="34" charset="0"/>
                <a:cs typeface="Arial" panose="020B0604020202020204" pitchFamily="34" charset="0"/>
              </a:rPr>
              <a:t>(0 ft. 3.5mA,1.5ft. 5mA, 3ft. 5 mA )</a:t>
            </a:r>
          </a:p>
          <a:p>
            <a:pPr marL="857250" lvl="1" indent="-400050">
              <a:spcBef>
                <a:spcPts val="600"/>
              </a:spcBef>
              <a:buClr>
                <a:schemeClr val="accent1"/>
              </a:buClr>
              <a:buSzPct val="80000"/>
              <a:buFont typeface="Calibri" panose="020F0502020204030204" pitchFamily="34" charset="0"/>
              <a:buAutoNum type="romanLcPeriod"/>
            </a:pPr>
            <a:r>
              <a:rPr lang="en-US" sz="1500" dirty="0">
                <a:solidFill>
                  <a:schemeClr val="tx1">
                    <a:lumMod val="75000"/>
                    <a:lumOff val="25000"/>
                  </a:schemeClr>
                </a:solidFill>
                <a:latin typeface="Arial" panose="020B0604020202020204" pitchFamily="34" charset="0"/>
                <a:cs typeface="Arial" panose="020B0604020202020204" pitchFamily="34" charset="0"/>
              </a:rPr>
              <a:t>Schematic view of the distance of the energy tile from ground</a:t>
            </a:r>
          </a:p>
        </p:txBody>
      </p:sp>
    </p:spTree>
    <p:extLst>
      <p:ext uri="{BB962C8B-B14F-4D97-AF65-F5344CB8AC3E}">
        <p14:creationId xmlns:p14="http://schemas.microsoft.com/office/powerpoint/2010/main" val="1752802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A4D0-565E-47A5-BA01-B941E71A9D50}"/>
              </a:ext>
            </a:extLst>
          </p:cNvPr>
          <p:cNvSpPr>
            <a:spLocks noGrp="1"/>
          </p:cNvSpPr>
          <p:nvPr>
            <p:ph type="title"/>
          </p:nvPr>
        </p:nvSpPr>
        <p:spPr>
          <a:xfrm>
            <a:off x="5017931" y="263527"/>
            <a:ext cx="6405063" cy="1450757"/>
          </a:xfrm>
        </p:spPr>
        <p:txBody>
          <a:bodyPr vert="horz" lIns="91440" tIns="45720" rIns="91440" bIns="45720" rtlCol="0" anchor="b">
            <a:normAutofit/>
          </a:bodyPr>
          <a:lstStyle/>
          <a:p>
            <a:pPr algn="ctr"/>
            <a:r>
              <a:rPr lang="en-US" dirty="0">
                <a:solidFill>
                  <a:schemeClr val="tx1">
                    <a:lumMod val="75000"/>
                    <a:lumOff val="25000"/>
                  </a:schemeClr>
                </a:solidFill>
              </a:rPr>
              <a:t>Capacitor Test &amp; Durability Test</a:t>
            </a:r>
          </a:p>
        </p:txBody>
      </p:sp>
      <p:pic>
        <p:nvPicPr>
          <p:cNvPr id="7" name="Content Placeholder 6" descr="Diagram&#10;&#10;Description automatically generated">
            <a:extLst>
              <a:ext uri="{FF2B5EF4-FFF2-40B4-BE49-F238E27FC236}">
                <a16:creationId xmlns:a16="http://schemas.microsoft.com/office/drawing/2014/main" id="{8FF982E0-DC4E-4593-9939-2AB39A77C6C5}"/>
              </a:ext>
            </a:extLst>
          </p:cNvPr>
          <p:cNvPicPr>
            <a:picLocks noGrp="1" noChangeAspect="1"/>
          </p:cNvPicPr>
          <p:nvPr>
            <p:ph idx="1"/>
          </p:nvPr>
        </p:nvPicPr>
        <p:blipFill rotWithShape="1">
          <a:blip r:embed="rId2"/>
          <a:srcRect l="-260" t="-882" r="264" b="43677"/>
          <a:stretch/>
        </p:blipFill>
        <p:spPr>
          <a:xfrm>
            <a:off x="563526" y="1272963"/>
            <a:ext cx="4306185" cy="2050808"/>
          </a:xfrm>
          <a:prstGeom prst="rect">
            <a:avLst/>
          </a:prstGeom>
        </p:spPr>
      </p:pic>
      <p:pic>
        <p:nvPicPr>
          <p:cNvPr id="16" name="Picture 15" descr="Chart, histogram&#10;&#10;Description automatically generated">
            <a:extLst>
              <a:ext uri="{FF2B5EF4-FFF2-40B4-BE49-F238E27FC236}">
                <a16:creationId xmlns:a16="http://schemas.microsoft.com/office/drawing/2014/main" id="{2AD41888-26FC-42F7-AF7C-FD36A03D93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 r="2397" b="8482"/>
          <a:stretch/>
        </p:blipFill>
        <p:spPr>
          <a:xfrm>
            <a:off x="191386" y="3400980"/>
            <a:ext cx="4826545" cy="2266173"/>
          </a:xfrm>
          <a:prstGeom prst="rect">
            <a:avLst/>
          </a:prstGeom>
        </p:spPr>
      </p:pic>
      <p:sp>
        <p:nvSpPr>
          <p:cNvPr id="5" name="TextBox 4">
            <a:extLst>
              <a:ext uri="{FF2B5EF4-FFF2-40B4-BE49-F238E27FC236}">
                <a16:creationId xmlns:a16="http://schemas.microsoft.com/office/drawing/2014/main" id="{8410E632-7B60-4CC9-9810-898BFC881504}"/>
              </a:ext>
            </a:extLst>
          </p:cNvPr>
          <p:cNvSpPr txBox="1"/>
          <p:nvPr/>
        </p:nvSpPr>
        <p:spPr>
          <a:xfrm>
            <a:off x="5433237" y="2198914"/>
            <a:ext cx="6116505" cy="3670180"/>
          </a:xfrm>
          <a:prstGeom prst="rect">
            <a:avLst/>
          </a:prstGeom>
        </p:spPr>
        <p:txBody>
          <a:bodyPr vert="horz" lIns="0" tIns="45720" rIns="0" bIns="45720" rtlCol="0">
            <a:normAutofit/>
          </a:bodyPr>
          <a:lstStyle/>
          <a:p>
            <a:pPr marL="342900" indent="-342900">
              <a:lnSpc>
                <a:spcPct val="150000"/>
              </a:lnSpc>
              <a:spcBef>
                <a:spcPts val="1000"/>
              </a:spcBef>
              <a:buClr>
                <a:schemeClr val="accent1"/>
              </a:buClr>
              <a:buSzPct val="80000"/>
              <a:buFont typeface="Calibri" panose="020F0502020204030204" pitchFamily="34" charset="0"/>
              <a:buAutoNum type="alphaLcParenR"/>
            </a:pPr>
            <a:r>
              <a:rPr lang="en-US" sz="1600" dirty="0">
                <a:solidFill>
                  <a:schemeClr val="tx1">
                    <a:lumMod val="75000"/>
                    <a:lumOff val="25000"/>
                  </a:schemeClr>
                </a:solidFill>
                <a:latin typeface="Arial" panose="020B0604020202020204" pitchFamily="34" charset="0"/>
                <a:cs typeface="Arial" panose="020B0604020202020204" pitchFamily="34" charset="0"/>
              </a:rPr>
              <a:t>Electrical circuit to run the capacitor test with the energy tile. </a:t>
            </a:r>
          </a:p>
          <a:p>
            <a:pPr marL="342900" indent="-342900">
              <a:lnSpc>
                <a:spcPct val="150000"/>
              </a:lnSpc>
              <a:spcBef>
                <a:spcPts val="1000"/>
              </a:spcBef>
              <a:buClr>
                <a:schemeClr val="accent1"/>
              </a:buClr>
              <a:buSzPct val="80000"/>
              <a:buFont typeface="Calibri" panose="020F0502020204030204" pitchFamily="34" charset="0"/>
              <a:buAutoNum type="alphaLcParenR"/>
            </a:pPr>
            <a:r>
              <a:rPr lang="en-US" sz="1600" dirty="0">
                <a:solidFill>
                  <a:schemeClr val="tx1">
                    <a:lumMod val="75000"/>
                    <a:lumOff val="25000"/>
                  </a:schemeClr>
                </a:solidFill>
                <a:latin typeface="Arial" panose="020B0604020202020204" pitchFamily="34" charset="0"/>
                <a:cs typeface="Arial" panose="020B0604020202020204" pitchFamily="34" charset="0"/>
              </a:rPr>
              <a:t>Charging and discharging of 1µF capacitor at 240 bpm with the energy tile </a:t>
            </a:r>
          </a:p>
          <a:p>
            <a:pPr marL="342900" indent="-342900">
              <a:lnSpc>
                <a:spcPct val="150000"/>
              </a:lnSpc>
              <a:spcBef>
                <a:spcPts val="1000"/>
              </a:spcBef>
              <a:buClr>
                <a:schemeClr val="accent1"/>
              </a:buClr>
              <a:buSzPct val="80000"/>
              <a:buFont typeface="Calibri" panose="020F0502020204030204" pitchFamily="34" charset="0"/>
              <a:buAutoNum type="alphaLcParenR"/>
            </a:pPr>
            <a:r>
              <a:rPr lang="en-US" sz="1600" dirty="0">
                <a:solidFill>
                  <a:schemeClr val="tx1">
                    <a:lumMod val="75000"/>
                    <a:lumOff val="25000"/>
                  </a:schemeClr>
                </a:solidFill>
                <a:latin typeface="Arial" panose="020B0604020202020204" pitchFamily="34" charset="0"/>
                <a:cs typeface="Arial" panose="020B0604020202020204" pitchFamily="34" charset="0"/>
              </a:rPr>
              <a:t>Output voltage response by the energy tile during the drop test with 2lb, 4lb and 6lb object. </a:t>
            </a:r>
          </a:p>
          <a:p>
            <a:pPr marL="342900" indent="-342900">
              <a:lnSpc>
                <a:spcPct val="150000"/>
              </a:lnSpc>
              <a:spcBef>
                <a:spcPts val="1000"/>
              </a:spcBef>
              <a:buClr>
                <a:schemeClr val="accent1"/>
              </a:buClr>
              <a:buSzPct val="80000"/>
              <a:buFont typeface="Calibri" panose="020F0502020204030204" pitchFamily="34" charset="0"/>
              <a:buAutoNum type="alphaLcParenR"/>
            </a:pPr>
            <a:r>
              <a:rPr lang="en-US" sz="1600" dirty="0">
                <a:solidFill>
                  <a:schemeClr val="tx1">
                    <a:lumMod val="75000"/>
                    <a:lumOff val="25000"/>
                  </a:schemeClr>
                </a:solidFill>
                <a:latin typeface="Arial" panose="020B0604020202020204" pitchFamily="34" charset="0"/>
                <a:cs typeface="Arial" panose="020B0604020202020204" pitchFamily="34" charset="0"/>
              </a:rPr>
              <a:t>Output response by the energy tile during the durability test for 2700 loading cycles.</a:t>
            </a:r>
            <a:endParaRPr lang="en-US" dirty="0">
              <a:solidFill>
                <a:schemeClr val="tx1">
                  <a:lumMod val="75000"/>
                  <a:lumOff val="25000"/>
                </a:schemeClr>
              </a:solidFill>
            </a:endParaRPr>
          </a:p>
        </p:txBody>
      </p:sp>
    </p:spTree>
    <p:extLst>
      <p:ext uri="{BB962C8B-B14F-4D97-AF65-F5344CB8AC3E}">
        <p14:creationId xmlns:p14="http://schemas.microsoft.com/office/powerpoint/2010/main" val="2480187175"/>
      </p:ext>
    </p:extLst>
  </p:cSld>
  <p:clrMapOvr>
    <a:masterClrMapping/>
  </p:clrMapOvr>
  <p:timing>
    <p:tnLst>
      <p:par>
        <p:cTn id="1" dur="indefinite" restart="never" nodeType="tmRoot">
          <p:childTnLst>
            <p:par>
              <p:cTn id="2"/>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F6ECE66-2507-48E6-B8D1-A91572E58119}"/>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100" dirty="0">
                <a:solidFill>
                  <a:schemeClr val="tx1">
                    <a:lumMod val="85000"/>
                    <a:lumOff val="15000"/>
                  </a:schemeClr>
                </a:solidFill>
              </a:rPr>
              <a:t>The LED Test Demonstration</a:t>
            </a:r>
          </a:p>
        </p:txBody>
      </p:sp>
      <p:pic>
        <p:nvPicPr>
          <p:cNvPr id="4" name="Supplementary video energy tile">
            <a:hlinkClick r:id="" action="ppaction://media"/>
            <a:extLst>
              <a:ext uri="{FF2B5EF4-FFF2-40B4-BE49-F238E27FC236}">
                <a16:creationId xmlns:a16="http://schemas.microsoft.com/office/drawing/2014/main" id="{10289D38-2F45-4579-AB08-8BC6BE0C0C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3999" y="1223098"/>
            <a:ext cx="6912217" cy="3888121"/>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85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356A-A37C-4F14-A577-8C810A08FFC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FB489B7-4DFA-484E-BAC1-632F92F94D36}"/>
              </a:ext>
            </a:extLst>
          </p:cNvPr>
          <p:cNvSpPr>
            <a:spLocks noGrp="1"/>
          </p:cNvSpPr>
          <p:nvPr>
            <p:ph idx="1"/>
          </p:nvPr>
        </p:nvSpPr>
        <p:spPr/>
        <p:txBody>
          <a:bodyPr>
            <a:normAutofit fontScale="85000" lnSpcReduction="20000"/>
          </a:bodyPr>
          <a:lstStyle/>
          <a:p>
            <a:pPr>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Triboelectric Nanogenerator (TENG) and Electro Magnetic Generator (EMG) based hybrid floor-tile has been developed to convert the Bio-Mechanical energy of human footsteps to Electrical Energy </a:t>
            </a:r>
          </a:p>
          <a:p>
            <a:pPr>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The TENG consists of oppositely charged layers of conductive aluminum and high-polarized Kapton with a layer of MoS2 as electron acceptor. The EMG is composed of copper coils and neodymium magnets</a:t>
            </a:r>
          </a:p>
          <a:p>
            <a:pPr>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The maximum output is 1200V as open-circuit voltage, 5mA  as short-circuit current, and 6W as power. </a:t>
            </a:r>
          </a:p>
          <a:p>
            <a:pPr>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Produces 20% more power than a commercially sold energy-harvester floor tile</a:t>
            </a:r>
          </a:p>
          <a:p>
            <a:pPr>
              <a:lnSpc>
                <a:spcPct val="150000"/>
              </a:lnSpc>
              <a:buFont typeface="Wingdings" panose="05000000000000000000" pitchFamily="2" charset="2"/>
              <a:buChar char="Ø"/>
            </a:pPr>
            <a:r>
              <a:rPr lang="en-US" dirty="0">
                <a:latin typeface="Arial" panose="020B0604020202020204" pitchFamily="34" charset="0"/>
                <a:cs typeface="Arial" panose="020B0604020202020204" pitchFamily="34" charset="0"/>
              </a:rPr>
              <a:t>This hybrid nanogenerator has the potential to be easily mass-produced for energy harvesting due to the cost-effective, simple design and selective materials. </a:t>
            </a:r>
          </a:p>
        </p:txBody>
      </p:sp>
    </p:spTree>
    <p:extLst>
      <p:ext uri="{BB962C8B-B14F-4D97-AF65-F5344CB8AC3E}">
        <p14:creationId xmlns:p14="http://schemas.microsoft.com/office/powerpoint/2010/main" val="255226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A479-EA7D-422B-8215-939B9856C193}"/>
              </a:ext>
            </a:extLst>
          </p:cNvPr>
          <p:cNvSpPr>
            <a:spLocks noGrp="1"/>
          </p:cNvSpPr>
          <p:nvPr>
            <p:ph type="title"/>
          </p:nvPr>
        </p:nvSpPr>
        <p:spPr/>
        <p:txBody>
          <a:bodyPr/>
          <a:lstStyle/>
          <a:p>
            <a:r>
              <a:rPr lang="en-US" dirty="0"/>
              <a:t>Acknowledgement</a:t>
            </a:r>
          </a:p>
        </p:txBody>
      </p:sp>
      <p:pic>
        <p:nvPicPr>
          <p:cNvPr id="1026" name="Picture 2">
            <a:extLst>
              <a:ext uri="{FF2B5EF4-FFF2-40B4-BE49-F238E27FC236}">
                <a16:creationId xmlns:a16="http://schemas.microsoft.com/office/drawing/2014/main" id="{F2AE9B16-5DE5-46B6-9D11-A62256FE22F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0407" y="1846263"/>
            <a:ext cx="7151511"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446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0F02-0F55-4E34-9395-37A2C563F970}"/>
              </a:ext>
            </a:extLst>
          </p:cNvPr>
          <p:cNvSpPr>
            <a:spLocks noGrp="1"/>
          </p:cNvSpPr>
          <p:nvPr>
            <p:ph type="title"/>
          </p:nvPr>
        </p:nvSpPr>
        <p:spPr>
          <a:xfrm>
            <a:off x="1578985" y="252767"/>
            <a:ext cx="9486281" cy="1308905"/>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Thank You</a:t>
            </a:r>
          </a:p>
        </p:txBody>
      </p:sp>
      <p:pic>
        <p:nvPicPr>
          <p:cNvPr id="5" name="Content Placeholder 4" descr="A close up of a logo&#10;&#10;Description automatically generated">
            <a:extLst>
              <a:ext uri="{FF2B5EF4-FFF2-40B4-BE49-F238E27FC236}">
                <a16:creationId xmlns:a16="http://schemas.microsoft.com/office/drawing/2014/main" id="{3FA942C1-D0FE-401E-96BF-1EE9F65D31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00" y="1846263"/>
            <a:ext cx="4022725" cy="4022725"/>
          </a:xfrm>
          <a:prstGeom prst="rect">
            <a:avLst/>
          </a:prstGeom>
        </p:spPr>
      </p:pic>
    </p:spTree>
    <p:extLst>
      <p:ext uri="{BB962C8B-B14F-4D97-AF65-F5344CB8AC3E}">
        <p14:creationId xmlns:p14="http://schemas.microsoft.com/office/powerpoint/2010/main" val="297325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6005-8FFD-48C8-9E24-D950B3804EBA}"/>
              </a:ext>
            </a:extLst>
          </p:cNvPr>
          <p:cNvSpPr>
            <a:spLocks noGrp="1"/>
          </p:cNvSpPr>
          <p:nvPr>
            <p:ph type="title"/>
          </p:nvPr>
        </p:nvSpPr>
        <p:spPr>
          <a:xfrm>
            <a:off x="1097280" y="286603"/>
            <a:ext cx="10058400" cy="1450757"/>
          </a:xfrm>
        </p:spPr>
        <p:txBody>
          <a:bodyPr>
            <a:normAutofit/>
          </a:bodyPr>
          <a:lstStyle/>
          <a:p>
            <a:r>
              <a:rPr lang="en-US" dirty="0"/>
              <a:t>Motivation</a:t>
            </a:r>
          </a:p>
        </p:txBody>
      </p:sp>
      <p:pic>
        <p:nvPicPr>
          <p:cNvPr id="5" name="Picture 4">
            <a:extLst>
              <a:ext uri="{FF2B5EF4-FFF2-40B4-BE49-F238E27FC236}">
                <a16:creationId xmlns:a16="http://schemas.microsoft.com/office/drawing/2014/main" id="{35D3BB18-CC42-44B8-AAB3-741EA29CF716}"/>
              </a:ext>
            </a:extLst>
          </p:cNvPr>
          <p:cNvPicPr>
            <a:picLocks noChangeAspect="1"/>
          </p:cNvPicPr>
          <p:nvPr/>
        </p:nvPicPr>
        <p:blipFill rotWithShape="1">
          <a:blip r:embed="rId2"/>
          <a:srcRect l="36691" r="1" b="1"/>
          <a:stretch/>
        </p:blipFill>
        <p:spPr>
          <a:xfrm>
            <a:off x="1076432" y="1916318"/>
            <a:ext cx="3094997" cy="3471012"/>
          </a:xfrm>
          <a:prstGeom prst="rect">
            <a:avLst/>
          </a:prstGeom>
        </p:spPr>
      </p:pic>
      <p:graphicFrame>
        <p:nvGraphicFramePr>
          <p:cNvPr id="16" name="Content Placeholder 2">
            <a:extLst>
              <a:ext uri="{FF2B5EF4-FFF2-40B4-BE49-F238E27FC236}">
                <a16:creationId xmlns:a16="http://schemas.microsoft.com/office/drawing/2014/main" id="{6F02ED4D-346B-41E8-BD07-EFABE8EE7942}"/>
              </a:ext>
            </a:extLst>
          </p:cNvPr>
          <p:cNvGraphicFramePr>
            <a:graphicFrameLocks noGrp="1"/>
          </p:cNvGraphicFramePr>
          <p:nvPr>
            <p:ph idx="1"/>
            <p:extLst>
              <p:ext uri="{D42A27DB-BD31-4B8C-83A1-F6EECF244321}">
                <p14:modId xmlns:p14="http://schemas.microsoft.com/office/powerpoint/2010/main" val="3157190421"/>
              </p:ext>
            </p:extLst>
          </p:nvPr>
        </p:nvGraphicFramePr>
        <p:xfrm>
          <a:off x="4639733" y="1845734"/>
          <a:ext cx="6515947"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80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8D7764-F416-4E3A-A606-6BBDCBFDE3E6}"/>
              </a:ext>
            </a:extLst>
          </p:cNvPr>
          <p:cNvSpPr>
            <a:spLocks noGrp="1"/>
          </p:cNvSpPr>
          <p:nvPr>
            <p:ph type="title"/>
          </p:nvPr>
        </p:nvSpPr>
        <p:spPr>
          <a:xfrm>
            <a:off x="492370" y="605896"/>
            <a:ext cx="3084844" cy="5646208"/>
          </a:xfrm>
        </p:spPr>
        <p:txBody>
          <a:bodyPr anchor="ctr">
            <a:normAutofit/>
          </a:bodyPr>
          <a:lstStyle/>
          <a:p>
            <a:r>
              <a:rPr lang="en-US" sz="3600" dirty="0" err="1">
                <a:solidFill>
                  <a:srgbClr val="FFFFFF"/>
                </a:solidFill>
              </a:rPr>
              <a:t>Theroretical</a:t>
            </a:r>
            <a:br>
              <a:rPr lang="en-US" sz="3600" dirty="0">
                <a:solidFill>
                  <a:srgbClr val="FFFFFF"/>
                </a:solidFill>
              </a:rPr>
            </a:br>
            <a:r>
              <a:rPr lang="en-US" sz="3600" dirty="0">
                <a:solidFill>
                  <a:srgbClr val="FFFFFF"/>
                </a:solidFill>
              </a:rPr>
              <a:t>Background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6B54599-ED3D-4FD7-9C74-D7D1C1848444}"/>
              </a:ext>
            </a:extLst>
          </p:cNvPr>
          <p:cNvSpPr>
            <a:spLocks noGrp="1"/>
          </p:cNvSpPr>
          <p:nvPr>
            <p:ph idx="1"/>
          </p:nvPr>
        </p:nvSpPr>
        <p:spPr>
          <a:xfrm>
            <a:off x="4742016" y="605896"/>
            <a:ext cx="6413663" cy="5646208"/>
          </a:xfrm>
        </p:spPr>
        <p:txBody>
          <a:bodyPr anchor="ctr">
            <a:normAutofit/>
          </a:bodyPr>
          <a:lstStyle/>
          <a:p>
            <a:pPr>
              <a:spcAft>
                <a:spcPts val="600"/>
              </a:spcAft>
              <a:buFont typeface="Wingdings" panose="05000000000000000000" pitchFamily="2" charset="2"/>
              <a:buChar char="Ø"/>
            </a:pPr>
            <a:r>
              <a:rPr lang="en-US" sz="1800" dirty="0">
                <a:latin typeface="Arial" panose="020B0604020202020204" pitchFamily="34" charset="0"/>
                <a:cs typeface="Arial" panose="020B0604020202020204" pitchFamily="34" charset="0"/>
              </a:rPr>
              <a:t>In 2012, Z.L Wang developed the first Triboelectric Nanogenerator (TENG)</a:t>
            </a:r>
          </a:p>
          <a:p>
            <a:pPr>
              <a:spcAft>
                <a:spcPts val="600"/>
              </a:spcAft>
              <a:buFont typeface="Wingdings" panose="05000000000000000000" pitchFamily="2" charset="2"/>
              <a:buChar char="Ø"/>
            </a:pPr>
            <a:r>
              <a:rPr lang="en-US" sz="1800" dirty="0">
                <a:latin typeface="Arial" panose="020B0604020202020204" pitchFamily="34" charset="0"/>
                <a:cs typeface="Arial" panose="020B0604020202020204" pitchFamily="34" charset="0"/>
              </a:rPr>
              <a:t>Wu </a:t>
            </a:r>
            <a:r>
              <a:rPr lang="en-US" sz="1800" i="1" dirty="0">
                <a:latin typeface="Arial" panose="020B0604020202020204" pitchFamily="34" charset="0"/>
                <a:cs typeface="Arial" panose="020B0604020202020204" pitchFamily="34" charset="0"/>
              </a:rPr>
              <a:t>et al</a:t>
            </a:r>
            <a:r>
              <a:rPr lang="en-US" sz="1800" dirty="0">
                <a:latin typeface="Arial" panose="020B0604020202020204" pitchFamily="34" charset="0"/>
                <a:cs typeface="Arial" panose="020B0604020202020204" pitchFamily="34" charset="0"/>
              </a:rPr>
              <a:t>., has shown that the Triboelectric Nanogenerator (TENG) and Electromagnetic generator (EMG) hybrid almost doubles the quantitative output when compared to a single NG.</a:t>
            </a:r>
          </a:p>
          <a:p>
            <a:pPr>
              <a:spcAft>
                <a:spcPts val="600"/>
              </a:spcAft>
              <a:buFont typeface="Wingdings" panose="05000000000000000000" pitchFamily="2" charset="2"/>
              <a:buChar char="Ø"/>
            </a:pPr>
            <a:r>
              <a:rPr lang="en-US" sz="1800" dirty="0">
                <a:latin typeface="Arial" panose="020B0604020202020204" pitchFamily="34" charset="0"/>
                <a:cs typeface="Arial" panose="020B0604020202020204" pitchFamily="34" charset="0"/>
              </a:rPr>
              <a:t>Wang et al. hybridized a nanogenerator composed of EMG, TENG, and a thermoelectric generator (</a:t>
            </a:r>
            <a:r>
              <a:rPr lang="en-US" sz="1800" dirty="0" err="1">
                <a:latin typeface="Arial" panose="020B0604020202020204" pitchFamily="34" charset="0"/>
                <a:cs typeface="Arial" panose="020B0604020202020204" pitchFamily="34" charset="0"/>
              </a:rPr>
              <a:t>ThEG</a:t>
            </a:r>
            <a:r>
              <a:rPr lang="en-US" sz="1800" dirty="0">
                <a:latin typeface="Arial" panose="020B0604020202020204" pitchFamily="34" charset="0"/>
                <a:cs typeface="Arial" panose="020B0604020202020204" pitchFamily="34" charset="0"/>
              </a:rPr>
              <a:t>) that shows constant output voltage of 5V by simultaneously harvesting both mechanical and thermal energies. </a:t>
            </a:r>
          </a:p>
          <a:p>
            <a:pPr>
              <a:spcAft>
                <a:spcPts val="600"/>
              </a:spcAft>
              <a:buFont typeface="Wingdings" panose="05000000000000000000" pitchFamily="2" charset="2"/>
              <a:buChar char="Ø"/>
            </a:pPr>
            <a:r>
              <a:rPr lang="en-US" sz="1800" dirty="0">
                <a:latin typeface="Arial" panose="020B0604020202020204" pitchFamily="34" charset="0"/>
                <a:cs typeface="Arial" panose="020B0604020202020204" pitchFamily="34" charset="0"/>
              </a:rPr>
              <a:t>Zhu et al. devised a TENG floor tile which reached 2 mA current, using the materials of Poly(methyl methacrylate) (PMMA) and polydimethylsiloxane (PDMS) with gold nanoparticles. </a:t>
            </a:r>
          </a:p>
        </p:txBody>
      </p:sp>
    </p:spTree>
    <p:extLst>
      <p:ext uri="{BB962C8B-B14F-4D97-AF65-F5344CB8AC3E}">
        <p14:creationId xmlns:p14="http://schemas.microsoft.com/office/powerpoint/2010/main" val="413642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75398-E027-4823-9189-2F6FE6B55EB6}"/>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Device Structure</a:t>
            </a:r>
          </a:p>
        </p:txBody>
      </p:sp>
      <p:pic>
        <p:nvPicPr>
          <p:cNvPr id="1028" name="Picture 4">
            <a:extLst>
              <a:ext uri="{FF2B5EF4-FFF2-40B4-BE49-F238E27FC236}">
                <a16:creationId xmlns:a16="http://schemas.microsoft.com/office/drawing/2014/main" id="{26BAEF74-E228-4A3A-80AC-D2DB65F2C0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749"/>
          <a:stretch>
            <a:fillRect/>
          </a:stretch>
        </p:blipFill>
        <p:spPr bwMode="auto">
          <a:xfrm>
            <a:off x="6411419" y="1357713"/>
            <a:ext cx="5131653" cy="1900116"/>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1" name="Rectangle 80">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3D586306-6AAF-437B-91C5-2681FD1025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5942"/>
          <a:stretch>
            <a:fillRect/>
          </a:stretch>
        </p:blipFill>
        <p:spPr bwMode="auto">
          <a:xfrm>
            <a:off x="633999" y="886968"/>
            <a:ext cx="5118182" cy="3080997"/>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83" name="Straight Connector 82">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8372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78AC6-6306-4F05-90C0-197F058A7FAC}"/>
              </a:ext>
            </a:extLst>
          </p:cNvPr>
          <p:cNvSpPr>
            <a:spLocks noGrp="1"/>
          </p:cNvSpPr>
          <p:nvPr>
            <p:ph type="title"/>
          </p:nvPr>
        </p:nvSpPr>
        <p:spPr>
          <a:xfrm>
            <a:off x="5144679" y="634946"/>
            <a:ext cx="6405063" cy="1450757"/>
          </a:xfrm>
        </p:spPr>
        <p:txBody>
          <a:bodyPr>
            <a:normAutofit/>
          </a:bodyPr>
          <a:lstStyle/>
          <a:p>
            <a:r>
              <a:rPr lang="en-US" dirty="0"/>
              <a:t>Working Principle</a:t>
            </a:r>
          </a:p>
        </p:txBody>
      </p:sp>
      <p:pic>
        <p:nvPicPr>
          <p:cNvPr id="2051" name="Picture 3">
            <a:extLst>
              <a:ext uri="{FF2B5EF4-FFF2-40B4-BE49-F238E27FC236}">
                <a16:creationId xmlns:a16="http://schemas.microsoft.com/office/drawing/2014/main" id="{C82AFEBA-1820-46C7-90CA-E729013351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34"/>
          <a:stretch>
            <a:fillRect/>
          </a:stretch>
        </p:blipFill>
        <p:spPr bwMode="auto">
          <a:xfrm>
            <a:off x="445547" y="4507529"/>
            <a:ext cx="4056873" cy="1369587"/>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74" name="Straight Connector 73">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BDD8C44F-B727-487E-BBA6-1D76FE611D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5"/>
          <a:stretch/>
        </p:blipFill>
        <p:spPr bwMode="auto">
          <a:xfrm>
            <a:off x="393775" y="1665345"/>
            <a:ext cx="4160415" cy="2368659"/>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Content Placeholder 2">
            <a:extLst>
              <a:ext uri="{FF2B5EF4-FFF2-40B4-BE49-F238E27FC236}">
                <a16:creationId xmlns:a16="http://schemas.microsoft.com/office/drawing/2014/main" id="{B3C5AD28-8D82-460E-9CD9-FEBEEC99376E}"/>
              </a:ext>
            </a:extLst>
          </p:cNvPr>
          <p:cNvSpPr>
            <a:spLocks noGrp="1"/>
          </p:cNvSpPr>
          <p:nvPr>
            <p:ph idx="1"/>
          </p:nvPr>
        </p:nvSpPr>
        <p:spPr>
          <a:xfrm>
            <a:off x="5144679" y="2198914"/>
            <a:ext cx="6405063" cy="3670180"/>
          </a:xfrm>
        </p:spPr>
        <p:txBody>
          <a:bodyPr vert="horz" lIns="91440" tIns="45720" rIns="91440" bIns="45720" rtlCol="0">
            <a:noAutofit/>
          </a:bodyPr>
          <a:lstStyle/>
          <a:p>
            <a:pPr marL="0" indent="0">
              <a:spcBef>
                <a:spcPts val="600"/>
              </a:spcBef>
              <a:spcAft>
                <a:spcPts val="600"/>
              </a:spcAft>
              <a:buNone/>
            </a:pPr>
            <a:r>
              <a:rPr lang="en-US" sz="1400" b="1" dirty="0">
                <a:latin typeface="Arial" panose="020B0604020202020204" pitchFamily="34" charset="0"/>
                <a:cs typeface="Arial" panose="020B0604020202020204" pitchFamily="34" charset="0"/>
              </a:rPr>
              <a:t>Triboelectric Mechanism</a:t>
            </a:r>
          </a:p>
          <a:p>
            <a:pPr marL="171450" indent="-171450">
              <a:spcBef>
                <a:spcPts val="600"/>
              </a:spcBef>
              <a:spcAft>
                <a:spcPts val="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Stage-1: The Al becomes positively charged and the Kapton coupled with the MoS2 layer gets negatively charged (Fig. </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 ii) </a:t>
            </a:r>
          </a:p>
          <a:p>
            <a:pPr marL="171450" indent="-171450">
              <a:spcBef>
                <a:spcPts val="600"/>
              </a:spcBef>
              <a:spcAft>
                <a:spcPts val="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Stage-2: A voltage difference occurs between two electrodes. To neutralize the polarizing effect electron starts moving from the top Al layer to the bottom Al layer. (Fig. iii, iv) </a:t>
            </a:r>
          </a:p>
          <a:p>
            <a:pPr marL="171450" indent="-171450">
              <a:spcBef>
                <a:spcPts val="600"/>
              </a:spcBef>
              <a:spcAft>
                <a:spcPts val="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Stage-3: The energy tile becomes temporarily neutralized due to the balance of the triboelectric charges throughout the device.</a:t>
            </a:r>
          </a:p>
          <a:p>
            <a:pPr marL="171450" indent="-171450">
              <a:spcBef>
                <a:spcPts val="600"/>
              </a:spcBef>
              <a:spcAft>
                <a:spcPts val="0"/>
              </a:spcAft>
              <a:buFont typeface="Wingdings" panose="05000000000000000000" pitchFamily="2" charset="2"/>
              <a:buChar char="Ø"/>
            </a:pPr>
            <a:r>
              <a:rPr lang="en-US" sz="1400" dirty="0">
                <a:latin typeface="Arial" panose="020B0604020202020204" pitchFamily="34" charset="0"/>
                <a:cs typeface="Arial" panose="020B0604020202020204" pitchFamily="34" charset="0"/>
              </a:rPr>
              <a:t>Stage-4: the upper layer starts to move towards the bottom Al layer (Fig. v). The whole process gets reversed and electron starts moving towards the opposite direction resulting an AC signal in the output.</a:t>
            </a:r>
          </a:p>
          <a:p>
            <a:pPr marL="171450" indent="-171450">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a:p>
            <a:pPr marL="0" indent="0">
              <a:buNone/>
            </a:pPr>
            <a:r>
              <a:rPr lang="en-US" sz="1400" b="1" dirty="0">
                <a:latin typeface="Arial" panose="020B0604020202020204" pitchFamily="34" charset="0"/>
                <a:cs typeface="Arial" panose="020B0604020202020204" pitchFamily="34" charset="0"/>
              </a:rPr>
              <a:t>Electromagnetic Mechanism</a:t>
            </a:r>
          </a:p>
          <a:p>
            <a:pPr marL="171450" indent="-171450">
              <a:buFont typeface="Wingdings" panose="05000000000000000000" pitchFamily="2" charset="2"/>
              <a:buChar char="Ø"/>
            </a:pPr>
            <a:r>
              <a:rPr lang="en-US" sz="1400" dirty="0">
                <a:latin typeface="Arial" panose="020B0604020202020204" pitchFamily="34" charset="0"/>
                <a:cs typeface="Arial" panose="020B0604020202020204" pitchFamily="34" charset="0"/>
              </a:rPr>
              <a:t>With the contact and separation of the top and bottom layer magnets parallelly move in and out of the Cu coils resulting Faraday’s EMG induction </a:t>
            </a:r>
          </a:p>
        </p:txBody>
      </p:sp>
      <p:sp>
        <p:nvSpPr>
          <p:cNvPr id="76" name="Rectangle 75">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075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88A2D-BF83-416D-93DF-2A8DF7D892FF}"/>
              </a:ext>
            </a:extLst>
          </p:cNvPr>
          <p:cNvSpPr>
            <a:spLocks noGrp="1"/>
          </p:cNvSpPr>
          <p:nvPr>
            <p:ph type="title"/>
          </p:nvPr>
        </p:nvSpPr>
        <p:spPr>
          <a:xfrm>
            <a:off x="1219201" y="634946"/>
            <a:ext cx="9921766" cy="1046709"/>
          </a:xfrm>
        </p:spPr>
        <p:txBody>
          <a:bodyPr vert="horz" lIns="91440" tIns="45720" rIns="91440" bIns="45720" rtlCol="0" anchor="b">
            <a:normAutofit/>
          </a:bodyPr>
          <a:lstStyle/>
          <a:p>
            <a:pPr algn="ctr"/>
            <a:r>
              <a:rPr lang="en-US" sz="3400">
                <a:solidFill>
                  <a:schemeClr val="tx1">
                    <a:lumMod val="75000"/>
                    <a:lumOff val="25000"/>
                  </a:schemeClr>
                </a:solidFill>
              </a:rPr>
              <a:t>Energy Diagram of The Triboelectric Layers</a:t>
            </a:r>
            <a:endParaRPr lang="en-US" sz="3400" dirty="0">
              <a:solidFill>
                <a:schemeClr val="tx1">
                  <a:lumMod val="75000"/>
                  <a:lumOff val="25000"/>
                </a:schemeClr>
              </a:solidFill>
            </a:endParaRPr>
          </a:p>
        </p:txBody>
      </p:sp>
      <p:pic>
        <p:nvPicPr>
          <p:cNvPr id="4" name="Content Placeholder 3">
            <a:extLst>
              <a:ext uri="{FF2B5EF4-FFF2-40B4-BE49-F238E27FC236}">
                <a16:creationId xmlns:a16="http://schemas.microsoft.com/office/drawing/2014/main" id="{18A366DE-E8E2-4178-AE5E-36C1BEF9A22B}"/>
              </a:ext>
            </a:extLst>
          </p:cNvPr>
          <p:cNvPicPr>
            <a:picLocks noGrp="1" noChangeAspect="1"/>
          </p:cNvPicPr>
          <p:nvPr>
            <p:ph idx="1"/>
          </p:nvPr>
        </p:nvPicPr>
        <p:blipFill rotWithShape="1">
          <a:blip r:embed="rId2"/>
          <a:stretch/>
        </p:blipFill>
        <p:spPr>
          <a:xfrm>
            <a:off x="300624" y="2651172"/>
            <a:ext cx="6909801" cy="2625724"/>
          </a:xfrm>
          <a:prstGeom prst="rect">
            <a:avLst/>
          </a:prstGeom>
        </p:spPr>
      </p:pic>
      <p:sp>
        <p:nvSpPr>
          <p:cNvPr id="45" name="TextBox 44">
            <a:extLst>
              <a:ext uri="{FF2B5EF4-FFF2-40B4-BE49-F238E27FC236}">
                <a16:creationId xmlns:a16="http://schemas.microsoft.com/office/drawing/2014/main" id="{B646A505-61B1-4229-9062-3D1775709C4D}"/>
              </a:ext>
            </a:extLst>
          </p:cNvPr>
          <p:cNvSpPr txBox="1"/>
          <p:nvPr/>
        </p:nvSpPr>
        <p:spPr>
          <a:xfrm>
            <a:off x="7648575" y="2198914"/>
            <a:ext cx="3901168" cy="4024140"/>
          </a:xfrm>
          <a:prstGeom prst="rect">
            <a:avLst/>
          </a:prstGeom>
        </p:spPr>
        <p:txBody>
          <a:bodyPr vert="horz" lIns="0" tIns="45720" rIns="0" bIns="45720" rtlCol="0">
            <a:normAutofit/>
          </a:bodyPr>
          <a:lstStyle/>
          <a:p>
            <a:pPr marL="285750" marR="0" indent="-285750">
              <a:lnSpc>
                <a:spcPct val="90000"/>
              </a:lnSpc>
              <a:spcBef>
                <a:spcPts val="1000"/>
              </a:spcBef>
              <a:buClr>
                <a:schemeClr val="accent1"/>
              </a:buClr>
              <a:buSzPct val="80000"/>
              <a:buFont typeface="Wingdings" panose="05000000000000000000" pitchFamily="2" charset="2"/>
              <a:buChar char="q"/>
            </a:pPr>
            <a:r>
              <a:rPr lang="en-US" sz="1500" dirty="0">
                <a:solidFill>
                  <a:schemeClr val="tx1">
                    <a:lumMod val="75000"/>
                    <a:lumOff val="25000"/>
                  </a:schemeClr>
                </a:solidFill>
                <a:effectLst/>
                <a:latin typeface="Arial" panose="020B0604020202020204" pitchFamily="34" charset="0"/>
                <a:cs typeface="Arial" panose="020B0604020202020204" pitchFamily="34" charset="0"/>
              </a:rPr>
              <a:t>When the device is in the initial position, TENG remains in a flat band state, as no electron transfer occurs at this stage (Fig. </a:t>
            </a:r>
            <a:r>
              <a:rPr lang="en-US" sz="1500" dirty="0" err="1">
                <a:solidFill>
                  <a:schemeClr val="tx1">
                    <a:lumMod val="75000"/>
                    <a:lumOff val="25000"/>
                  </a:schemeClr>
                </a:solidFill>
                <a:effectLst/>
                <a:latin typeface="Arial" panose="020B0604020202020204" pitchFamily="34" charset="0"/>
                <a:cs typeface="Arial" panose="020B0604020202020204" pitchFamily="34" charset="0"/>
              </a:rPr>
              <a:t>i</a:t>
            </a:r>
            <a:r>
              <a:rPr lang="en-US" sz="1500" dirty="0">
                <a:solidFill>
                  <a:schemeClr val="tx1">
                    <a:lumMod val="75000"/>
                    <a:lumOff val="25000"/>
                  </a:schemeClr>
                </a:solidFill>
                <a:effectLst/>
                <a:latin typeface="Arial" panose="020B0604020202020204" pitchFamily="34" charset="0"/>
                <a:cs typeface="Arial" panose="020B0604020202020204" pitchFamily="34" charset="0"/>
              </a:rPr>
              <a:t>). </a:t>
            </a:r>
          </a:p>
          <a:p>
            <a:pPr marL="285750" marR="0" indent="-285750">
              <a:lnSpc>
                <a:spcPct val="90000"/>
              </a:lnSpc>
              <a:spcBef>
                <a:spcPts val="1000"/>
              </a:spcBef>
              <a:buClr>
                <a:schemeClr val="accent1"/>
              </a:buClr>
              <a:buSzPct val="80000"/>
              <a:buFont typeface="Wingdings" panose="05000000000000000000" pitchFamily="2" charset="2"/>
              <a:buChar char="q"/>
            </a:pPr>
            <a:r>
              <a:rPr lang="en-US" sz="1500" dirty="0">
                <a:solidFill>
                  <a:schemeClr val="tx1">
                    <a:lumMod val="75000"/>
                    <a:lumOff val="25000"/>
                  </a:schemeClr>
                </a:solidFill>
                <a:effectLst/>
                <a:latin typeface="Arial" panose="020B0604020202020204" pitchFamily="34" charset="0"/>
                <a:cs typeface="Arial" panose="020B0604020202020204" pitchFamily="34" charset="0"/>
              </a:rPr>
              <a:t>When the external force is applied, electron transfer initiates, and the electron displaces through Kapton (PI) to be captured in the MoS</a:t>
            </a:r>
            <a:r>
              <a:rPr lang="en-US" sz="1500" baseline="-25000" dirty="0">
                <a:solidFill>
                  <a:schemeClr val="tx1">
                    <a:lumMod val="75000"/>
                    <a:lumOff val="25000"/>
                  </a:schemeClr>
                </a:solidFill>
                <a:effectLst/>
                <a:latin typeface="Arial" panose="020B0604020202020204" pitchFamily="34" charset="0"/>
                <a:cs typeface="Arial" panose="020B0604020202020204" pitchFamily="34" charset="0"/>
              </a:rPr>
              <a:t>2</a:t>
            </a:r>
            <a:r>
              <a:rPr lang="en-US" sz="1500" dirty="0">
                <a:solidFill>
                  <a:schemeClr val="tx1">
                    <a:lumMod val="75000"/>
                    <a:lumOff val="25000"/>
                  </a:schemeClr>
                </a:solidFill>
                <a:effectLst/>
                <a:latin typeface="Arial" panose="020B0604020202020204" pitchFamily="34" charset="0"/>
                <a:cs typeface="Arial" panose="020B0604020202020204" pitchFamily="34" charset="0"/>
              </a:rPr>
              <a:t> layer (Fig. ii). </a:t>
            </a:r>
          </a:p>
          <a:p>
            <a:pPr marL="285750" marR="0" indent="-285750">
              <a:lnSpc>
                <a:spcPct val="90000"/>
              </a:lnSpc>
              <a:spcBef>
                <a:spcPts val="1000"/>
              </a:spcBef>
              <a:buClr>
                <a:schemeClr val="accent1"/>
              </a:buClr>
              <a:buSzPct val="80000"/>
              <a:buFont typeface="Wingdings" panose="05000000000000000000" pitchFamily="2" charset="2"/>
              <a:buChar char="q"/>
            </a:pPr>
            <a:r>
              <a:rPr lang="en-US" sz="1500" dirty="0">
                <a:solidFill>
                  <a:schemeClr val="tx1">
                    <a:lumMod val="75000"/>
                    <a:lumOff val="25000"/>
                  </a:schemeClr>
                </a:solidFill>
                <a:effectLst/>
                <a:latin typeface="Arial" panose="020B0604020202020204" pitchFamily="34" charset="0"/>
                <a:cs typeface="Arial" panose="020B0604020202020204" pitchFamily="34" charset="0"/>
              </a:rPr>
              <a:t>During separation, captured electrons are released from the MoS</a:t>
            </a:r>
            <a:r>
              <a:rPr lang="en-US" sz="1500" baseline="-25000" dirty="0">
                <a:solidFill>
                  <a:schemeClr val="tx1">
                    <a:lumMod val="75000"/>
                    <a:lumOff val="25000"/>
                  </a:schemeClr>
                </a:solidFill>
                <a:effectLst/>
                <a:latin typeface="Arial" panose="020B0604020202020204" pitchFamily="34" charset="0"/>
                <a:cs typeface="Arial" panose="020B0604020202020204" pitchFamily="34" charset="0"/>
              </a:rPr>
              <a:t>2</a:t>
            </a:r>
            <a:r>
              <a:rPr lang="en-US" sz="1500" dirty="0">
                <a:solidFill>
                  <a:schemeClr val="tx1">
                    <a:lumMod val="75000"/>
                    <a:lumOff val="25000"/>
                  </a:schemeClr>
                </a:solidFill>
                <a:effectLst/>
                <a:latin typeface="Arial" panose="020B0604020202020204" pitchFamily="34" charset="0"/>
                <a:cs typeface="Arial" panose="020B0604020202020204" pitchFamily="34" charset="0"/>
              </a:rPr>
              <a:t> layer as electron flow is reversed, and some of the electrons return to the Al electrode (Fig. iii). </a:t>
            </a:r>
          </a:p>
          <a:p>
            <a:pPr marL="285750" marR="0" indent="-285750">
              <a:lnSpc>
                <a:spcPct val="90000"/>
              </a:lnSpc>
              <a:spcBef>
                <a:spcPts val="1000"/>
              </a:spcBef>
              <a:buClr>
                <a:schemeClr val="accent1"/>
              </a:buClr>
              <a:buSzPct val="80000"/>
              <a:buFont typeface="Wingdings" panose="05000000000000000000" pitchFamily="2" charset="2"/>
              <a:buChar char="q"/>
            </a:pPr>
            <a:r>
              <a:rPr lang="en-US" sz="1500" dirty="0">
                <a:solidFill>
                  <a:schemeClr val="tx1">
                    <a:lumMod val="75000"/>
                    <a:lumOff val="25000"/>
                  </a:schemeClr>
                </a:solidFill>
                <a:effectLst/>
                <a:latin typeface="Arial" panose="020B0604020202020204" pitchFamily="34" charset="0"/>
                <a:cs typeface="Arial" panose="020B0604020202020204" pitchFamily="34" charset="0"/>
              </a:rPr>
              <a:t>As a result, some electrons are stored within the MoS</a:t>
            </a:r>
            <a:r>
              <a:rPr lang="en-US" sz="1500" baseline="-25000" dirty="0">
                <a:solidFill>
                  <a:schemeClr val="tx1">
                    <a:lumMod val="75000"/>
                    <a:lumOff val="25000"/>
                  </a:schemeClr>
                </a:solidFill>
                <a:effectLst/>
                <a:latin typeface="Arial" panose="020B0604020202020204" pitchFamily="34" charset="0"/>
                <a:cs typeface="Arial" panose="020B0604020202020204" pitchFamily="34" charset="0"/>
              </a:rPr>
              <a:t>2</a:t>
            </a:r>
            <a:r>
              <a:rPr lang="en-US" sz="1500" dirty="0">
                <a:solidFill>
                  <a:schemeClr val="tx1">
                    <a:lumMod val="75000"/>
                    <a:lumOff val="25000"/>
                  </a:schemeClr>
                </a:solidFill>
                <a:effectLst/>
                <a:latin typeface="Arial" panose="020B0604020202020204" pitchFamily="34" charset="0"/>
                <a:cs typeface="Arial" panose="020B0604020202020204" pitchFamily="34" charset="0"/>
              </a:rPr>
              <a:t> layer (Fig. iv).</a:t>
            </a:r>
          </a:p>
        </p:txBody>
      </p:sp>
    </p:spTree>
    <p:extLst>
      <p:ext uri="{BB962C8B-B14F-4D97-AF65-F5344CB8AC3E}">
        <p14:creationId xmlns:p14="http://schemas.microsoft.com/office/powerpoint/2010/main" val="88167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B55F-FAFB-48E0-B5BE-6F2D0624F5EF}"/>
              </a:ext>
            </a:extLst>
          </p:cNvPr>
          <p:cNvSpPr>
            <a:spLocks noGrp="1"/>
          </p:cNvSpPr>
          <p:nvPr>
            <p:ph type="title"/>
          </p:nvPr>
        </p:nvSpPr>
        <p:spPr>
          <a:xfrm>
            <a:off x="304805" y="272670"/>
            <a:ext cx="11582389" cy="1356350"/>
          </a:xfrm>
        </p:spPr>
        <p:txBody>
          <a:bodyPr>
            <a:normAutofit/>
          </a:bodyPr>
          <a:lstStyle/>
          <a:p>
            <a:pPr algn="ctr"/>
            <a:r>
              <a:rPr lang="en-US" dirty="0"/>
              <a:t>UV-Vis Absorption Spectroscopy and </a:t>
            </a:r>
            <a:br>
              <a:rPr lang="en-US" dirty="0"/>
            </a:br>
            <a:r>
              <a:rPr lang="en-US" dirty="0"/>
              <a:t>FTIR Spectroscopy </a:t>
            </a:r>
          </a:p>
        </p:txBody>
      </p:sp>
      <p:pic>
        <p:nvPicPr>
          <p:cNvPr id="4" name="Content Placeholder 28">
            <a:extLst>
              <a:ext uri="{FF2B5EF4-FFF2-40B4-BE49-F238E27FC236}">
                <a16:creationId xmlns:a16="http://schemas.microsoft.com/office/drawing/2014/main" id="{D3E6E349-6D66-4941-9CD6-EE3DA071F9B2}"/>
              </a:ext>
            </a:extLst>
          </p:cNvPr>
          <p:cNvPicPr>
            <a:picLocks noChangeAspect="1"/>
          </p:cNvPicPr>
          <p:nvPr/>
        </p:nvPicPr>
        <p:blipFill rotWithShape="1">
          <a:blip r:embed="rId2"/>
          <a:srcRect t="4856" r="39186" b="4566"/>
          <a:stretch/>
        </p:blipFill>
        <p:spPr>
          <a:xfrm>
            <a:off x="674673" y="1794607"/>
            <a:ext cx="5618470" cy="2154837"/>
          </a:xfrm>
          <a:prstGeom prst="rect">
            <a:avLst/>
          </a:prstGeom>
        </p:spPr>
      </p:pic>
      <p:pic>
        <p:nvPicPr>
          <p:cNvPr id="5" name="Content Placeholder 28">
            <a:extLst>
              <a:ext uri="{FF2B5EF4-FFF2-40B4-BE49-F238E27FC236}">
                <a16:creationId xmlns:a16="http://schemas.microsoft.com/office/drawing/2014/main" id="{4A9C62C4-9BB8-41D0-A6F4-216F8CB33C48}"/>
              </a:ext>
            </a:extLst>
          </p:cNvPr>
          <p:cNvPicPr>
            <a:picLocks noChangeAspect="1"/>
          </p:cNvPicPr>
          <p:nvPr/>
        </p:nvPicPr>
        <p:blipFill rotWithShape="1">
          <a:blip r:embed="rId2"/>
          <a:srcRect l="62962" t="4856" r="7490" b="4566"/>
          <a:stretch/>
        </p:blipFill>
        <p:spPr>
          <a:xfrm>
            <a:off x="7614411" y="1777937"/>
            <a:ext cx="2889816" cy="2073153"/>
          </a:xfrm>
          <a:prstGeom prst="rect">
            <a:avLst/>
          </a:prstGeom>
        </p:spPr>
      </p:pic>
      <p:sp>
        <p:nvSpPr>
          <p:cNvPr id="6" name="Rectangle 5">
            <a:extLst>
              <a:ext uri="{FF2B5EF4-FFF2-40B4-BE49-F238E27FC236}">
                <a16:creationId xmlns:a16="http://schemas.microsoft.com/office/drawing/2014/main" id="{B3F98C13-3A00-4F5A-B3D3-0D3C7BDB91D2}"/>
              </a:ext>
            </a:extLst>
          </p:cNvPr>
          <p:cNvSpPr/>
          <p:nvPr/>
        </p:nvSpPr>
        <p:spPr>
          <a:xfrm>
            <a:off x="1060552" y="4314332"/>
            <a:ext cx="5232591" cy="135421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Peak indication:</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Kapton at 400 nm</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Aluminum at 600 nm </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MoS2 from 300 nm to 450 nm </a:t>
            </a:r>
          </a:p>
          <a:p>
            <a:endParaRPr lang="en-US" dirty="0"/>
          </a:p>
        </p:txBody>
      </p:sp>
      <p:sp>
        <p:nvSpPr>
          <p:cNvPr id="7" name="Rectangle 6">
            <a:extLst>
              <a:ext uri="{FF2B5EF4-FFF2-40B4-BE49-F238E27FC236}">
                <a16:creationId xmlns:a16="http://schemas.microsoft.com/office/drawing/2014/main" id="{3A67F9FA-6257-491A-89D6-E6797438FA8A}"/>
              </a:ext>
            </a:extLst>
          </p:cNvPr>
          <p:cNvSpPr/>
          <p:nvPr/>
        </p:nvSpPr>
        <p:spPr>
          <a:xfrm>
            <a:off x="7808360" y="3978489"/>
            <a:ext cx="3750067" cy="2339102"/>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Functional groups identification:</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C-H stretching=  3000-3250 cm-1, 2750 cm-1, and 2500 cm-1 </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C-H bending= 1875 cm</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C=C stretching= 1625 cm-1 and 1600 cm</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C-N bond= 1400 cm</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C=O bond= 570 cm</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89106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33E68-8F01-49BA-B091-EB635D879495}"/>
              </a:ext>
            </a:extLst>
          </p:cNvPr>
          <p:cNvSpPr>
            <a:spLocks noGrp="1"/>
          </p:cNvSpPr>
          <p:nvPr>
            <p:ph type="title"/>
          </p:nvPr>
        </p:nvSpPr>
        <p:spPr>
          <a:xfrm>
            <a:off x="7859485" y="325822"/>
            <a:ext cx="3698516" cy="1759882"/>
          </a:xfrm>
        </p:spPr>
        <p:txBody>
          <a:bodyPr vert="horz" lIns="91440" tIns="45720" rIns="91440" bIns="45720" rtlCol="0" anchor="b">
            <a:normAutofit/>
          </a:bodyPr>
          <a:lstStyle/>
          <a:p>
            <a:r>
              <a:rPr lang="en-US" sz="2600" dirty="0"/>
              <a:t>Circuitry Diagrams to Measure The Output Performance of The Energy Tile </a:t>
            </a:r>
          </a:p>
        </p:txBody>
      </p:sp>
      <p:pic>
        <p:nvPicPr>
          <p:cNvPr id="8" name="Content Placeholder 7">
            <a:extLst>
              <a:ext uri="{FF2B5EF4-FFF2-40B4-BE49-F238E27FC236}">
                <a16:creationId xmlns:a16="http://schemas.microsoft.com/office/drawing/2014/main" id="{90EBB22A-6679-4AE8-BBB9-CF37DB1C53E0}"/>
              </a:ext>
            </a:extLst>
          </p:cNvPr>
          <p:cNvPicPr>
            <a:picLocks noGrp="1" noChangeAspect="1"/>
          </p:cNvPicPr>
          <p:nvPr>
            <p:ph idx="1"/>
          </p:nvPr>
        </p:nvPicPr>
        <p:blipFill rotWithShape="1">
          <a:blip r:embed="rId2"/>
          <a:srcRect r="3" b="1604"/>
          <a:stretch/>
        </p:blipFill>
        <p:spPr>
          <a:xfrm>
            <a:off x="633999" y="824085"/>
            <a:ext cx="6909801" cy="4946397"/>
          </a:xfrm>
          <a:prstGeom prst="rect">
            <a:avLst/>
          </a:prstGeom>
        </p:spPr>
      </p:pic>
      <p:cxnSp>
        <p:nvCxnSpPr>
          <p:cNvPr id="26" name="Straight Connector 25">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CE62D75-4AE3-496E-930F-B0C770550EC5}"/>
              </a:ext>
            </a:extLst>
          </p:cNvPr>
          <p:cNvSpPr/>
          <p:nvPr/>
        </p:nvSpPr>
        <p:spPr>
          <a:xfrm>
            <a:off x="7859485" y="2198914"/>
            <a:ext cx="3690257" cy="3670180"/>
          </a:xfrm>
          <a:prstGeom prst="rect">
            <a:avLst/>
          </a:prstGeom>
        </p:spPr>
        <p:txBody>
          <a:bodyPr vert="horz" lIns="0" tIns="45720" rIns="0" bIns="45720" rtlCol="0">
            <a:normAutofit/>
          </a:bodyPr>
          <a:lstStyle/>
          <a:p>
            <a:pPr marL="400050" indent="-400050">
              <a:lnSpc>
                <a:spcPct val="90000"/>
              </a:lnSpc>
              <a:spcBef>
                <a:spcPts val="1000"/>
              </a:spcBef>
              <a:buClr>
                <a:schemeClr val="accent1"/>
              </a:buClr>
              <a:buSzPct val="80000"/>
              <a:buFont typeface="Calibri" panose="020F0502020204030204" pitchFamily="34" charset="0"/>
              <a:buAutoNum type="romanLcPeriod"/>
            </a:pPr>
            <a:r>
              <a:rPr lang="en-US" dirty="0">
                <a:solidFill>
                  <a:schemeClr val="tx1">
                    <a:lumMod val="75000"/>
                    <a:lumOff val="25000"/>
                  </a:schemeClr>
                </a:solidFill>
                <a:latin typeface="Arial" panose="020B0604020202020204" pitchFamily="34" charset="0"/>
                <a:cs typeface="Arial" panose="020B0604020202020204" pitchFamily="34" charset="0"/>
              </a:rPr>
              <a:t>TENG individually with rectifier </a:t>
            </a:r>
          </a:p>
          <a:p>
            <a:pPr marL="400050" indent="-400050">
              <a:lnSpc>
                <a:spcPct val="90000"/>
              </a:lnSpc>
              <a:spcBef>
                <a:spcPts val="1000"/>
              </a:spcBef>
              <a:buClr>
                <a:schemeClr val="accent1"/>
              </a:buClr>
              <a:buSzPct val="80000"/>
              <a:buFont typeface="Calibri" panose="020F0502020204030204" pitchFamily="34" charset="0"/>
              <a:buAutoNum type="romanLcPeriod"/>
            </a:pPr>
            <a:r>
              <a:rPr lang="en-US" dirty="0">
                <a:solidFill>
                  <a:schemeClr val="tx1">
                    <a:lumMod val="75000"/>
                    <a:lumOff val="25000"/>
                  </a:schemeClr>
                </a:solidFill>
                <a:latin typeface="Arial" panose="020B0604020202020204" pitchFamily="34" charset="0"/>
                <a:cs typeface="Arial" panose="020B0604020202020204" pitchFamily="34" charset="0"/>
              </a:rPr>
              <a:t>TENG individually without rectifier </a:t>
            </a:r>
          </a:p>
          <a:p>
            <a:pPr marL="400050" indent="-400050">
              <a:lnSpc>
                <a:spcPct val="90000"/>
              </a:lnSpc>
              <a:spcBef>
                <a:spcPts val="1000"/>
              </a:spcBef>
              <a:buClr>
                <a:schemeClr val="accent1"/>
              </a:buClr>
              <a:buSzPct val="80000"/>
              <a:buFont typeface="Calibri" panose="020F0502020204030204" pitchFamily="34" charset="0"/>
              <a:buAutoNum type="romanLcPeriod"/>
            </a:pPr>
            <a:r>
              <a:rPr lang="en-US" dirty="0">
                <a:solidFill>
                  <a:schemeClr val="tx1">
                    <a:lumMod val="75000"/>
                    <a:lumOff val="25000"/>
                  </a:schemeClr>
                </a:solidFill>
                <a:latin typeface="Arial" panose="020B0604020202020204" pitchFamily="34" charset="0"/>
                <a:cs typeface="Arial" panose="020B0604020202020204" pitchFamily="34" charset="0"/>
              </a:rPr>
              <a:t>EMG individually with rectifier </a:t>
            </a:r>
          </a:p>
          <a:p>
            <a:pPr marL="400050" indent="-400050">
              <a:lnSpc>
                <a:spcPct val="90000"/>
              </a:lnSpc>
              <a:spcBef>
                <a:spcPts val="1000"/>
              </a:spcBef>
              <a:buClr>
                <a:schemeClr val="accent1"/>
              </a:buClr>
              <a:buSzPct val="80000"/>
              <a:buFont typeface="Calibri" panose="020F0502020204030204" pitchFamily="34" charset="0"/>
              <a:buAutoNum type="romanLcPeriod"/>
            </a:pPr>
            <a:r>
              <a:rPr lang="en-US" dirty="0">
                <a:solidFill>
                  <a:schemeClr val="tx1">
                    <a:lumMod val="75000"/>
                    <a:lumOff val="25000"/>
                  </a:schemeClr>
                </a:solidFill>
                <a:latin typeface="Arial" panose="020B0604020202020204" pitchFamily="34" charset="0"/>
                <a:cs typeface="Arial" panose="020B0604020202020204" pitchFamily="34" charset="0"/>
              </a:rPr>
              <a:t>EMG individually without rectifier </a:t>
            </a:r>
          </a:p>
          <a:p>
            <a:pPr marL="400050" indent="-400050">
              <a:lnSpc>
                <a:spcPct val="90000"/>
              </a:lnSpc>
              <a:spcBef>
                <a:spcPts val="1000"/>
              </a:spcBef>
              <a:buClr>
                <a:schemeClr val="accent1"/>
              </a:buClr>
              <a:buSzPct val="80000"/>
              <a:buFont typeface="Calibri" panose="020F0502020204030204" pitchFamily="34" charset="0"/>
              <a:buAutoNum type="romanLcPeriod"/>
            </a:pPr>
            <a:r>
              <a:rPr lang="en-US" dirty="0">
                <a:solidFill>
                  <a:schemeClr val="tx1">
                    <a:lumMod val="75000"/>
                    <a:lumOff val="25000"/>
                  </a:schemeClr>
                </a:solidFill>
                <a:latin typeface="Arial" panose="020B0604020202020204" pitchFamily="34" charset="0"/>
                <a:cs typeface="Arial" panose="020B0604020202020204" pitchFamily="34" charset="0"/>
              </a:rPr>
              <a:t>Hybrid TENG-EMG circuit without bridge rectifier </a:t>
            </a:r>
          </a:p>
        </p:txBody>
      </p:sp>
      <p:sp>
        <p:nvSpPr>
          <p:cNvPr id="28" name="Rectangle 27">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9704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E7AC-FEEB-4F94-A7C1-305CCB299A78}"/>
              </a:ext>
            </a:extLst>
          </p:cNvPr>
          <p:cNvSpPr>
            <a:spLocks noGrp="1"/>
          </p:cNvSpPr>
          <p:nvPr>
            <p:ph type="title"/>
          </p:nvPr>
        </p:nvSpPr>
        <p:spPr>
          <a:xfrm>
            <a:off x="7642932" y="119207"/>
            <a:ext cx="4109050" cy="1450757"/>
          </a:xfrm>
        </p:spPr>
        <p:txBody>
          <a:bodyPr vert="horz" lIns="91440" tIns="45720" rIns="91440" bIns="45720" rtlCol="0" anchor="b">
            <a:normAutofit/>
          </a:bodyPr>
          <a:lstStyle/>
          <a:p>
            <a:r>
              <a:rPr lang="en-US" kern="1200" spc="-50" baseline="0" dirty="0">
                <a:latin typeface="+mj-lt"/>
                <a:ea typeface="+mj-ea"/>
                <a:cs typeface="+mj-cs"/>
              </a:rPr>
              <a:t>Performance Testing in Lab</a:t>
            </a:r>
          </a:p>
        </p:txBody>
      </p:sp>
      <p:pic>
        <p:nvPicPr>
          <p:cNvPr id="4" name="Content Placeholder 3" descr="Chart, histogram&#10;&#10;Description automatically generated">
            <a:extLst>
              <a:ext uri="{FF2B5EF4-FFF2-40B4-BE49-F238E27FC236}">
                <a16:creationId xmlns:a16="http://schemas.microsoft.com/office/drawing/2014/main" id="{B38F175E-7334-4C6D-9993-95BE78FE2FBE}"/>
              </a:ext>
            </a:extLst>
          </p:cNvPr>
          <p:cNvPicPr>
            <a:picLocks noGrp="1" noChangeAspect="1"/>
          </p:cNvPicPr>
          <p:nvPr>
            <p:ph idx="1"/>
          </p:nvPr>
        </p:nvPicPr>
        <p:blipFill rotWithShape="1">
          <a:blip r:embed="rId2"/>
          <a:srcRect l="41562" r="1404"/>
          <a:stretch/>
        </p:blipFill>
        <p:spPr>
          <a:xfrm>
            <a:off x="183895" y="1041950"/>
            <a:ext cx="7459037" cy="4250415"/>
          </a:xfrm>
          <a:prstGeom prst="rect">
            <a:avLst/>
          </a:prstGeom>
        </p:spPr>
      </p:pic>
      <p:sp>
        <p:nvSpPr>
          <p:cNvPr id="5" name="Rectangle 4">
            <a:extLst>
              <a:ext uri="{FF2B5EF4-FFF2-40B4-BE49-F238E27FC236}">
                <a16:creationId xmlns:a16="http://schemas.microsoft.com/office/drawing/2014/main" id="{B68E7E26-85D6-42D3-BC87-48EA8E54F552}"/>
              </a:ext>
            </a:extLst>
          </p:cNvPr>
          <p:cNvSpPr/>
          <p:nvPr/>
        </p:nvSpPr>
        <p:spPr>
          <a:xfrm>
            <a:off x="7785912" y="1843965"/>
            <a:ext cx="3966070" cy="4137347"/>
          </a:xfrm>
          <a:prstGeom prst="rect">
            <a:avLst/>
          </a:prstGeom>
        </p:spPr>
        <p:txBody>
          <a:bodyPr vert="horz" lIns="0" tIns="45720" rIns="0" bIns="45720" rtlCol="0">
            <a:noAutofit/>
          </a:bodyPr>
          <a:lstStyle/>
          <a:p>
            <a:pPr marL="342900" indent="-342900">
              <a:lnSpc>
                <a:spcPct val="90000"/>
              </a:lnSpc>
              <a:spcBef>
                <a:spcPts val="1000"/>
              </a:spcBef>
              <a:buClr>
                <a:schemeClr val="accent1"/>
              </a:buClr>
              <a:buSzPct val="80000"/>
              <a:buFont typeface="Calibri" panose="020F0502020204030204" pitchFamily="34" charset="0"/>
              <a:buAutoNum type="alphaLcParenR"/>
            </a:pPr>
            <a:r>
              <a:rPr lang="en-US" sz="1500" dirty="0">
                <a:latin typeface="Arial" panose="020B0604020202020204" pitchFamily="34" charset="0"/>
                <a:cs typeface="Arial" panose="020B0604020202020204" pitchFamily="34" charset="0"/>
              </a:rPr>
              <a:t>TENG and EMG Individual Performance in walking conditions at 120 bpm</a:t>
            </a:r>
          </a:p>
          <a:p>
            <a:pPr marL="857250" lvl="1" indent="-400050">
              <a:lnSpc>
                <a:spcPct val="90000"/>
              </a:lnSpc>
              <a:spcBef>
                <a:spcPts val="1000"/>
              </a:spcBef>
              <a:buClr>
                <a:schemeClr val="accent1"/>
              </a:buClr>
              <a:buSzPct val="80000"/>
              <a:buFont typeface="Calibri" panose="020F0502020204030204" pitchFamily="34" charset="0"/>
              <a:buAutoNum type="romanLcPeriod"/>
            </a:pPr>
            <a:r>
              <a:rPr lang="en-US" sz="1500" dirty="0">
                <a:latin typeface="Arial" panose="020B0604020202020204" pitchFamily="34" charset="0"/>
                <a:cs typeface="Arial" panose="020B0604020202020204" pitchFamily="34" charset="0"/>
              </a:rPr>
              <a:t>EMG </a:t>
            </a:r>
            <a:r>
              <a:rPr lang="en-US" sz="1500" i="1" dirty="0">
                <a:latin typeface="Arial" panose="020B0604020202020204" pitchFamily="34" charset="0"/>
                <a:cs typeface="Arial" panose="020B0604020202020204" pitchFamily="34" charset="0"/>
              </a:rPr>
              <a:t>(a low of 1.25 mA and a high of 2 mA )</a:t>
            </a:r>
          </a:p>
          <a:p>
            <a:pPr marL="857250" lvl="1" indent="-400050">
              <a:lnSpc>
                <a:spcPct val="90000"/>
              </a:lnSpc>
              <a:spcBef>
                <a:spcPts val="1000"/>
              </a:spcBef>
              <a:buClr>
                <a:schemeClr val="accent1"/>
              </a:buClr>
              <a:buSzPct val="80000"/>
              <a:buFont typeface="Calibri" panose="020F0502020204030204" pitchFamily="34" charset="0"/>
              <a:buAutoNum type="romanLcPeriod"/>
            </a:pPr>
            <a:r>
              <a:rPr lang="en-US" sz="1500" dirty="0">
                <a:latin typeface="Arial" panose="020B0604020202020204" pitchFamily="34" charset="0"/>
                <a:cs typeface="Arial" panose="020B0604020202020204" pitchFamily="34" charset="0"/>
              </a:rPr>
              <a:t>TENG </a:t>
            </a:r>
            <a:r>
              <a:rPr lang="en-US" sz="1500" i="1" dirty="0">
                <a:latin typeface="Arial" panose="020B0604020202020204" pitchFamily="34" charset="0"/>
                <a:cs typeface="Arial" panose="020B0604020202020204" pitchFamily="34" charset="0"/>
              </a:rPr>
              <a:t>(a low of 20 μA, and a high of 38 μA )</a:t>
            </a:r>
          </a:p>
          <a:p>
            <a:pPr marL="857250" lvl="1" indent="-400050">
              <a:lnSpc>
                <a:spcPct val="90000"/>
              </a:lnSpc>
              <a:spcBef>
                <a:spcPts val="1000"/>
              </a:spcBef>
              <a:buClr>
                <a:schemeClr val="accent1"/>
              </a:buClr>
              <a:buSzPct val="80000"/>
              <a:buFont typeface="Calibri" panose="020F0502020204030204" pitchFamily="34" charset="0"/>
              <a:buAutoNum type="romanLcPeriod"/>
            </a:pPr>
            <a:r>
              <a:rPr lang="en-US" sz="1500" dirty="0">
                <a:latin typeface="Arial" panose="020B0604020202020204" pitchFamily="34" charset="0"/>
                <a:cs typeface="Arial" panose="020B0604020202020204" pitchFamily="34" charset="0"/>
              </a:rPr>
              <a:t>EMG </a:t>
            </a:r>
            <a:r>
              <a:rPr lang="en-US" sz="1500" i="1" dirty="0">
                <a:latin typeface="Arial" panose="020B0604020202020204" pitchFamily="34" charset="0"/>
                <a:cs typeface="Arial" panose="020B0604020202020204" pitchFamily="34" charset="0"/>
              </a:rPr>
              <a:t>(a maximum of 8 V and a minimum of 4 V  )</a:t>
            </a:r>
          </a:p>
          <a:p>
            <a:pPr marL="857250" lvl="1" indent="-400050">
              <a:lnSpc>
                <a:spcPct val="90000"/>
              </a:lnSpc>
              <a:spcBef>
                <a:spcPts val="1000"/>
              </a:spcBef>
              <a:buClr>
                <a:schemeClr val="accent1"/>
              </a:buClr>
              <a:buSzPct val="80000"/>
              <a:buFont typeface="Calibri" panose="020F0502020204030204" pitchFamily="34" charset="0"/>
              <a:buAutoNum type="romanLcPeriod"/>
            </a:pPr>
            <a:r>
              <a:rPr lang="en-US" sz="1500" dirty="0">
                <a:latin typeface="Arial" panose="020B0604020202020204" pitchFamily="34" charset="0"/>
                <a:cs typeface="Arial" panose="020B0604020202020204" pitchFamily="34" charset="0"/>
              </a:rPr>
              <a:t>TENG </a:t>
            </a:r>
            <a:r>
              <a:rPr lang="en-US" sz="1500" i="1" dirty="0">
                <a:latin typeface="Arial" panose="020B0604020202020204" pitchFamily="34" charset="0"/>
                <a:cs typeface="Arial" panose="020B0604020202020204" pitchFamily="34" charset="0"/>
              </a:rPr>
              <a:t>(a maximum of 500 V a minimum of 350 V )</a:t>
            </a:r>
          </a:p>
          <a:p>
            <a:pPr marL="342900" indent="-342900">
              <a:lnSpc>
                <a:spcPct val="90000"/>
              </a:lnSpc>
              <a:spcBef>
                <a:spcPts val="1000"/>
              </a:spcBef>
              <a:buClr>
                <a:schemeClr val="accent1"/>
              </a:buClr>
              <a:buSzPct val="80000"/>
              <a:buFont typeface="Calibri" panose="020F0502020204030204" pitchFamily="34" charset="0"/>
              <a:buAutoNum type="alphaLcParenR"/>
            </a:pPr>
            <a:r>
              <a:rPr lang="en-US" sz="1500" dirty="0">
                <a:latin typeface="Arial" panose="020B0604020202020204" pitchFamily="34" charset="0"/>
                <a:cs typeface="Arial" panose="020B0604020202020204" pitchFamily="34" charset="0"/>
              </a:rPr>
              <a:t>Performance of Hybrid Tile at 60, 90, 120 bpm </a:t>
            </a:r>
          </a:p>
          <a:p>
            <a:pPr marL="857250" lvl="1" indent="-400050">
              <a:lnSpc>
                <a:spcPct val="90000"/>
              </a:lnSpc>
              <a:spcBef>
                <a:spcPts val="1000"/>
              </a:spcBef>
              <a:buClr>
                <a:schemeClr val="accent1"/>
              </a:buClr>
              <a:buSzPct val="80000"/>
              <a:buFont typeface="Calibri" panose="020F0502020204030204" pitchFamily="34" charset="0"/>
              <a:buAutoNum type="romanLcPeriod"/>
            </a:pPr>
            <a:r>
              <a:rPr lang="en-US" sz="1500" i="1" dirty="0">
                <a:latin typeface="Arial" panose="020B0604020202020204" pitchFamily="34" charset="0"/>
                <a:cs typeface="Arial" panose="020B0604020202020204" pitchFamily="34" charset="0"/>
              </a:rPr>
              <a:t>(a maximum of 1.6 mA and a minimum of 0.6 mA)</a:t>
            </a:r>
          </a:p>
          <a:p>
            <a:pPr marL="857250" lvl="1" indent="-400050">
              <a:lnSpc>
                <a:spcPct val="90000"/>
              </a:lnSpc>
              <a:spcBef>
                <a:spcPts val="1000"/>
              </a:spcBef>
              <a:buClr>
                <a:schemeClr val="accent1"/>
              </a:buClr>
              <a:buSzPct val="80000"/>
              <a:buFont typeface="Calibri" panose="020F0502020204030204" pitchFamily="34" charset="0"/>
              <a:buAutoNum type="romanLcPeriod"/>
            </a:pPr>
            <a:r>
              <a:rPr lang="en-US" sz="1500" i="1" dirty="0">
                <a:latin typeface="Arial" panose="020B0604020202020204" pitchFamily="34" charset="0"/>
                <a:cs typeface="Arial" panose="020B0604020202020204" pitchFamily="34" charset="0"/>
              </a:rPr>
              <a:t>(a maximum of 400 V a minimum of 250 V )</a:t>
            </a:r>
          </a:p>
        </p:txBody>
      </p:sp>
    </p:spTree>
    <p:extLst>
      <p:ext uri="{BB962C8B-B14F-4D97-AF65-F5344CB8AC3E}">
        <p14:creationId xmlns:p14="http://schemas.microsoft.com/office/powerpoint/2010/main" val="2299655252"/>
      </p:ext>
    </p:extLst>
  </p:cSld>
  <p:clrMapOvr>
    <a:masterClrMapping/>
  </p:clrMapOvr>
</p:sld>
</file>

<file path=ppt/theme/theme1.xml><?xml version="1.0" encoding="utf-8"?>
<a:theme xmlns:a="http://schemas.openxmlformats.org/drawingml/2006/main" name="Retrospect">
  <a:themeElements>
    <a:clrScheme name="Custom 1">
      <a:dk1>
        <a:srgbClr val="000000"/>
      </a:dk1>
      <a:lt1>
        <a:sysClr val="window" lastClr="FFFFFF"/>
      </a:lt1>
      <a:dk2>
        <a:srgbClr val="646469"/>
      </a:dk2>
      <a:lt2>
        <a:srgbClr val="7FC2D7"/>
      </a:lt2>
      <a:accent1>
        <a:srgbClr val="F05023"/>
      </a:accent1>
      <a:accent2>
        <a:srgbClr val="04173C"/>
      </a:accent2>
      <a:accent3>
        <a:srgbClr val="FFC000"/>
      </a:accent3>
      <a:accent4>
        <a:srgbClr val="1773B1"/>
      </a:accent4>
      <a:accent5>
        <a:srgbClr val="016A3A"/>
      </a:accent5>
      <a:accent6>
        <a:srgbClr val="00B050"/>
      </a:accent6>
      <a:hlink>
        <a:srgbClr val="F05023"/>
      </a:hlink>
      <a:folHlink>
        <a:srgbClr val="8C8C8C"/>
      </a:folHlink>
    </a:clrScheme>
    <a:fontScheme name="Custom 1">
      <a:majorFont>
        <a:latin typeface="Source Serif Pro Black"/>
        <a:ea typeface=""/>
        <a:cs typeface=""/>
      </a:majorFont>
      <a:minorFont>
        <a:latin typeface="Source Sans Pro ExtraLigh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595BCB3E7B8F4282491B96EB7566A2" ma:contentTypeVersion="15" ma:contentTypeDescription="Create a new document." ma:contentTypeScope="" ma:versionID="1484f5b8d175d885cb0792201ed4206f">
  <xsd:schema xmlns:xsd="http://www.w3.org/2001/XMLSchema" xmlns:xs="http://www.w3.org/2001/XMLSchema" xmlns:p="http://schemas.microsoft.com/office/2006/metadata/properties" xmlns:ns1="http://schemas.microsoft.com/sharepoint/v3" xmlns:ns3="90668dda-5871-4813-aa4b-d0acdc96480d" xmlns:ns4="e3154740-4548-47c0-8e3a-65d514068916" targetNamespace="http://schemas.microsoft.com/office/2006/metadata/properties" ma:root="true" ma:fieldsID="83198f81cc110ae62db55890d7f7ae32" ns1:_="" ns3:_="" ns4:_="">
    <xsd:import namespace="http://schemas.microsoft.com/sharepoint/v3"/>
    <xsd:import namespace="90668dda-5871-4813-aa4b-d0acdc96480d"/>
    <xsd:import namespace="e3154740-4548-47c0-8e3a-65d51406891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Location" minOccurs="0"/>
                <xsd:element ref="ns1:_ip_UnifiedCompliancePolicyProperties" minOccurs="0"/>
                <xsd:element ref="ns1:_ip_UnifiedCompliancePolicyUIAc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668dda-5871-4813-aa4b-d0acdc9648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154740-4548-47c0-8e3a-65d5140689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DF924C-FF0E-46D2-BF11-BEE1C6A88E91}">
  <ds:schemaRefs>
    <ds:schemaRef ds:uri="http://schemas.microsoft.com/sharepoint/v3/contenttype/forms"/>
  </ds:schemaRefs>
</ds:datastoreItem>
</file>

<file path=customXml/itemProps2.xml><?xml version="1.0" encoding="utf-8"?>
<ds:datastoreItem xmlns:ds="http://schemas.openxmlformats.org/officeDocument/2006/customXml" ds:itemID="{B176E06D-B65C-4874-AA26-6D53DF8519B7}">
  <ds:schemaRefs>
    <ds:schemaRef ds:uri="http://www.w3.org/XML/1998/namespace"/>
    <ds:schemaRef ds:uri="e3154740-4548-47c0-8e3a-65d514068916"/>
    <ds:schemaRef ds:uri="http://purl.org/dc/dcmitype/"/>
    <ds:schemaRef ds:uri="http://schemas.microsoft.com/sharepoint/v3"/>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schemas.microsoft.com/office/infopath/2007/PartnerControls"/>
    <ds:schemaRef ds:uri="90668dda-5871-4813-aa4b-d0acdc96480d"/>
  </ds:schemaRefs>
</ds:datastoreItem>
</file>

<file path=customXml/itemProps3.xml><?xml version="1.0" encoding="utf-8"?>
<ds:datastoreItem xmlns:ds="http://schemas.openxmlformats.org/officeDocument/2006/customXml" ds:itemID="{FC0A81C7-B9E6-446F-8815-527C0AEC54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0668dda-5871-4813-aa4b-d0acdc96480d"/>
    <ds:schemaRef ds:uri="e3154740-4548-47c0-8e3a-65d5140689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1108</Words>
  <Application>Microsoft Office PowerPoint</Application>
  <PresentationFormat>Widescreen</PresentationFormat>
  <Paragraphs>94</Paragraphs>
  <Slides>16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Source Sans Pro ExtraLight</vt:lpstr>
      <vt:lpstr>Source Sans Pro SemiBold</vt:lpstr>
      <vt:lpstr>Source Serif Pro Black</vt:lpstr>
      <vt:lpstr>Wingdings</vt:lpstr>
      <vt:lpstr>Retrospect</vt:lpstr>
      <vt:lpstr>INTEGRATED ELECTROMAGNETIC-TRIBOELECTRIC HYBRID NANOGENERATOR: CONVERSION OF BIOMECHANICAL ENERGY TO ELECTRICAL ENERGY</vt:lpstr>
      <vt:lpstr>Motivation</vt:lpstr>
      <vt:lpstr>Theroretical Background</vt:lpstr>
      <vt:lpstr>Device Structure</vt:lpstr>
      <vt:lpstr>Working Principle</vt:lpstr>
      <vt:lpstr>Energy Diagram of The Triboelectric Layers</vt:lpstr>
      <vt:lpstr>UV-Vis Absorption Spectroscopy and  FTIR Spectroscopy </vt:lpstr>
      <vt:lpstr>Circuitry Diagrams to Measure The Output Performance of The Energy Tile </vt:lpstr>
      <vt:lpstr>Performance Testing in Lab</vt:lpstr>
      <vt:lpstr>Hybrid Performance of Energy Tile Under Real-life Conditions</vt:lpstr>
      <vt:lpstr>Testing Performance of The Energy Tile Under Multiple Parameters </vt:lpstr>
      <vt:lpstr>Capacitor Test &amp; Durability Test</vt:lpstr>
      <vt:lpstr>The LED Test Demonstration</vt:lpstr>
      <vt:lpstr>Conclusion</vt:lpstr>
      <vt:lpstr>Acknowledgement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ELECTROMAGNETIC-TRIBOELECTRIC HYBRID NANOGENERATOR: CONVERSION OF BIOMECHANICAL ENERGY TO ELECTRICAL ENERGY</dc:title>
  <dc:creator>Farzana Tasnim</dc:creator>
  <cp:lastModifiedBy>Farzana Tasnim</cp:lastModifiedBy>
  <cp:revision>1</cp:revision>
  <dcterms:created xsi:type="dcterms:W3CDTF">2020-11-20T04:42:46Z</dcterms:created>
  <dcterms:modified xsi:type="dcterms:W3CDTF">2020-11-20T04:46:01Z</dcterms:modified>
</cp:coreProperties>
</file>