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>
        <a:uFillTx/>
      </a:defRPr>
    </a:defPPr>
    <a:lvl1pPr marL="0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1pPr>
    <a:lvl2pPr marL="1843232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2pPr>
    <a:lvl3pPr marL="3686466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3pPr>
    <a:lvl4pPr marL="5529698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4pPr>
    <a:lvl5pPr marL="7372932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5pPr>
    <a:lvl6pPr marL="9216165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6pPr>
    <a:lvl7pPr marL="11059397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7pPr>
    <a:lvl8pPr marL="12902631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8pPr>
    <a:lvl9pPr marL="14745863" algn="l" defTabSz="3686466" rtl="0" eaLnBrk="1" latinLnBrk="0" hangingPunct="1">
      <a:defRPr sz="7285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651"/>
    <a:srgbClr val="54BFD4"/>
    <a:srgbClr val="48DC38"/>
    <a:srgbClr val="00C9F0"/>
    <a:srgbClr val="EA5900"/>
    <a:srgbClr val="FF6401"/>
    <a:srgbClr val="FF7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20" autoAdjust="0"/>
    <p:restoredTop sz="93596" autoAdjust="0"/>
  </p:normalViewPr>
  <p:slideViewPr>
    <p:cSldViewPr snapToGrid="0">
      <p:cViewPr varScale="1">
        <p:scale>
          <a:sx n="13" d="100"/>
          <a:sy n="13" d="100"/>
        </p:scale>
        <p:origin x="1708" y="9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1FB3D1A1-E3E1-42C3-8350-987B206A87E7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D3B8BF10-3AFD-467F-A475-A32AB1DBE4E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351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151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302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453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604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5755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2906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057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208" algn="l" defTabSz="914302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uFillTx/>
              </a:rPr>
              <a:t>4 feet wide, 3 feet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BF10-3AFD-467F-A475-A32AB1DBE4E5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609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>
                <a:uFillTx/>
              </a:defRPr>
            </a:lvl1pPr>
            <a:lvl2pPr marL="2194560" indent="0" algn="ctr">
              <a:buNone/>
              <a:defRPr sz="9600">
                <a:uFillTx/>
              </a:defRPr>
            </a:lvl2pPr>
            <a:lvl3pPr marL="4389120" indent="0" algn="ctr">
              <a:buNone/>
              <a:defRPr sz="8640">
                <a:uFillTx/>
              </a:defRPr>
            </a:lvl3pPr>
            <a:lvl4pPr marL="6583680" indent="0" algn="ctr">
              <a:buNone/>
              <a:defRPr sz="7680">
                <a:uFillTx/>
              </a:defRPr>
            </a:lvl4pPr>
            <a:lvl5pPr marL="8778240" indent="0" algn="ctr">
              <a:buNone/>
              <a:defRPr sz="7680">
                <a:uFillTx/>
              </a:defRPr>
            </a:lvl5pPr>
            <a:lvl6pPr marL="10972800" indent="0" algn="ctr">
              <a:buNone/>
              <a:defRPr sz="7680">
                <a:uFillTx/>
              </a:defRPr>
            </a:lvl6pPr>
            <a:lvl7pPr marL="13167360" indent="0" algn="ctr">
              <a:buNone/>
              <a:defRPr sz="7680">
                <a:uFillTx/>
              </a:defRPr>
            </a:lvl7pPr>
            <a:lvl8pPr marL="15361920" indent="0" algn="ctr">
              <a:buNone/>
              <a:defRPr sz="7680">
                <a:uFillTx/>
              </a:defRPr>
            </a:lvl8pPr>
            <a:lvl9pPr marL="17556480" indent="0" algn="ctr">
              <a:buNone/>
              <a:defRPr sz="768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  <a:uFillTx/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>
                <a:uFillTx/>
              </a:defRPr>
            </a:lvl1pPr>
            <a:lvl2pPr marL="2194560" indent="0">
              <a:buNone/>
              <a:defRPr sz="9600" b="1">
                <a:uFillTx/>
              </a:defRPr>
            </a:lvl2pPr>
            <a:lvl3pPr marL="4389120" indent="0">
              <a:buNone/>
              <a:defRPr sz="8640" b="1">
                <a:uFillTx/>
              </a:defRPr>
            </a:lvl3pPr>
            <a:lvl4pPr marL="6583680" indent="0">
              <a:buNone/>
              <a:defRPr sz="7680" b="1">
                <a:uFillTx/>
              </a:defRPr>
            </a:lvl4pPr>
            <a:lvl5pPr marL="8778240" indent="0">
              <a:buNone/>
              <a:defRPr sz="7680" b="1">
                <a:uFillTx/>
              </a:defRPr>
            </a:lvl5pPr>
            <a:lvl6pPr marL="10972800" indent="0">
              <a:buNone/>
              <a:defRPr sz="7680" b="1">
                <a:uFillTx/>
              </a:defRPr>
            </a:lvl6pPr>
            <a:lvl7pPr marL="13167360" indent="0">
              <a:buNone/>
              <a:defRPr sz="7680" b="1">
                <a:uFillTx/>
              </a:defRPr>
            </a:lvl7pPr>
            <a:lvl8pPr marL="15361920" indent="0">
              <a:buNone/>
              <a:defRPr sz="7680" b="1">
                <a:uFillTx/>
              </a:defRPr>
            </a:lvl8pPr>
            <a:lvl9pPr marL="17556480" indent="0">
              <a:buNone/>
              <a:defRPr sz="768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>
                <a:uFillTx/>
              </a:defRPr>
            </a:lvl1pPr>
            <a:lvl2pPr marL="2194560" indent="0">
              <a:buNone/>
              <a:defRPr sz="9600" b="1">
                <a:uFillTx/>
              </a:defRPr>
            </a:lvl2pPr>
            <a:lvl3pPr marL="4389120" indent="0">
              <a:buNone/>
              <a:defRPr sz="8640" b="1">
                <a:uFillTx/>
              </a:defRPr>
            </a:lvl3pPr>
            <a:lvl4pPr marL="6583680" indent="0">
              <a:buNone/>
              <a:defRPr sz="7680" b="1">
                <a:uFillTx/>
              </a:defRPr>
            </a:lvl4pPr>
            <a:lvl5pPr marL="8778240" indent="0">
              <a:buNone/>
              <a:defRPr sz="7680" b="1">
                <a:uFillTx/>
              </a:defRPr>
            </a:lvl5pPr>
            <a:lvl6pPr marL="10972800" indent="0">
              <a:buNone/>
              <a:defRPr sz="7680" b="1">
                <a:uFillTx/>
              </a:defRPr>
            </a:lvl6pPr>
            <a:lvl7pPr marL="13167360" indent="0">
              <a:buNone/>
              <a:defRPr sz="7680" b="1">
                <a:uFillTx/>
              </a:defRPr>
            </a:lvl7pPr>
            <a:lvl8pPr marL="15361920" indent="0">
              <a:buNone/>
              <a:defRPr sz="7680" b="1">
                <a:uFillTx/>
              </a:defRPr>
            </a:lvl8pPr>
            <a:lvl9pPr marL="17556480" indent="0">
              <a:buNone/>
              <a:defRPr sz="768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>
                <a:uFillTx/>
              </a:defRPr>
            </a:lvl1pPr>
            <a:lvl2pPr>
              <a:defRPr sz="13440">
                <a:uFillTx/>
              </a:defRPr>
            </a:lvl2pPr>
            <a:lvl3pPr>
              <a:defRPr sz="11520">
                <a:uFillTx/>
              </a:defRPr>
            </a:lvl3pPr>
            <a:lvl4pPr>
              <a:defRPr sz="9600">
                <a:uFillTx/>
              </a:defRPr>
            </a:lvl4pPr>
            <a:lvl5pPr>
              <a:defRPr sz="9600">
                <a:uFillTx/>
              </a:defRPr>
            </a:lvl5pPr>
            <a:lvl6pPr>
              <a:defRPr sz="9600">
                <a:uFillTx/>
              </a:defRPr>
            </a:lvl6pPr>
            <a:lvl7pPr>
              <a:defRPr sz="9600">
                <a:uFillTx/>
              </a:defRPr>
            </a:lvl7pPr>
            <a:lvl8pPr>
              <a:defRPr sz="9600">
                <a:uFillTx/>
              </a:defRPr>
            </a:lvl8pPr>
            <a:lvl9pPr>
              <a:defRPr sz="9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>
                <a:uFillTx/>
              </a:defRPr>
            </a:lvl1pPr>
            <a:lvl2pPr marL="2194560" indent="0">
              <a:buNone/>
              <a:defRPr sz="6720">
                <a:uFillTx/>
              </a:defRPr>
            </a:lvl2pPr>
            <a:lvl3pPr marL="4389120" indent="0">
              <a:buNone/>
              <a:defRPr sz="5760">
                <a:uFillTx/>
              </a:defRPr>
            </a:lvl3pPr>
            <a:lvl4pPr marL="6583680" indent="0">
              <a:buNone/>
              <a:defRPr sz="4800">
                <a:uFillTx/>
              </a:defRPr>
            </a:lvl4pPr>
            <a:lvl5pPr marL="8778240" indent="0">
              <a:buNone/>
              <a:defRPr sz="4800">
                <a:uFillTx/>
              </a:defRPr>
            </a:lvl5pPr>
            <a:lvl6pPr marL="10972800" indent="0">
              <a:buNone/>
              <a:defRPr sz="4800">
                <a:uFillTx/>
              </a:defRPr>
            </a:lvl6pPr>
            <a:lvl7pPr marL="13167360" indent="0">
              <a:buNone/>
              <a:defRPr sz="4800">
                <a:uFillTx/>
              </a:defRPr>
            </a:lvl7pPr>
            <a:lvl8pPr marL="15361920" indent="0">
              <a:buNone/>
              <a:defRPr sz="4800">
                <a:uFillTx/>
              </a:defRPr>
            </a:lvl8pPr>
            <a:lvl9pPr marL="17556480" indent="0">
              <a:buNone/>
              <a:defRPr sz="4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>
                <a:uFillTx/>
              </a:defRPr>
            </a:lvl1pPr>
            <a:lvl2pPr marL="2194560" indent="0">
              <a:buNone/>
              <a:defRPr sz="13440">
                <a:uFillTx/>
              </a:defRPr>
            </a:lvl2pPr>
            <a:lvl3pPr marL="4389120" indent="0">
              <a:buNone/>
              <a:defRPr sz="11520">
                <a:uFillTx/>
              </a:defRPr>
            </a:lvl3pPr>
            <a:lvl4pPr marL="6583680" indent="0">
              <a:buNone/>
              <a:defRPr sz="9600">
                <a:uFillTx/>
              </a:defRPr>
            </a:lvl4pPr>
            <a:lvl5pPr marL="8778240" indent="0">
              <a:buNone/>
              <a:defRPr sz="9600">
                <a:uFillTx/>
              </a:defRPr>
            </a:lvl5pPr>
            <a:lvl6pPr marL="10972800" indent="0">
              <a:buNone/>
              <a:defRPr sz="9600">
                <a:uFillTx/>
              </a:defRPr>
            </a:lvl6pPr>
            <a:lvl7pPr marL="13167360" indent="0">
              <a:buNone/>
              <a:defRPr sz="9600">
                <a:uFillTx/>
              </a:defRPr>
            </a:lvl7pPr>
            <a:lvl8pPr marL="15361920" indent="0">
              <a:buNone/>
              <a:defRPr sz="9600">
                <a:uFillTx/>
              </a:defRPr>
            </a:lvl8pPr>
            <a:lvl9pPr marL="17556480" indent="0">
              <a:buNone/>
              <a:defRPr sz="9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>
                <a:uFillTx/>
              </a:defRPr>
            </a:lvl1pPr>
            <a:lvl2pPr marL="2194560" indent="0">
              <a:buNone/>
              <a:defRPr sz="6720">
                <a:uFillTx/>
              </a:defRPr>
            </a:lvl2pPr>
            <a:lvl3pPr marL="4389120" indent="0">
              <a:buNone/>
              <a:defRPr sz="5760">
                <a:uFillTx/>
              </a:defRPr>
            </a:lvl3pPr>
            <a:lvl4pPr marL="6583680" indent="0">
              <a:buNone/>
              <a:defRPr sz="4800">
                <a:uFillTx/>
              </a:defRPr>
            </a:lvl4pPr>
            <a:lvl5pPr marL="8778240" indent="0">
              <a:buNone/>
              <a:defRPr sz="4800">
                <a:uFillTx/>
              </a:defRPr>
            </a:lvl5pPr>
            <a:lvl6pPr marL="10972800" indent="0">
              <a:buNone/>
              <a:defRPr sz="4800">
                <a:uFillTx/>
              </a:defRPr>
            </a:lvl6pPr>
            <a:lvl7pPr marL="13167360" indent="0">
              <a:buNone/>
              <a:defRPr sz="4800">
                <a:uFillTx/>
              </a:defRPr>
            </a:lvl7pPr>
            <a:lvl8pPr marL="15361920" indent="0">
              <a:buNone/>
              <a:defRPr sz="4800">
                <a:uFillTx/>
              </a:defRPr>
            </a:lvl8pPr>
            <a:lvl9pPr marL="17556480" indent="0">
              <a:buNone/>
              <a:defRPr sz="4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9E8D372-DD22-4F1D-9561-C59AC13E1313}" type="datetimeFigureOut">
              <a:rPr lang="en-US" smtClean="0">
                <a:uFillTx/>
              </a:rPr>
              <a:t>11/18/2020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7C14F558-6854-4D3D-A0A3-CC53A145BBA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doi.org/10.1007/s11671-008-9174-9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2.sv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4619183"/>
            <a:ext cx="44119799" cy="28252034"/>
          </a:xfrm>
          <a:prstGeom prst="rect">
            <a:avLst/>
          </a:prstGeom>
          <a:solidFill>
            <a:srgbClr val="002060"/>
          </a:solidFill>
          <a:ln>
            <a:solidFill>
              <a:srgbClr val="00C9F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783783" y="7835322"/>
            <a:ext cx="16550640" cy="2471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8758"/>
            <a:ext cx="44119799" cy="5627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C9F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0400" y="6400802"/>
            <a:ext cx="11393055" cy="982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7" y="532097"/>
            <a:ext cx="4125802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" y="17860807"/>
            <a:ext cx="11428108" cy="354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94683" y="18546661"/>
            <a:ext cx="13590706" cy="9640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54" y="21892935"/>
            <a:ext cx="11491785" cy="1065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1483" y="909049"/>
            <a:ext cx="30017127" cy="562827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Tuning Properties of Super Paramagnetic Iron Oxide Nanoparticles by Microfluidics Approach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 and Astronomy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S. Lopez,</a:t>
            </a:r>
            <a:r>
              <a:rPr lang="en-US" sz="36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C. M. Trevino De Leo, Z. </a:t>
            </a:r>
            <a:r>
              <a:rPr lang="en-US" sz="36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Lawera</a:t>
            </a:r>
            <a:r>
              <a:rPr lang="en-US" sz="36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and K.S. Martirosyan</a:t>
            </a:r>
            <a:endParaRPr lang="en-US" sz="3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Silverio.lopez01@utrgv.edu and karen.martirosyan@utrgv.edu</a:t>
            </a:r>
            <a:endParaRPr lang="en-US" sz="3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79" y="6400800"/>
            <a:ext cx="11461257" cy="12660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" y="16572508"/>
            <a:ext cx="11426721" cy="12882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894683" y="18475128"/>
            <a:ext cx="13620361" cy="13506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49594" y="6435913"/>
            <a:ext cx="8077200" cy="1214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90" b="1" dirty="0"/>
              <a:t>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733" y="7698064"/>
            <a:ext cx="11426721" cy="80580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5699" y="21673482"/>
            <a:ext cx="11521440" cy="12660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597472" y="18490089"/>
            <a:ext cx="12015371" cy="1214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90" b="1" dirty="0"/>
              <a:t>DISCUSSION &amp; CONCLUSION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730408" y="28783661"/>
            <a:ext cx="40499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/>
          </a:p>
        </p:txBody>
      </p:sp>
      <p:sp>
        <p:nvSpPr>
          <p:cNvPr id="47" name="TextBox 46"/>
          <p:cNvSpPr txBox="1"/>
          <p:nvPr/>
        </p:nvSpPr>
        <p:spPr>
          <a:xfrm>
            <a:off x="16780352" y="29045271"/>
            <a:ext cx="45719" cy="12134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9000" y="7763541"/>
            <a:ext cx="10978572" cy="79775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0703" y="7637909"/>
            <a:ext cx="11366002" cy="87167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Superparamagnetic Iron Oxide Nanoparticles (SPIONs) are nanoparticles comprised of an FeO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Fe2O3 matrix structure.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 ferromagnetic nanoparticle has a transition to superparamagnetism when the particle diameter goes under the critical size 150nm of the material. Over 150nm, a particle is composed of several magnetic domains containing multiple magnetic moment. As a function of size, these magnetic domains decrease in size until the critical size is reached, where a particle becomes single-domain and has an overall magnetic moment.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SPIONs have great potential in the biomedical field for diagnostic and therapeutic purposes, as well as the emerging field of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theranostic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medicine in which simultaneous imaging and treatment is achieved. Currently, SPIONs have been employed as contrast agents in Magnetic Resonance Imaging to detect metastases, drug-delivery vehicles (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nanovectors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and in cell identification.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SPIONs permit relatively low resolution compared to other nanomaterials; however, through the coupling of SPIONs to Quantum Dots (QDs), tumor seeking nanocomplexes can be generated for increased tumor visualization and concomitant treatment.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Quantum Dots are semiconducting nanocrystals, exhibiting a broad excitation spectra, narrow emission bandwidth, and excellent photostability. These properties are a product of quantum confinement, as the QD size, just 1-10nm results in quantum confinement of an electron; thus, the band-gap of the QD is dependent on its size, allowing for highly tunable photoemission.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reaction parameters can be controlled in microfluidic syntheses, due to</a:t>
            </a:r>
            <a:r>
              <a:rPr lang="en-US" sz="2000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control over pH, flow rate, and temperature, which allows for the fine tuning of reactions with high product yield. </a:t>
            </a:r>
          </a:p>
          <a:p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228667" y="17196981"/>
            <a:ext cx="1249167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30052503" y="6301352"/>
            <a:ext cx="13511998" cy="1117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065528" y="6265333"/>
            <a:ext cx="13498973" cy="15408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Surface Functionalization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7540" y="16591164"/>
            <a:ext cx="10068227" cy="1214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90" b="1" dirty="0"/>
              <a:t>Objective &amp; Hypothesis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400" y="17860807"/>
            <a:ext cx="11262508" cy="57815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objective</a:t>
            </a:r>
            <a:r>
              <a:rPr lang="en-US" sz="3200" dirty="0"/>
              <a:t> of this study is to consider how variations in microfluidic system parameters effects SPIONs size, and how a microfluidic system may be used to generate SPION-QD nanocomplexes. </a:t>
            </a:r>
          </a:p>
          <a:p>
            <a:r>
              <a:rPr lang="en-US" sz="3200" dirty="0"/>
              <a:t>We </a:t>
            </a:r>
            <a:r>
              <a:rPr lang="en-US" sz="3200" b="1" dirty="0"/>
              <a:t>hypothesize</a:t>
            </a:r>
            <a:r>
              <a:rPr lang="en-US" sz="3200" dirty="0"/>
              <a:t> by introducing previously capped SPION and QD reagents to a microfluidic system, SPION-QD nanocomplexes for </a:t>
            </a:r>
            <a:r>
              <a:rPr lang="en-US" sz="3200" dirty="0" err="1"/>
              <a:t>theranostic</a:t>
            </a:r>
            <a:r>
              <a:rPr lang="en-US" sz="3200" dirty="0"/>
              <a:t> treatments may be synthesized.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2801600" y="6400800"/>
            <a:ext cx="16550640" cy="14345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XRD Analysis of Fe3O4 SPIONS synthesized via microfluidics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1596" y="21658473"/>
            <a:ext cx="10132540" cy="1214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90" b="1" dirty="0"/>
              <a:t>Experimental Methods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956685" y="28426917"/>
            <a:ext cx="13528703" cy="414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945686" y="28414242"/>
            <a:ext cx="13539702" cy="1283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227976" y="28518326"/>
            <a:ext cx="8321304" cy="12141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90" b="1" dirty="0"/>
              <a:t>References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11776" y="27663814"/>
            <a:ext cx="1278676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6D5D59B4-AD8E-44A2-9E4F-0F1B67B76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8" t="49561" r="27890"/>
          <a:stretch/>
        </p:blipFill>
        <p:spPr>
          <a:xfrm>
            <a:off x="41641486" y="-59813"/>
            <a:ext cx="2478311" cy="58178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A912D5-0BB9-46AC-8A8A-5CFB6C3D6545}"/>
              </a:ext>
            </a:extLst>
          </p:cNvPr>
          <p:cNvSpPr txBox="1"/>
          <p:nvPr/>
        </p:nvSpPr>
        <p:spPr>
          <a:xfrm>
            <a:off x="13156774" y="10756136"/>
            <a:ext cx="733859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123248-EF18-439D-A7C8-C08E8BC18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65" y="16625654"/>
            <a:ext cx="6031111" cy="48392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F7E55CB-893F-4DB7-BE10-85AF77BEC9A7}"/>
              </a:ext>
            </a:extLst>
          </p:cNvPr>
          <p:cNvSpPr txBox="1"/>
          <p:nvPr/>
        </p:nvSpPr>
        <p:spPr>
          <a:xfrm>
            <a:off x="15741204" y="21510913"/>
            <a:ext cx="370877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/>
              <a:t>Borrowed from Wang et al., 2004.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B40306-C911-43BF-979E-A2E8AB5DD2A0}"/>
              </a:ext>
            </a:extLst>
          </p:cNvPr>
          <p:cNvSpPr txBox="1"/>
          <p:nvPr/>
        </p:nvSpPr>
        <p:spPr>
          <a:xfrm>
            <a:off x="12959085" y="21847370"/>
            <a:ext cx="765210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5: TEM of an Fe2O3-SPION particle coated with </a:t>
            </a:r>
            <a:r>
              <a:rPr lang="en-US" sz="2800" b="1" dirty="0" err="1"/>
              <a:t>CdSe</a:t>
            </a:r>
            <a:r>
              <a:rPr lang="en-US" sz="2800" b="1" dirty="0"/>
              <a:t>/ZnS  quantum dots.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95DC62-F70D-4C68-9B53-C39C754CC412}"/>
              </a:ext>
            </a:extLst>
          </p:cNvPr>
          <p:cNvSpPr txBox="1"/>
          <p:nvPr/>
        </p:nvSpPr>
        <p:spPr>
          <a:xfrm>
            <a:off x="13604029" y="10756136"/>
            <a:ext cx="45719" cy="12134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070DD554-B85F-4783-BA62-AAF3930FA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200" y="7907406"/>
            <a:ext cx="13539258" cy="44503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B89E74A-7092-442E-8658-D63656BD8F4B}"/>
              </a:ext>
            </a:extLst>
          </p:cNvPr>
          <p:cNvSpPr txBox="1"/>
          <p:nvPr/>
        </p:nvSpPr>
        <p:spPr>
          <a:xfrm>
            <a:off x="30466772" y="12584975"/>
            <a:ext cx="13100036" cy="72943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/>
              <a:t>Table 1: </a:t>
            </a:r>
            <a:r>
              <a:rPr lang="en-US" sz="3600" b="1" i="0" dirty="0">
                <a:solidFill>
                  <a:srgbClr val="333333"/>
                </a:solidFill>
                <a:effectLst/>
              </a:rPr>
              <a:t>Organic macromolecules and their advantages of functionalized </a:t>
            </a:r>
            <a:r>
              <a:rPr lang="en-US" sz="3600" b="1" dirty="0">
                <a:solidFill>
                  <a:srgbClr val="333333"/>
                </a:solidFill>
              </a:rPr>
              <a:t>SPIONs</a:t>
            </a:r>
            <a:endParaRPr lang="en-US" sz="3600" b="1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/>
              <a:t>Surface ligand varies the growth rate of SPIONs during a reaction.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/>
              <a:t>Target tissue must be considered when selecting for the appropriate ligand.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/>
              <a:t>Ligand functionalization can induce a hydrophobic or hydrophilic state.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7200-9F5B-410B-971B-45B3F48223AD}"/>
              </a:ext>
            </a:extLst>
          </p:cNvPr>
          <p:cNvSpPr txBox="1"/>
          <p:nvPr/>
        </p:nvSpPr>
        <p:spPr>
          <a:xfrm>
            <a:off x="40189355" y="12022475"/>
            <a:ext cx="34024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/>
              <a:t>Borrowed from Wu et al., 2008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A67B38-83B1-4457-9A38-E2A382737624}"/>
              </a:ext>
            </a:extLst>
          </p:cNvPr>
          <p:cNvSpPr/>
          <p:nvPr/>
        </p:nvSpPr>
        <p:spPr>
          <a:xfrm>
            <a:off x="20769972" y="17129346"/>
            <a:ext cx="7647557" cy="13048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Coupling</a:t>
            </a:r>
          </a:p>
        </p:txBody>
      </p:sp>
      <p:pic>
        <p:nvPicPr>
          <p:cNvPr id="58" name="Picture 57" descr="A picture containing arrow&#10;&#10;Description automatically generated">
            <a:extLst>
              <a:ext uri="{FF2B5EF4-FFF2-40B4-BE49-F238E27FC236}">
                <a16:creationId xmlns:a16="http://schemas.microsoft.com/office/drawing/2014/main" id="{5EED196E-E050-4AA9-BE3F-875307005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44" y="22999716"/>
            <a:ext cx="7667325" cy="25086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6E529E2-5556-450B-97E3-6B38A8AA7B1C}"/>
              </a:ext>
            </a:extLst>
          </p:cNvPr>
          <p:cNvSpPr txBox="1"/>
          <p:nvPr/>
        </p:nvSpPr>
        <p:spPr>
          <a:xfrm>
            <a:off x="12852337" y="25598274"/>
            <a:ext cx="76673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6: SPION functionalized with Carboxylic acid and thiol groups, coated with </a:t>
            </a:r>
            <a:r>
              <a:rPr lang="en-US" sz="2800" b="1" dirty="0" err="1"/>
              <a:t>CdSe</a:t>
            </a:r>
            <a:r>
              <a:rPr lang="en-US" sz="2800" b="1" dirty="0"/>
              <a:t>/ZnS QDs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60C338-24A5-4D05-A808-42CCD7599110}"/>
              </a:ext>
            </a:extLst>
          </p:cNvPr>
          <p:cNvSpPr txBox="1"/>
          <p:nvPr/>
        </p:nvSpPr>
        <p:spPr>
          <a:xfrm>
            <a:off x="22160445" y="29306881"/>
            <a:ext cx="2482636" cy="18321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85F572-7A22-41A1-B87E-7BD0E4933DEB}"/>
              </a:ext>
            </a:extLst>
          </p:cNvPr>
          <p:cNvSpPr txBox="1"/>
          <p:nvPr/>
        </p:nvSpPr>
        <p:spPr>
          <a:xfrm>
            <a:off x="16097369" y="25248771"/>
            <a:ext cx="5625476" cy="15211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Borrowed from Wang et al., 2004.</a:t>
            </a:r>
          </a:p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89E2AE-92CC-4B56-A012-DD50A440964A}"/>
              </a:ext>
            </a:extLst>
          </p:cNvPr>
          <p:cNvSpPr txBox="1"/>
          <p:nvPr/>
        </p:nvSpPr>
        <p:spPr>
          <a:xfrm>
            <a:off x="20931970" y="18947337"/>
            <a:ext cx="7647557" cy="58785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/>
              <a:t>SPION coupling with other nanoparticles relies on –SH groups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3600" dirty="0"/>
              <a:t>Coupling SPIONS and QDs can be achieved by sonication of organic/water two phase mixture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71" name="Picture 70" descr="Chart&#10;&#10;Description automatically generated">
            <a:extLst>
              <a:ext uri="{FF2B5EF4-FFF2-40B4-BE49-F238E27FC236}">
                <a16:creationId xmlns:a16="http://schemas.microsoft.com/office/drawing/2014/main" id="{94B45076-F43E-4D80-844D-E97F31D2A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37" y="7854790"/>
            <a:ext cx="15758069" cy="399946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DFAFFF04-732C-4B5F-8C28-53A469A2755A}"/>
              </a:ext>
            </a:extLst>
          </p:cNvPr>
          <p:cNvSpPr txBox="1"/>
          <p:nvPr/>
        </p:nvSpPr>
        <p:spPr>
          <a:xfrm>
            <a:off x="13604029" y="11765322"/>
            <a:ext cx="9384492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/>
              <a:t>Figure 2: X-Ray Diffraction Data for Superparamagnetic Fe3O4</a:t>
            </a:r>
          </a:p>
        </p:txBody>
      </p:sp>
      <p:pic>
        <p:nvPicPr>
          <p:cNvPr id="75" name="Picture 74" descr="A close up of a computer&#10;&#10;Description automatically generated">
            <a:extLst>
              <a:ext uri="{FF2B5EF4-FFF2-40B4-BE49-F238E27FC236}">
                <a16:creationId xmlns:a16="http://schemas.microsoft.com/office/drawing/2014/main" id="{847B1953-1F5C-45EB-8106-D74CE84863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75" y="27220691"/>
            <a:ext cx="6475254" cy="480446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31680BD-45FF-407D-84FA-17F49C49BA4F}"/>
              </a:ext>
            </a:extLst>
          </p:cNvPr>
          <p:cNvSpPr txBox="1"/>
          <p:nvPr/>
        </p:nvSpPr>
        <p:spPr>
          <a:xfrm>
            <a:off x="626361" y="23067914"/>
            <a:ext cx="10884989" cy="66302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Iron (II) Sulfate Heptahydrate an Iron (III) Nitrate Nonahydrate were mixed via a Y PEEK  connector and precipitated using an excess of NaOH with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8.8% of 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Dextran. </a:t>
            </a:r>
          </a:p>
          <a:p>
            <a:pPr algn="just"/>
            <a:endParaRPr lang="en-US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product was then purified using multiple rounds of centrifugation and decanting  for the collection of the SPIONs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. The synthesis occurred at a flow rate of 20 RPM (0.04 ml/s) under a Nitrogen rich environment to prevent oxidation of the reactants.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3D5278-30E8-422E-AA3D-737EE087F242}"/>
              </a:ext>
            </a:extLst>
          </p:cNvPr>
          <p:cNvSpPr txBox="1"/>
          <p:nvPr/>
        </p:nvSpPr>
        <p:spPr>
          <a:xfrm>
            <a:off x="1029360" y="31532097"/>
            <a:ext cx="419768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dirty="0"/>
              <a:t>Figure 1: Microfluidic Pump</a:t>
            </a:r>
          </a:p>
        </p:txBody>
      </p:sp>
      <p:pic>
        <p:nvPicPr>
          <p:cNvPr id="79" name="Picture 78" descr="Diagram&#10;&#10;Description automatically generated">
            <a:extLst>
              <a:ext uri="{FF2B5EF4-FFF2-40B4-BE49-F238E27FC236}">
                <a16:creationId xmlns:a16="http://schemas.microsoft.com/office/drawing/2014/main" id="{F25880F6-4E12-4FDA-80FB-34103FFB0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415" y="23095964"/>
            <a:ext cx="8369285" cy="607650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90CB57C-0DA5-4600-883E-E6418B75535E}"/>
              </a:ext>
            </a:extLst>
          </p:cNvPr>
          <p:cNvSpPr txBox="1"/>
          <p:nvPr/>
        </p:nvSpPr>
        <p:spPr>
          <a:xfrm>
            <a:off x="21248503" y="29306881"/>
            <a:ext cx="788619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7: Luminescence Spectra of (a) </a:t>
            </a:r>
            <a:r>
              <a:rPr lang="en-US" sz="2800" b="1" dirty="0" err="1"/>
              <a:t>CdSe</a:t>
            </a:r>
            <a:r>
              <a:rPr lang="en-US" sz="2800" b="1" dirty="0"/>
              <a:t>/ZnS QD and (b) </a:t>
            </a:r>
            <a:r>
              <a:rPr lang="en-US" sz="2800" b="1" dirty="0" err="1"/>
              <a:t>CdSe</a:t>
            </a:r>
            <a:r>
              <a:rPr lang="en-US" sz="2800" b="1" dirty="0"/>
              <a:t>/ZnS-SPION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DFD085-C94E-4084-9C1A-F4FA4659BC58}"/>
              </a:ext>
            </a:extLst>
          </p:cNvPr>
          <p:cNvSpPr txBox="1"/>
          <p:nvPr/>
        </p:nvSpPr>
        <p:spPr>
          <a:xfrm>
            <a:off x="25191601" y="22973711"/>
            <a:ext cx="5576582" cy="15211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Borrowed from Wang et al., 2004.</a:t>
            </a:r>
          </a:p>
          <a:p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1CEE1BF-6E37-4432-B074-D28517110616}"/>
              </a:ext>
            </a:extLst>
          </p:cNvPr>
          <p:cNvSpPr txBox="1"/>
          <p:nvPr/>
        </p:nvSpPr>
        <p:spPr>
          <a:xfrm>
            <a:off x="30121979" y="19917219"/>
            <a:ext cx="12367031" cy="92104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057140" algn="l"/>
              </a:tabLst>
            </a:pPr>
            <a:r>
              <a:rPr lang="en-US" sz="28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Experiments have shown that high pH, and Dextran result in smaller and more uniform particle size</a:t>
            </a:r>
            <a:r>
              <a:rPr lang="en-US" sz="2850" dirty="0">
                <a:ea typeface="Calibri" panose="020F0502020204030204" pitchFamily="34" charset="0"/>
                <a:cs typeface="Times New Roman" panose="02020603050405020304" pitchFamily="18" charset="0"/>
              </a:rPr>
              <a:t>. However, there are upper limits to the percentage of dextran as too much will cause the iron nanoparticles to lose their magnetic properties.</a:t>
            </a:r>
            <a:endParaRPr lang="en-US" sz="28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057140" algn="l"/>
              </a:tabLst>
            </a:pPr>
            <a:r>
              <a:rPr lang="en-US" sz="28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further increase the biomedical capacity of SPIONS, future research will be aimed at producing nanocomposites comprised of SPIONs and QDs for theragnostic approaches.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057140" algn="l"/>
              </a:tabLst>
            </a:pPr>
            <a:r>
              <a:rPr lang="en-US" sz="28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 testing with various ligands needs to be done to elucidate the best method for producing SPION-QD nanocomposites that are stable and biocompatible</a:t>
            </a:r>
            <a:r>
              <a:rPr lang="en-US" sz="285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057140" algn="l"/>
              </a:tabLst>
            </a:pPr>
            <a:r>
              <a:rPr lang="en-US" sz="28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future, experiments will revolve around varying the reaction temperature during microfluidic synthesis to determine how it effects particle size. </a:t>
            </a:r>
          </a:p>
          <a:p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18322F-1E82-4B7F-9D0E-57C9791E683A}"/>
              </a:ext>
            </a:extLst>
          </p:cNvPr>
          <p:cNvSpPr txBox="1"/>
          <p:nvPr/>
        </p:nvSpPr>
        <p:spPr>
          <a:xfrm>
            <a:off x="30641513" y="29952047"/>
            <a:ext cx="11032303" cy="228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Wahajuddin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Arora S. Superparamagnetic iron oxide nanoparticles: magnetic nanoplatforms as drug carriers. Int J Nanomedicine. 2012;7:3445-71.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10.2147/IJN.S30320.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2012 Jul 6. PMID: 22848170; PMCID: PMC3405876.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Harisinghani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MG,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Barentsz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J, Hahn PF,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Deserno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WM, Tabatabaei S, van de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Kaa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CH, de la Rosette J,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Weissleder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R. Noninvasive detection of clinically occult lymph-node metastases in prostate cancer. N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Med. 2003 Jun 19;348(25):2491-9.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10.1056/NEJMoa022749. Erratum in: N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Med. 2003 Sep 4;349(10):1010. PMID: 12815134. [3]Song EQ, Wang GP,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HY, Zhang ZL, Hu J, Peng J, Wu DC, Shi YB, Pang DW. Visual recognition and efficient isolation of apoptotic cells with fluorescent-magnetic-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biotargeting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multifunctional nanospheres. Clin Chem. 2007 Dec;53(12):2177-85.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10.1373/clinchem.2007.092023.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2007 Oct 25. PMID: 17962366. [4]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Alivisatos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P., Perspectives on the physical chemistry of semi-conductor nanocrystals.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J.Phys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Chem. 1996, 100, 13226–13239 [5]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Karaagac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Oznur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Köçkar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Hakan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(2012). Effect of Synthesis Parameters on the Properties of Superparamagnetic Iron Oxide Nanoparticles. Journal of Superconductivity and Novel Magnetism. 25. 2777-2781. 10.1007/s10948-011-1264-8. [6]Laurent, Sophie &amp; Forge, Delphine &amp; Port, Marc &amp;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Roch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Alain &amp;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Robic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Caroline &amp; Vander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Elst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Luce &amp; Muller, Robert. (2008). Laurent S, Forge D, Port M,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Roch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Robic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Vander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Elst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Muller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RNMagnetic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iron oxide nanoparticles: synthesis, stabilization, vectorization, physicochemical characterizations, and biological applications. Chem Rev 108:2064-2110. Chemical Reviews. 110. 10.1021/cr068445e. 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[7]Wang, D., He, J., Rosenzweig, N., &amp; Rosenzweig, Z. (2004). Superparamagnetic Fe2O3Beads−CdSe/ZnS Quantum Dots Core−Shell Nanocomposite Particles for Cell Separation. </a:t>
            </a:r>
            <a:r>
              <a:rPr lang="en-US" sz="800" i="1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 Letters,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800" i="1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409-413. doi:10.1021/nl035010n </a:t>
            </a:r>
            <a:r>
              <a:rPr lang="en-US" sz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[8]Wu, W., He, Q. &amp; Jiang, C. Magnetic Iron Oxide Nanoparticles: Synthesis and Surface Functionalization Strategies. 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Nanoscale Res Lett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3, 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397 (2008).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https://doi.org/10.1007/s11671-008-9174-9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[9]</a:t>
            </a:r>
            <a:r>
              <a:rPr lang="en-US" sz="800" dirty="0" err="1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Rhyner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N., Smith, A. M., Gao, X., Mao, H., Yang, L., &amp; </a:t>
            </a:r>
            <a:r>
              <a:rPr lang="en-US" sz="800" dirty="0" err="1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(2006). Quantum dots and multifunctional nanoparticles: New contrast agents for tumor imaging. </a:t>
            </a:r>
            <a:r>
              <a:rPr lang="en-US" sz="800" i="1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Medicine</a:t>
            </a:r>
            <a:r>
              <a:rPr lang="en-US" sz="800" dirty="0">
                <a:solidFill>
                  <a:srgbClr val="3232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[10]Wang J, Cui H. Nanostructure-Based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Theranostic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Theranostics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Jun 18;6(9):1274-6. </a:t>
            </a:r>
            <a:r>
              <a:rPr lang="en-US" sz="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10.7150/thno.16479. PMID: 27375778; PMCID: PMC4924498.</a:t>
            </a:r>
            <a:r>
              <a:rPr lang="en-US" sz="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[11]Arias, L.S.; </a:t>
            </a:r>
            <a:r>
              <a:rPr lang="en-US" sz="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Pessan</a:t>
            </a:r>
            <a:r>
              <a:rPr lang="en-US" sz="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J.P.; Vieira, A.P.M.; Lima, T.M.T.; </a:t>
            </a:r>
            <a:r>
              <a:rPr lang="en-US" sz="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Delbem</a:t>
            </a:r>
            <a:r>
              <a:rPr lang="en-US" sz="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A.C.B.; Monteiro, D.R. Iron Oxide Nanoparticles for Biomedical Applications: A Perspective on Synthesis, Drugs, Antimicrobial Activity, and Toxicity. 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46.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[12]Arafa, K., El-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Sherhbiny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Aziz, O., &amp; Dena, A. (n.d.). Superparamagnetic Iron Oxide Nanoparticles (SPIONs): Preparation and Recent Applications. 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Nanotechnology and Advanced Materials,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5" name="Picture 84" descr="Diagram&#10;&#10;Description automatically generated">
            <a:extLst>
              <a:ext uri="{FF2B5EF4-FFF2-40B4-BE49-F238E27FC236}">
                <a16:creationId xmlns:a16="http://schemas.microsoft.com/office/drawing/2014/main" id="{5BA6E280-20A4-43D6-BE8A-EA28809D4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082" y="26769956"/>
            <a:ext cx="5572667" cy="547050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78966FD-C41B-4EDC-A515-CEF206B101C8}"/>
              </a:ext>
            </a:extLst>
          </p:cNvPr>
          <p:cNvSpPr txBox="1"/>
          <p:nvPr/>
        </p:nvSpPr>
        <p:spPr>
          <a:xfrm>
            <a:off x="16867241" y="31878622"/>
            <a:ext cx="428841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/>
              <a:t>Figure 8: Nano-</a:t>
            </a:r>
            <a:r>
              <a:rPr lang="en-US" sz="2800" b="1" dirty="0" err="1"/>
              <a:t>theranostics</a:t>
            </a:r>
            <a:endParaRPr lang="en-US" sz="2800" b="1" dirty="0"/>
          </a:p>
        </p:txBody>
      </p:sp>
      <p:pic>
        <p:nvPicPr>
          <p:cNvPr id="88" name="Picture 87" descr="Diagram&#10;&#10;Description automatically generated">
            <a:extLst>
              <a:ext uri="{FF2B5EF4-FFF2-40B4-BE49-F238E27FC236}">
                <a16:creationId xmlns:a16="http://schemas.microsoft.com/office/drawing/2014/main" id="{F2D08F5A-5515-4EF1-9DC6-ADDDDFE5DB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659" y="12343999"/>
            <a:ext cx="7423868" cy="34689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7CB1960-3DEA-4DFA-8AB2-C6BDADBEFEEF}"/>
              </a:ext>
            </a:extLst>
          </p:cNvPr>
          <p:cNvSpPr txBox="1"/>
          <p:nvPr/>
        </p:nvSpPr>
        <p:spPr>
          <a:xfrm>
            <a:off x="24998574" y="15624312"/>
            <a:ext cx="363432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/>
              <a:t>Borrowed from Arias et al., 2018.</a:t>
            </a: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780A07DA-4CFA-4C5F-8070-B5EEEA182C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302631" y="12168006"/>
            <a:ext cx="5610036" cy="346731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F7FFDD3D-77AF-4412-8136-2D0DE34060F1}"/>
              </a:ext>
            </a:extLst>
          </p:cNvPr>
          <p:cNvSpPr txBox="1"/>
          <p:nvPr/>
        </p:nvSpPr>
        <p:spPr>
          <a:xfrm>
            <a:off x="17986105" y="15084195"/>
            <a:ext cx="2439225" cy="18289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Borrowed from Nanocomposix.com</a:t>
            </a:r>
          </a:p>
          <a:p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3C36B5E-65E8-4A9D-B088-3D92D31FB412}"/>
              </a:ext>
            </a:extLst>
          </p:cNvPr>
          <p:cNvSpPr txBox="1"/>
          <p:nvPr/>
        </p:nvSpPr>
        <p:spPr>
          <a:xfrm>
            <a:off x="13108851" y="15649591"/>
            <a:ext cx="6804042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/>
              <a:t>Figure 3: Magnetic-Fluorescent Nanoparticle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AEEB8E-5D96-4794-8431-3C7C8AA8FAF6}"/>
              </a:ext>
            </a:extLst>
          </p:cNvPr>
          <p:cNvSpPr txBox="1"/>
          <p:nvPr/>
        </p:nvSpPr>
        <p:spPr>
          <a:xfrm>
            <a:off x="20399807" y="15940221"/>
            <a:ext cx="887486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/>
              <a:t>Figure 7: Nanoparticles functionalized with varying ligands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9594</TotalTime>
  <Words>1468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Symbol</vt:lpstr>
      <vt:lpstr>Times New Roman</vt:lpstr>
      <vt:lpstr>Office Theme</vt:lpstr>
      <vt:lpstr>PowerPoint Presentation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Anne Chew</dc:creator>
  <cp:lastModifiedBy>Silverio Lopez</cp:lastModifiedBy>
  <cp:revision>109</cp:revision>
  <cp:lastPrinted>2016-12-05T21:54:35Z</cp:lastPrinted>
  <dcterms:created xsi:type="dcterms:W3CDTF">2016-02-16T14:55:32Z</dcterms:created>
  <dcterms:modified xsi:type="dcterms:W3CDTF">2020-11-19T01:09:09Z</dcterms:modified>
</cp:coreProperties>
</file>