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94" r:id="rId6"/>
    <p:sldId id="258" r:id="rId7"/>
    <p:sldId id="259" r:id="rId8"/>
    <p:sldId id="263" r:id="rId9"/>
    <p:sldId id="265" r:id="rId10"/>
    <p:sldId id="264" r:id="rId11"/>
    <p:sldId id="262" r:id="rId12"/>
    <p:sldId id="270" r:id="rId13"/>
    <p:sldId id="281" r:id="rId14"/>
    <p:sldId id="271" r:id="rId15"/>
    <p:sldId id="283" r:id="rId16"/>
    <p:sldId id="284" r:id="rId17"/>
    <p:sldId id="285" r:id="rId18"/>
    <p:sldId id="273" r:id="rId19"/>
    <p:sldId id="275" r:id="rId20"/>
    <p:sldId id="274" r:id="rId21"/>
    <p:sldId id="286" r:id="rId22"/>
    <p:sldId id="272" r:id="rId23"/>
    <p:sldId id="287" r:id="rId24"/>
    <p:sldId id="288" r:id="rId25"/>
    <p:sldId id="289" r:id="rId26"/>
    <p:sldId id="290" r:id="rId27"/>
    <p:sldId id="291" r:id="rId28"/>
    <p:sldId id="292" r:id="rId29"/>
    <p:sldId id="293" r:id="rId30"/>
    <p:sldId id="276" r:id="rId31"/>
    <p:sldId id="267" r:id="rId32"/>
    <p:sldId id="295"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7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58819-8B89-4B3A-8659-7C0CE7D996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BA01B41-8EE5-4592-BFF9-EB8CE1B6DC7A}">
      <dgm:prSet/>
      <dgm:spPr/>
      <dgm:t>
        <a:bodyPr/>
        <a:lstStyle/>
        <a:p>
          <a:r>
            <a:rPr lang="en-US" dirty="0"/>
            <a:t>Natural products and their pharmacophores have been used in the development and discovery of novel promising curative final drug entities.</a:t>
          </a:r>
        </a:p>
      </dgm:t>
    </dgm:pt>
    <dgm:pt modelId="{E25E8BE8-EAEE-40B2-B779-7F1ED0AED361}" type="parTrans" cxnId="{DF1F2CF7-CD90-4D1F-98E6-842599A3F65E}">
      <dgm:prSet/>
      <dgm:spPr/>
      <dgm:t>
        <a:bodyPr/>
        <a:lstStyle/>
        <a:p>
          <a:endParaRPr lang="en-US"/>
        </a:p>
      </dgm:t>
    </dgm:pt>
    <dgm:pt modelId="{F83C39BB-F41E-412A-94FB-DF9768477879}" type="sibTrans" cxnId="{DF1F2CF7-CD90-4D1F-98E6-842599A3F65E}">
      <dgm:prSet/>
      <dgm:spPr/>
      <dgm:t>
        <a:bodyPr/>
        <a:lstStyle/>
        <a:p>
          <a:endParaRPr lang="en-US"/>
        </a:p>
      </dgm:t>
    </dgm:pt>
    <dgm:pt modelId="{045CE954-C8CB-42FE-87ED-07CB1C621F78}">
      <dgm:prSet/>
      <dgm:spPr/>
      <dgm:t>
        <a:bodyPr/>
        <a:lstStyle/>
        <a:p>
          <a:r>
            <a:rPr lang="en-US" dirty="0"/>
            <a:t>Promising  area of drug discovery and development research.</a:t>
          </a:r>
        </a:p>
      </dgm:t>
    </dgm:pt>
    <dgm:pt modelId="{C0AE9AA5-FC21-4887-9ABD-57BBCEC5C982}" type="parTrans" cxnId="{CE545CFA-1D00-418C-8198-17CA51588D00}">
      <dgm:prSet/>
      <dgm:spPr/>
      <dgm:t>
        <a:bodyPr/>
        <a:lstStyle/>
        <a:p>
          <a:endParaRPr lang="en-US"/>
        </a:p>
      </dgm:t>
    </dgm:pt>
    <dgm:pt modelId="{8B490F91-32B0-42A0-9ACB-C67A56F7DBF1}" type="sibTrans" cxnId="{CE545CFA-1D00-418C-8198-17CA51588D00}">
      <dgm:prSet/>
      <dgm:spPr/>
      <dgm:t>
        <a:bodyPr/>
        <a:lstStyle/>
        <a:p>
          <a:endParaRPr lang="en-US"/>
        </a:p>
      </dgm:t>
    </dgm:pt>
    <dgm:pt modelId="{EF197BAE-B359-41BE-BE37-E888CD5048E2}">
      <dgm:prSet/>
      <dgm:spPr/>
      <dgm:t>
        <a:bodyPr/>
        <a:lstStyle/>
        <a:p>
          <a:r>
            <a:rPr lang="en-US" dirty="0"/>
            <a:t>Several herbal medicines and pure natural products serve as diverse sources for development of novel antiviral  drugs.</a:t>
          </a:r>
        </a:p>
      </dgm:t>
    </dgm:pt>
    <dgm:pt modelId="{320249F6-A876-449B-855C-E11FE142CC1F}" type="parTrans" cxnId="{F62F94B1-1363-42CC-B3EC-B84616E2CBF7}">
      <dgm:prSet/>
      <dgm:spPr/>
      <dgm:t>
        <a:bodyPr/>
        <a:lstStyle/>
        <a:p>
          <a:endParaRPr lang="en-US"/>
        </a:p>
      </dgm:t>
    </dgm:pt>
    <dgm:pt modelId="{528CF34C-61FC-4389-B6D2-7304FE004C3B}" type="sibTrans" cxnId="{F62F94B1-1363-42CC-B3EC-B84616E2CBF7}">
      <dgm:prSet/>
      <dgm:spPr/>
      <dgm:t>
        <a:bodyPr/>
        <a:lstStyle/>
        <a:p>
          <a:endParaRPr lang="en-US"/>
        </a:p>
      </dgm:t>
    </dgm:pt>
    <dgm:pt modelId="{EF583503-18A2-4071-9A80-99FB8CAA3C8A}">
      <dgm:prSet/>
      <dgm:spPr/>
      <dgm:t>
        <a:bodyPr/>
        <a:lstStyle/>
        <a:p>
          <a:r>
            <a:rPr lang="en-US" dirty="0"/>
            <a:t>In chemotherapy, 75% of anticancer drugs and 78% of antibacterial drugs are either directly obtained from natural resources, or semi-synthetic natural products.</a:t>
          </a:r>
        </a:p>
      </dgm:t>
    </dgm:pt>
    <dgm:pt modelId="{A43DAC9A-4A4E-4101-AE64-E4CC7897B65B}" type="parTrans" cxnId="{24BB5B26-FC48-426D-B238-3718CDF3D9F3}">
      <dgm:prSet/>
      <dgm:spPr/>
      <dgm:t>
        <a:bodyPr/>
        <a:lstStyle/>
        <a:p>
          <a:endParaRPr lang="en-US"/>
        </a:p>
      </dgm:t>
    </dgm:pt>
    <dgm:pt modelId="{2F189858-39BC-405D-8E6A-09F1C1944AFB}" type="sibTrans" cxnId="{24BB5B26-FC48-426D-B238-3718CDF3D9F3}">
      <dgm:prSet/>
      <dgm:spPr/>
      <dgm:t>
        <a:bodyPr/>
        <a:lstStyle/>
        <a:p>
          <a:endParaRPr lang="en-US"/>
        </a:p>
      </dgm:t>
    </dgm:pt>
    <dgm:pt modelId="{41303BCB-69C1-4026-B154-CB1F8D311195}">
      <dgm:prSet/>
      <dgm:spPr/>
      <dgm:t>
        <a:bodyPr/>
        <a:lstStyle/>
        <a:p>
          <a:r>
            <a:rPr lang="en-US" dirty="0"/>
            <a:t>Antiviral drugs obtained from pure natural products has shown diverse antiviral activities against viral pathogens such as dengue virus, human immunodeficiency virus (HIV), influenza virus, hepatitis virus etc.</a:t>
          </a:r>
        </a:p>
      </dgm:t>
    </dgm:pt>
    <dgm:pt modelId="{82219308-5522-415B-A241-04427E887CD2}" type="parTrans" cxnId="{D81799FD-1851-4050-BC16-DDC00128E127}">
      <dgm:prSet/>
      <dgm:spPr/>
      <dgm:t>
        <a:bodyPr/>
        <a:lstStyle/>
        <a:p>
          <a:endParaRPr lang="en-US"/>
        </a:p>
      </dgm:t>
    </dgm:pt>
    <dgm:pt modelId="{517DADC2-501D-4D29-AC6D-869C4DDECF74}" type="sibTrans" cxnId="{D81799FD-1851-4050-BC16-DDC00128E127}">
      <dgm:prSet/>
      <dgm:spPr/>
      <dgm:t>
        <a:bodyPr/>
        <a:lstStyle/>
        <a:p>
          <a:endParaRPr lang="en-US"/>
        </a:p>
      </dgm:t>
    </dgm:pt>
    <dgm:pt modelId="{B1B164BA-8E2F-4B03-963D-4C675F64FC7E}">
      <dgm:prSet/>
      <dgm:spPr/>
      <dgm:t>
        <a:bodyPr/>
        <a:lstStyle/>
        <a:p>
          <a:r>
            <a:rPr lang="en-US" dirty="0"/>
            <a:t>Currently, about 25% of medicines obtained directly from nature. 61% of new drug entity (NCE) originates from natural product</a:t>
          </a:r>
        </a:p>
      </dgm:t>
    </dgm:pt>
    <dgm:pt modelId="{26FE176F-CDC3-4297-89DF-F2E11FE29853}" type="parTrans" cxnId="{925B6F15-220E-465A-A4D7-773C61A7356F}">
      <dgm:prSet/>
      <dgm:spPr/>
      <dgm:t>
        <a:bodyPr/>
        <a:lstStyle/>
        <a:p>
          <a:endParaRPr lang="en-US"/>
        </a:p>
      </dgm:t>
    </dgm:pt>
    <dgm:pt modelId="{6D046C44-C095-4A0F-AD7C-29BDB1C5917D}" type="sibTrans" cxnId="{925B6F15-220E-465A-A4D7-773C61A7356F}">
      <dgm:prSet/>
      <dgm:spPr/>
      <dgm:t>
        <a:bodyPr/>
        <a:lstStyle/>
        <a:p>
          <a:endParaRPr lang="en-US"/>
        </a:p>
      </dgm:t>
    </dgm:pt>
    <dgm:pt modelId="{5503D33E-EE84-486B-B503-5ADC160D7B78}">
      <dgm:prSet/>
      <dgm:spPr/>
      <dgm:t>
        <a:bodyPr/>
        <a:lstStyle/>
        <a:p>
          <a:r>
            <a:rPr lang="en-US" dirty="0"/>
            <a:t>Other synthetic molecular scaffolds such as Adamantane, 4- aminoquinoline derivatives has shown notable activity against viruses (Influenza virus) and fatal diseases like malaria.</a:t>
          </a:r>
        </a:p>
      </dgm:t>
    </dgm:pt>
    <dgm:pt modelId="{67BAD33F-54EE-4315-9B7A-9EC54DF5EB94}" type="parTrans" cxnId="{402A3925-3B87-440D-8583-8EE970D00656}">
      <dgm:prSet/>
      <dgm:spPr/>
      <dgm:t>
        <a:bodyPr/>
        <a:lstStyle/>
        <a:p>
          <a:endParaRPr lang="en-US"/>
        </a:p>
      </dgm:t>
    </dgm:pt>
    <dgm:pt modelId="{3E90C92A-AB3A-44B4-B9BA-AC150E77BA2A}" type="sibTrans" cxnId="{402A3925-3B87-440D-8583-8EE970D00656}">
      <dgm:prSet/>
      <dgm:spPr/>
      <dgm:t>
        <a:bodyPr/>
        <a:lstStyle/>
        <a:p>
          <a:endParaRPr lang="en-US"/>
        </a:p>
      </dgm:t>
    </dgm:pt>
    <dgm:pt modelId="{AF05EA23-DF68-408C-BCEB-64F12DCFD6E3}" type="pres">
      <dgm:prSet presAssocID="{9F758819-8B89-4B3A-8659-7C0CE7D996FE}" presName="vert0" presStyleCnt="0">
        <dgm:presLayoutVars>
          <dgm:dir/>
          <dgm:animOne val="branch"/>
          <dgm:animLvl val="lvl"/>
        </dgm:presLayoutVars>
      </dgm:prSet>
      <dgm:spPr/>
    </dgm:pt>
    <dgm:pt modelId="{00AB1FF2-5EAF-4B05-A4EE-705BA928B4CA}" type="pres">
      <dgm:prSet presAssocID="{4BA01B41-8EE5-4592-BFF9-EB8CE1B6DC7A}" presName="thickLine" presStyleLbl="alignNode1" presStyleIdx="0" presStyleCnt="7"/>
      <dgm:spPr/>
    </dgm:pt>
    <dgm:pt modelId="{41860850-2EAC-46F2-84D1-41A4F819BF76}" type="pres">
      <dgm:prSet presAssocID="{4BA01B41-8EE5-4592-BFF9-EB8CE1B6DC7A}" presName="horz1" presStyleCnt="0"/>
      <dgm:spPr/>
    </dgm:pt>
    <dgm:pt modelId="{36533386-4BE8-4E2F-8B14-0BA0142EBD69}" type="pres">
      <dgm:prSet presAssocID="{4BA01B41-8EE5-4592-BFF9-EB8CE1B6DC7A}" presName="tx1" presStyleLbl="revTx" presStyleIdx="0" presStyleCnt="7"/>
      <dgm:spPr/>
    </dgm:pt>
    <dgm:pt modelId="{426D1773-3E91-40F1-B109-53036A2B9221}" type="pres">
      <dgm:prSet presAssocID="{4BA01B41-8EE5-4592-BFF9-EB8CE1B6DC7A}" presName="vert1" presStyleCnt="0"/>
      <dgm:spPr/>
    </dgm:pt>
    <dgm:pt modelId="{AB941B23-D713-4DD8-AD1F-4C85B9EAB619}" type="pres">
      <dgm:prSet presAssocID="{045CE954-C8CB-42FE-87ED-07CB1C621F78}" presName="thickLine" presStyleLbl="alignNode1" presStyleIdx="1" presStyleCnt="7"/>
      <dgm:spPr/>
    </dgm:pt>
    <dgm:pt modelId="{AA7C0AD9-51CE-4FF7-AD29-7F874BB10A5A}" type="pres">
      <dgm:prSet presAssocID="{045CE954-C8CB-42FE-87ED-07CB1C621F78}" presName="horz1" presStyleCnt="0"/>
      <dgm:spPr/>
    </dgm:pt>
    <dgm:pt modelId="{00B2CC1B-2D53-48B4-93F2-13936BCD76DA}" type="pres">
      <dgm:prSet presAssocID="{045CE954-C8CB-42FE-87ED-07CB1C621F78}" presName="tx1" presStyleLbl="revTx" presStyleIdx="1" presStyleCnt="7"/>
      <dgm:spPr/>
    </dgm:pt>
    <dgm:pt modelId="{D1D1FD1A-A002-4CE0-9E85-26BDB7C0DD81}" type="pres">
      <dgm:prSet presAssocID="{045CE954-C8CB-42FE-87ED-07CB1C621F78}" presName="vert1" presStyleCnt="0"/>
      <dgm:spPr/>
    </dgm:pt>
    <dgm:pt modelId="{4C63B295-5E70-4016-8567-EAC38C59425A}" type="pres">
      <dgm:prSet presAssocID="{B1B164BA-8E2F-4B03-963D-4C675F64FC7E}" presName="thickLine" presStyleLbl="alignNode1" presStyleIdx="2" presStyleCnt="7"/>
      <dgm:spPr/>
    </dgm:pt>
    <dgm:pt modelId="{E2931DB7-F654-4FDF-8B95-DCBE9734FBE0}" type="pres">
      <dgm:prSet presAssocID="{B1B164BA-8E2F-4B03-963D-4C675F64FC7E}" presName="horz1" presStyleCnt="0"/>
      <dgm:spPr/>
    </dgm:pt>
    <dgm:pt modelId="{7C0568A2-422B-41AF-ADF5-5FEF5AB52406}" type="pres">
      <dgm:prSet presAssocID="{B1B164BA-8E2F-4B03-963D-4C675F64FC7E}" presName="tx1" presStyleLbl="revTx" presStyleIdx="2" presStyleCnt="7"/>
      <dgm:spPr/>
    </dgm:pt>
    <dgm:pt modelId="{74C7D609-9CC2-4121-85A8-19AEC22882CF}" type="pres">
      <dgm:prSet presAssocID="{B1B164BA-8E2F-4B03-963D-4C675F64FC7E}" presName="vert1" presStyleCnt="0"/>
      <dgm:spPr/>
    </dgm:pt>
    <dgm:pt modelId="{9727C063-D333-41A0-8C73-AAD549EB3A65}" type="pres">
      <dgm:prSet presAssocID="{EF197BAE-B359-41BE-BE37-E888CD5048E2}" presName="thickLine" presStyleLbl="alignNode1" presStyleIdx="3" presStyleCnt="7"/>
      <dgm:spPr/>
    </dgm:pt>
    <dgm:pt modelId="{12631817-1608-47B0-9677-AC0377857955}" type="pres">
      <dgm:prSet presAssocID="{EF197BAE-B359-41BE-BE37-E888CD5048E2}" presName="horz1" presStyleCnt="0"/>
      <dgm:spPr/>
    </dgm:pt>
    <dgm:pt modelId="{02659E1B-DBEA-4BD5-BDDE-3F7FFFD67129}" type="pres">
      <dgm:prSet presAssocID="{EF197BAE-B359-41BE-BE37-E888CD5048E2}" presName="tx1" presStyleLbl="revTx" presStyleIdx="3" presStyleCnt="7"/>
      <dgm:spPr/>
    </dgm:pt>
    <dgm:pt modelId="{15287C29-9CEE-46B6-969F-65E97B1C4058}" type="pres">
      <dgm:prSet presAssocID="{EF197BAE-B359-41BE-BE37-E888CD5048E2}" presName="vert1" presStyleCnt="0"/>
      <dgm:spPr/>
    </dgm:pt>
    <dgm:pt modelId="{47D12131-F7AD-4FB1-B7B8-B3123A85CB2C}" type="pres">
      <dgm:prSet presAssocID="{EF583503-18A2-4071-9A80-99FB8CAA3C8A}" presName="thickLine" presStyleLbl="alignNode1" presStyleIdx="4" presStyleCnt="7"/>
      <dgm:spPr/>
    </dgm:pt>
    <dgm:pt modelId="{F23DB147-2A21-43EC-957D-FCC7F2248686}" type="pres">
      <dgm:prSet presAssocID="{EF583503-18A2-4071-9A80-99FB8CAA3C8A}" presName="horz1" presStyleCnt="0"/>
      <dgm:spPr/>
    </dgm:pt>
    <dgm:pt modelId="{6C6A4432-CF89-48B9-A7EA-E1BE6F7D94A7}" type="pres">
      <dgm:prSet presAssocID="{EF583503-18A2-4071-9A80-99FB8CAA3C8A}" presName="tx1" presStyleLbl="revTx" presStyleIdx="4" presStyleCnt="7"/>
      <dgm:spPr/>
    </dgm:pt>
    <dgm:pt modelId="{B4BB8B28-5C31-4E18-9D45-50DD372BC428}" type="pres">
      <dgm:prSet presAssocID="{EF583503-18A2-4071-9A80-99FB8CAA3C8A}" presName="vert1" presStyleCnt="0"/>
      <dgm:spPr/>
    </dgm:pt>
    <dgm:pt modelId="{5EB8F981-58AF-4E34-8502-5322EE86EF29}" type="pres">
      <dgm:prSet presAssocID="{41303BCB-69C1-4026-B154-CB1F8D311195}" presName="thickLine" presStyleLbl="alignNode1" presStyleIdx="5" presStyleCnt="7"/>
      <dgm:spPr/>
    </dgm:pt>
    <dgm:pt modelId="{DF1E9F01-8B5E-4BD1-BD78-9D7EFB542B40}" type="pres">
      <dgm:prSet presAssocID="{41303BCB-69C1-4026-B154-CB1F8D311195}" presName="horz1" presStyleCnt="0"/>
      <dgm:spPr/>
    </dgm:pt>
    <dgm:pt modelId="{C0BE35B5-829E-4658-8408-B211096D2331}" type="pres">
      <dgm:prSet presAssocID="{41303BCB-69C1-4026-B154-CB1F8D311195}" presName="tx1" presStyleLbl="revTx" presStyleIdx="5" presStyleCnt="7"/>
      <dgm:spPr/>
    </dgm:pt>
    <dgm:pt modelId="{6140865D-541D-4C1B-BB77-A82D0F108A61}" type="pres">
      <dgm:prSet presAssocID="{41303BCB-69C1-4026-B154-CB1F8D311195}" presName="vert1" presStyleCnt="0"/>
      <dgm:spPr/>
    </dgm:pt>
    <dgm:pt modelId="{3EA18496-0D91-49E0-AA47-4965A4612E77}" type="pres">
      <dgm:prSet presAssocID="{5503D33E-EE84-486B-B503-5ADC160D7B78}" presName="thickLine" presStyleLbl="alignNode1" presStyleIdx="6" presStyleCnt="7"/>
      <dgm:spPr/>
    </dgm:pt>
    <dgm:pt modelId="{48B746CD-2442-40B7-B94E-5A9520187E0C}" type="pres">
      <dgm:prSet presAssocID="{5503D33E-EE84-486B-B503-5ADC160D7B78}" presName="horz1" presStyleCnt="0"/>
      <dgm:spPr/>
    </dgm:pt>
    <dgm:pt modelId="{D7EC9420-6EB5-4C9F-8694-C88F0F1E41CA}" type="pres">
      <dgm:prSet presAssocID="{5503D33E-EE84-486B-B503-5ADC160D7B78}" presName="tx1" presStyleLbl="revTx" presStyleIdx="6" presStyleCnt="7"/>
      <dgm:spPr/>
    </dgm:pt>
    <dgm:pt modelId="{89B6852C-5E1F-4278-8B8E-DDD1B2E48229}" type="pres">
      <dgm:prSet presAssocID="{5503D33E-EE84-486B-B503-5ADC160D7B78}" presName="vert1" presStyleCnt="0"/>
      <dgm:spPr/>
    </dgm:pt>
  </dgm:ptLst>
  <dgm:cxnLst>
    <dgm:cxn modelId="{2FD5FB09-C40D-403D-9EFF-DDB2B541A306}" type="presOf" srcId="{9F758819-8B89-4B3A-8659-7C0CE7D996FE}" destId="{AF05EA23-DF68-408C-BCEB-64F12DCFD6E3}" srcOrd="0" destOrd="0" presId="urn:microsoft.com/office/officeart/2008/layout/LinedList"/>
    <dgm:cxn modelId="{F961CE0B-F6A9-4DA5-AEF7-8C1B777536F0}" type="presOf" srcId="{EF197BAE-B359-41BE-BE37-E888CD5048E2}" destId="{02659E1B-DBEA-4BD5-BDDE-3F7FFFD67129}" srcOrd="0" destOrd="0" presId="urn:microsoft.com/office/officeart/2008/layout/LinedList"/>
    <dgm:cxn modelId="{2EA0990D-E6D5-4FE6-8747-440F334AD300}" type="presOf" srcId="{4BA01B41-8EE5-4592-BFF9-EB8CE1B6DC7A}" destId="{36533386-4BE8-4E2F-8B14-0BA0142EBD69}" srcOrd="0" destOrd="0" presId="urn:microsoft.com/office/officeart/2008/layout/LinedList"/>
    <dgm:cxn modelId="{7D055E10-75E7-4CA4-AEC6-FDE4BD3C527A}" type="presOf" srcId="{045CE954-C8CB-42FE-87ED-07CB1C621F78}" destId="{00B2CC1B-2D53-48B4-93F2-13936BCD76DA}" srcOrd="0" destOrd="0" presId="urn:microsoft.com/office/officeart/2008/layout/LinedList"/>
    <dgm:cxn modelId="{183F7713-CF0E-4C50-94A3-7D93447005E6}" type="presOf" srcId="{41303BCB-69C1-4026-B154-CB1F8D311195}" destId="{C0BE35B5-829E-4658-8408-B211096D2331}" srcOrd="0" destOrd="0" presId="urn:microsoft.com/office/officeart/2008/layout/LinedList"/>
    <dgm:cxn modelId="{925B6F15-220E-465A-A4D7-773C61A7356F}" srcId="{9F758819-8B89-4B3A-8659-7C0CE7D996FE}" destId="{B1B164BA-8E2F-4B03-963D-4C675F64FC7E}" srcOrd="2" destOrd="0" parTransId="{26FE176F-CDC3-4297-89DF-F2E11FE29853}" sibTransId="{6D046C44-C095-4A0F-AD7C-29BDB1C5917D}"/>
    <dgm:cxn modelId="{402A3925-3B87-440D-8583-8EE970D00656}" srcId="{9F758819-8B89-4B3A-8659-7C0CE7D996FE}" destId="{5503D33E-EE84-486B-B503-5ADC160D7B78}" srcOrd="6" destOrd="0" parTransId="{67BAD33F-54EE-4315-9B7A-9EC54DF5EB94}" sibTransId="{3E90C92A-AB3A-44B4-B9BA-AC150E77BA2A}"/>
    <dgm:cxn modelId="{24BB5B26-FC48-426D-B238-3718CDF3D9F3}" srcId="{9F758819-8B89-4B3A-8659-7C0CE7D996FE}" destId="{EF583503-18A2-4071-9A80-99FB8CAA3C8A}" srcOrd="4" destOrd="0" parTransId="{A43DAC9A-4A4E-4101-AE64-E4CC7897B65B}" sibTransId="{2F189858-39BC-405D-8E6A-09F1C1944AFB}"/>
    <dgm:cxn modelId="{47588358-086E-443B-A6C9-5DFAD8E4034E}" type="presOf" srcId="{B1B164BA-8E2F-4B03-963D-4C675F64FC7E}" destId="{7C0568A2-422B-41AF-ADF5-5FEF5AB52406}" srcOrd="0" destOrd="0" presId="urn:microsoft.com/office/officeart/2008/layout/LinedList"/>
    <dgm:cxn modelId="{F62F94B1-1363-42CC-B3EC-B84616E2CBF7}" srcId="{9F758819-8B89-4B3A-8659-7C0CE7D996FE}" destId="{EF197BAE-B359-41BE-BE37-E888CD5048E2}" srcOrd="3" destOrd="0" parTransId="{320249F6-A876-449B-855C-E11FE142CC1F}" sibTransId="{528CF34C-61FC-4389-B6D2-7304FE004C3B}"/>
    <dgm:cxn modelId="{64E219CF-A4FA-4954-8C69-8F3B19A61987}" type="presOf" srcId="{EF583503-18A2-4071-9A80-99FB8CAA3C8A}" destId="{6C6A4432-CF89-48B9-A7EA-E1BE6F7D94A7}" srcOrd="0" destOrd="0" presId="urn:microsoft.com/office/officeart/2008/layout/LinedList"/>
    <dgm:cxn modelId="{1624C9E1-88C1-4509-9026-962E311732C9}" type="presOf" srcId="{5503D33E-EE84-486B-B503-5ADC160D7B78}" destId="{D7EC9420-6EB5-4C9F-8694-C88F0F1E41CA}" srcOrd="0" destOrd="0" presId="urn:microsoft.com/office/officeart/2008/layout/LinedList"/>
    <dgm:cxn modelId="{DF1F2CF7-CD90-4D1F-98E6-842599A3F65E}" srcId="{9F758819-8B89-4B3A-8659-7C0CE7D996FE}" destId="{4BA01B41-8EE5-4592-BFF9-EB8CE1B6DC7A}" srcOrd="0" destOrd="0" parTransId="{E25E8BE8-EAEE-40B2-B779-7F1ED0AED361}" sibTransId="{F83C39BB-F41E-412A-94FB-DF9768477879}"/>
    <dgm:cxn modelId="{CE545CFA-1D00-418C-8198-17CA51588D00}" srcId="{9F758819-8B89-4B3A-8659-7C0CE7D996FE}" destId="{045CE954-C8CB-42FE-87ED-07CB1C621F78}" srcOrd="1" destOrd="0" parTransId="{C0AE9AA5-FC21-4887-9ABD-57BBCEC5C982}" sibTransId="{8B490F91-32B0-42A0-9ACB-C67A56F7DBF1}"/>
    <dgm:cxn modelId="{D81799FD-1851-4050-BC16-DDC00128E127}" srcId="{9F758819-8B89-4B3A-8659-7C0CE7D996FE}" destId="{41303BCB-69C1-4026-B154-CB1F8D311195}" srcOrd="5" destOrd="0" parTransId="{82219308-5522-415B-A241-04427E887CD2}" sibTransId="{517DADC2-501D-4D29-AC6D-869C4DDECF74}"/>
    <dgm:cxn modelId="{393F6F7D-6743-4245-8CFB-66CE4A1A8B44}" type="presParOf" srcId="{AF05EA23-DF68-408C-BCEB-64F12DCFD6E3}" destId="{00AB1FF2-5EAF-4B05-A4EE-705BA928B4CA}" srcOrd="0" destOrd="0" presId="urn:microsoft.com/office/officeart/2008/layout/LinedList"/>
    <dgm:cxn modelId="{E2EAA6FA-CB7D-4B5F-9EF5-D455572CBFC4}" type="presParOf" srcId="{AF05EA23-DF68-408C-BCEB-64F12DCFD6E3}" destId="{41860850-2EAC-46F2-84D1-41A4F819BF76}" srcOrd="1" destOrd="0" presId="urn:microsoft.com/office/officeart/2008/layout/LinedList"/>
    <dgm:cxn modelId="{EA1B314D-936D-40B7-9DBF-753AB7BEEC64}" type="presParOf" srcId="{41860850-2EAC-46F2-84D1-41A4F819BF76}" destId="{36533386-4BE8-4E2F-8B14-0BA0142EBD69}" srcOrd="0" destOrd="0" presId="urn:microsoft.com/office/officeart/2008/layout/LinedList"/>
    <dgm:cxn modelId="{11E4ECF9-B895-40F2-909C-FEF277127008}" type="presParOf" srcId="{41860850-2EAC-46F2-84D1-41A4F819BF76}" destId="{426D1773-3E91-40F1-B109-53036A2B9221}" srcOrd="1" destOrd="0" presId="urn:microsoft.com/office/officeart/2008/layout/LinedList"/>
    <dgm:cxn modelId="{E236A99A-C61E-4CDC-89B3-9CAB331FED7E}" type="presParOf" srcId="{AF05EA23-DF68-408C-BCEB-64F12DCFD6E3}" destId="{AB941B23-D713-4DD8-AD1F-4C85B9EAB619}" srcOrd="2" destOrd="0" presId="urn:microsoft.com/office/officeart/2008/layout/LinedList"/>
    <dgm:cxn modelId="{A85D5F48-0F08-481C-B4FA-D851CF70EF10}" type="presParOf" srcId="{AF05EA23-DF68-408C-BCEB-64F12DCFD6E3}" destId="{AA7C0AD9-51CE-4FF7-AD29-7F874BB10A5A}" srcOrd="3" destOrd="0" presId="urn:microsoft.com/office/officeart/2008/layout/LinedList"/>
    <dgm:cxn modelId="{1069DB85-50E0-41CC-A818-BE3BC24A4819}" type="presParOf" srcId="{AA7C0AD9-51CE-4FF7-AD29-7F874BB10A5A}" destId="{00B2CC1B-2D53-48B4-93F2-13936BCD76DA}" srcOrd="0" destOrd="0" presId="urn:microsoft.com/office/officeart/2008/layout/LinedList"/>
    <dgm:cxn modelId="{71817715-6BD2-4165-B693-4304330E6BB4}" type="presParOf" srcId="{AA7C0AD9-51CE-4FF7-AD29-7F874BB10A5A}" destId="{D1D1FD1A-A002-4CE0-9E85-26BDB7C0DD81}" srcOrd="1" destOrd="0" presId="urn:microsoft.com/office/officeart/2008/layout/LinedList"/>
    <dgm:cxn modelId="{6C6016B4-8290-4F41-B047-419CAF996297}" type="presParOf" srcId="{AF05EA23-DF68-408C-BCEB-64F12DCFD6E3}" destId="{4C63B295-5E70-4016-8567-EAC38C59425A}" srcOrd="4" destOrd="0" presId="urn:microsoft.com/office/officeart/2008/layout/LinedList"/>
    <dgm:cxn modelId="{EA67F598-8A1F-4150-8B61-CE48B7D0AA25}" type="presParOf" srcId="{AF05EA23-DF68-408C-BCEB-64F12DCFD6E3}" destId="{E2931DB7-F654-4FDF-8B95-DCBE9734FBE0}" srcOrd="5" destOrd="0" presId="urn:microsoft.com/office/officeart/2008/layout/LinedList"/>
    <dgm:cxn modelId="{0BBC4350-8BF9-45DA-9898-226FDFDFEA23}" type="presParOf" srcId="{E2931DB7-F654-4FDF-8B95-DCBE9734FBE0}" destId="{7C0568A2-422B-41AF-ADF5-5FEF5AB52406}" srcOrd="0" destOrd="0" presId="urn:microsoft.com/office/officeart/2008/layout/LinedList"/>
    <dgm:cxn modelId="{628DB80D-8385-40AF-9FFD-C0153F2C26CD}" type="presParOf" srcId="{E2931DB7-F654-4FDF-8B95-DCBE9734FBE0}" destId="{74C7D609-9CC2-4121-85A8-19AEC22882CF}" srcOrd="1" destOrd="0" presId="urn:microsoft.com/office/officeart/2008/layout/LinedList"/>
    <dgm:cxn modelId="{21F291E6-E49F-4025-B85D-273E7B6268BD}" type="presParOf" srcId="{AF05EA23-DF68-408C-BCEB-64F12DCFD6E3}" destId="{9727C063-D333-41A0-8C73-AAD549EB3A65}" srcOrd="6" destOrd="0" presId="urn:microsoft.com/office/officeart/2008/layout/LinedList"/>
    <dgm:cxn modelId="{7623AF63-99A6-4E9A-984D-6595E4D58CC7}" type="presParOf" srcId="{AF05EA23-DF68-408C-BCEB-64F12DCFD6E3}" destId="{12631817-1608-47B0-9677-AC0377857955}" srcOrd="7" destOrd="0" presId="urn:microsoft.com/office/officeart/2008/layout/LinedList"/>
    <dgm:cxn modelId="{5605EC01-7C11-4336-8CBD-5CBEE94CEE0F}" type="presParOf" srcId="{12631817-1608-47B0-9677-AC0377857955}" destId="{02659E1B-DBEA-4BD5-BDDE-3F7FFFD67129}" srcOrd="0" destOrd="0" presId="urn:microsoft.com/office/officeart/2008/layout/LinedList"/>
    <dgm:cxn modelId="{288F8424-5E77-4B7B-B115-2B807016D56C}" type="presParOf" srcId="{12631817-1608-47B0-9677-AC0377857955}" destId="{15287C29-9CEE-46B6-969F-65E97B1C4058}" srcOrd="1" destOrd="0" presId="urn:microsoft.com/office/officeart/2008/layout/LinedList"/>
    <dgm:cxn modelId="{D5E81003-F846-4E76-BFE5-066554300FD1}" type="presParOf" srcId="{AF05EA23-DF68-408C-BCEB-64F12DCFD6E3}" destId="{47D12131-F7AD-4FB1-B7B8-B3123A85CB2C}" srcOrd="8" destOrd="0" presId="urn:microsoft.com/office/officeart/2008/layout/LinedList"/>
    <dgm:cxn modelId="{65C0C10B-E23D-464A-908A-43195807C48D}" type="presParOf" srcId="{AF05EA23-DF68-408C-BCEB-64F12DCFD6E3}" destId="{F23DB147-2A21-43EC-957D-FCC7F2248686}" srcOrd="9" destOrd="0" presId="urn:microsoft.com/office/officeart/2008/layout/LinedList"/>
    <dgm:cxn modelId="{1972A6EE-DCD2-45CD-854A-1F7B9E898F64}" type="presParOf" srcId="{F23DB147-2A21-43EC-957D-FCC7F2248686}" destId="{6C6A4432-CF89-48B9-A7EA-E1BE6F7D94A7}" srcOrd="0" destOrd="0" presId="urn:microsoft.com/office/officeart/2008/layout/LinedList"/>
    <dgm:cxn modelId="{255E2ED0-AE3B-449E-9F3A-1FE751D37FE3}" type="presParOf" srcId="{F23DB147-2A21-43EC-957D-FCC7F2248686}" destId="{B4BB8B28-5C31-4E18-9D45-50DD372BC428}" srcOrd="1" destOrd="0" presId="urn:microsoft.com/office/officeart/2008/layout/LinedList"/>
    <dgm:cxn modelId="{EE657707-D10F-4F7B-89AE-D9F6A6D29CE4}" type="presParOf" srcId="{AF05EA23-DF68-408C-BCEB-64F12DCFD6E3}" destId="{5EB8F981-58AF-4E34-8502-5322EE86EF29}" srcOrd="10" destOrd="0" presId="urn:microsoft.com/office/officeart/2008/layout/LinedList"/>
    <dgm:cxn modelId="{3C3CFD64-155A-4004-B6A6-D125DC2F8B36}" type="presParOf" srcId="{AF05EA23-DF68-408C-BCEB-64F12DCFD6E3}" destId="{DF1E9F01-8B5E-4BD1-BD78-9D7EFB542B40}" srcOrd="11" destOrd="0" presId="urn:microsoft.com/office/officeart/2008/layout/LinedList"/>
    <dgm:cxn modelId="{51E266E8-0F33-4228-962C-4DC5E26D66F1}" type="presParOf" srcId="{DF1E9F01-8B5E-4BD1-BD78-9D7EFB542B40}" destId="{C0BE35B5-829E-4658-8408-B211096D2331}" srcOrd="0" destOrd="0" presId="urn:microsoft.com/office/officeart/2008/layout/LinedList"/>
    <dgm:cxn modelId="{4CE512EE-AEB3-4EE7-B919-24D17DA710C7}" type="presParOf" srcId="{DF1E9F01-8B5E-4BD1-BD78-9D7EFB542B40}" destId="{6140865D-541D-4C1B-BB77-A82D0F108A61}" srcOrd="1" destOrd="0" presId="urn:microsoft.com/office/officeart/2008/layout/LinedList"/>
    <dgm:cxn modelId="{27017260-B53E-470A-8967-914F2CEC44C6}" type="presParOf" srcId="{AF05EA23-DF68-408C-BCEB-64F12DCFD6E3}" destId="{3EA18496-0D91-49E0-AA47-4965A4612E77}" srcOrd="12" destOrd="0" presId="urn:microsoft.com/office/officeart/2008/layout/LinedList"/>
    <dgm:cxn modelId="{FDAB954C-5E17-433B-93AC-1FF7EA7FB9ED}" type="presParOf" srcId="{AF05EA23-DF68-408C-BCEB-64F12DCFD6E3}" destId="{48B746CD-2442-40B7-B94E-5A9520187E0C}" srcOrd="13" destOrd="0" presId="urn:microsoft.com/office/officeart/2008/layout/LinedList"/>
    <dgm:cxn modelId="{15E92086-F608-4C14-B917-0F24290E24BC}" type="presParOf" srcId="{48B746CD-2442-40B7-B94E-5A9520187E0C}" destId="{D7EC9420-6EB5-4C9F-8694-C88F0F1E41CA}" srcOrd="0" destOrd="0" presId="urn:microsoft.com/office/officeart/2008/layout/LinedList"/>
    <dgm:cxn modelId="{E3CB4B75-E667-4352-A175-3923F236349A}" type="presParOf" srcId="{48B746CD-2442-40B7-B94E-5A9520187E0C}" destId="{89B6852C-5E1F-4278-8B8E-DDD1B2E482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1F3B5D-9CF8-4507-94A1-24F885BD2D3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109D63-7C9B-4A25-A91D-105BCF3707F9}">
      <dgm:prSet/>
      <dgm:spPr/>
      <dgm:t>
        <a:bodyPr/>
        <a:lstStyle/>
        <a:p>
          <a:pPr>
            <a:lnSpc>
              <a:spcPct val="100000"/>
            </a:lnSpc>
          </a:pPr>
          <a:r>
            <a:rPr lang="en-US" dirty="0"/>
            <a:t>To conduct phytochemical investigations to design structural frameworks that can improve protein-ligand binding in COVID-19 proteases Thus, enhance antiviral effects and overcome limitations.</a:t>
          </a:r>
        </a:p>
      </dgm:t>
    </dgm:pt>
    <dgm:pt modelId="{4167B971-8BB6-4988-9C31-3CD88AC4794A}" type="parTrans" cxnId="{D66798CE-A9EC-46BB-9810-4A334EE78991}">
      <dgm:prSet/>
      <dgm:spPr/>
      <dgm:t>
        <a:bodyPr/>
        <a:lstStyle/>
        <a:p>
          <a:endParaRPr lang="en-US"/>
        </a:p>
      </dgm:t>
    </dgm:pt>
    <dgm:pt modelId="{EE855A49-F89B-4D94-BE80-BB06393BC9C5}" type="sibTrans" cxnId="{D66798CE-A9EC-46BB-9810-4A334EE78991}">
      <dgm:prSet/>
      <dgm:spPr/>
      <dgm:t>
        <a:bodyPr/>
        <a:lstStyle/>
        <a:p>
          <a:endParaRPr lang="en-US"/>
        </a:p>
      </dgm:t>
    </dgm:pt>
    <dgm:pt modelId="{05DBC0CE-5C81-48BA-80FA-F530A459341D}">
      <dgm:prSet/>
      <dgm:spPr/>
      <dgm:t>
        <a:bodyPr/>
        <a:lstStyle/>
        <a:p>
          <a:pPr>
            <a:lnSpc>
              <a:spcPct val="100000"/>
            </a:lnSpc>
          </a:pPr>
          <a:r>
            <a:rPr lang="en-US" dirty="0"/>
            <a:t>Careful transformation of reactive sites on compounds of interest  aiming to synthesize suitable semi-synthetic compounds for drug–protein interactions, might lead to the development of novel therapeutics.</a:t>
          </a:r>
        </a:p>
      </dgm:t>
    </dgm:pt>
    <dgm:pt modelId="{915F4486-3000-4D75-961C-BCA1E852BCDE}" type="parTrans" cxnId="{AFE87E1F-7A7E-4AB2-A784-808E70DBE5EF}">
      <dgm:prSet/>
      <dgm:spPr/>
      <dgm:t>
        <a:bodyPr/>
        <a:lstStyle/>
        <a:p>
          <a:endParaRPr lang="en-US"/>
        </a:p>
      </dgm:t>
    </dgm:pt>
    <dgm:pt modelId="{FF3407D1-4449-4C83-8EBB-FD7AD119C5A0}" type="sibTrans" cxnId="{AFE87E1F-7A7E-4AB2-A784-808E70DBE5EF}">
      <dgm:prSet/>
      <dgm:spPr/>
      <dgm:t>
        <a:bodyPr/>
        <a:lstStyle/>
        <a:p>
          <a:endParaRPr lang="en-US"/>
        </a:p>
      </dgm:t>
    </dgm:pt>
    <dgm:pt modelId="{49977824-EA70-425A-94AE-836DD747F15F}">
      <dgm:prSet/>
      <dgm:spPr/>
      <dgm:t>
        <a:bodyPr/>
        <a:lstStyle/>
        <a:p>
          <a:pPr>
            <a:lnSpc>
              <a:spcPct val="100000"/>
            </a:lnSpc>
          </a:pPr>
          <a:r>
            <a:rPr lang="en-US" dirty="0"/>
            <a:t>Subsequent druggability determination of the  medicinally privileged semi-synthetic  derivatives by an energy-based technique known as molecular docking.</a:t>
          </a:r>
        </a:p>
      </dgm:t>
    </dgm:pt>
    <dgm:pt modelId="{C16AD9FE-BB02-4F3A-8599-CFD91B02987B}" type="parTrans" cxnId="{D115C549-DC59-4EC7-94AF-0E27272D500E}">
      <dgm:prSet/>
      <dgm:spPr/>
      <dgm:t>
        <a:bodyPr/>
        <a:lstStyle/>
        <a:p>
          <a:endParaRPr lang="en-US"/>
        </a:p>
      </dgm:t>
    </dgm:pt>
    <dgm:pt modelId="{1FF712E5-B45A-43F6-955C-64CAF0D557A4}" type="sibTrans" cxnId="{D115C549-DC59-4EC7-94AF-0E27272D500E}">
      <dgm:prSet/>
      <dgm:spPr/>
      <dgm:t>
        <a:bodyPr/>
        <a:lstStyle/>
        <a:p>
          <a:endParaRPr lang="en-US"/>
        </a:p>
      </dgm:t>
    </dgm:pt>
    <dgm:pt modelId="{A7081508-4404-4922-91B0-288F84EF23E8}">
      <dgm:prSet/>
      <dgm:spPr/>
      <dgm:t>
        <a:bodyPr/>
        <a:lstStyle/>
        <a:p>
          <a:pPr>
            <a:lnSpc>
              <a:spcPct val="100000"/>
            </a:lnSpc>
          </a:pPr>
          <a:r>
            <a:rPr lang="en-US" dirty="0"/>
            <a:t>Characterize novel chemically modified derivatives through various analytical techniques including gas chromatography-mass spectroscopy (GC-MS) and X-ray crystallographic analysis</a:t>
          </a:r>
        </a:p>
      </dgm:t>
    </dgm:pt>
    <dgm:pt modelId="{F4D59A54-4F21-41C7-B95E-506ED2F4A984}" type="parTrans" cxnId="{417A8A9C-2F6A-482D-A517-C6AE8226DA5C}">
      <dgm:prSet/>
      <dgm:spPr/>
      <dgm:t>
        <a:bodyPr/>
        <a:lstStyle/>
        <a:p>
          <a:endParaRPr lang="en-US"/>
        </a:p>
      </dgm:t>
    </dgm:pt>
    <dgm:pt modelId="{CB984830-0705-40C0-A56A-578FE0307AB5}" type="sibTrans" cxnId="{417A8A9C-2F6A-482D-A517-C6AE8226DA5C}">
      <dgm:prSet/>
      <dgm:spPr/>
      <dgm:t>
        <a:bodyPr/>
        <a:lstStyle/>
        <a:p>
          <a:endParaRPr lang="en-US"/>
        </a:p>
      </dgm:t>
    </dgm:pt>
    <dgm:pt modelId="{4A4E640E-FC63-413D-B000-44BCF824AF08}">
      <dgm:prSet/>
      <dgm:spPr/>
      <dgm:t>
        <a:bodyPr/>
        <a:lstStyle/>
        <a:p>
          <a:pPr>
            <a:lnSpc>
              <a:spcPct val="100000"/>
            </a:lnSpc>
          </a:pPr>
          <a:r>
            <a:rPr lang="en-US" i="1" dirty="0"/>
            <a:t>In silico </a:t>
          </a:r>
          <a:r>
            <a:rPr lang="en-US" dirty="0"/>
            <a:t>evaluation of Protein-Ligand interactions.</a:t>
          </a:r>
        </a:p>
      </dgm:t>
    </dgm:pt>
    <dgm:pt modelId="{D996F8CD-3F09-4D91-9BCF-68F9D4FCD518}" type="parTrans" cxnId="{E14D0ECF-FA1E-49CC-8951-ADD473151A5C}">
      <dgm:prSet/>
      <dgm:spPr/>
      <dgm:t>
        <a:bodyPr/>
        <a:lstStyle/>
        <a:p>
          <a:endParaRPr lang="en-US"/>
        </a:p>
      </dgm:t>
    </dgm:pt>
    <dgm:pt modelId="{57B46E83-5CBE-450F-97D8-AE78DBC81C9B}" type="sibTrans" cxnId="{E14D0ECF-FA1E-49CC-8951-ADD473151A5C}">
      <dgm:prSet/>
      <dgm:spPr/>
      <dgm:t>
        <a:bodyPr/>
        <a:lstStyle/>
        <a:p>
          <a:endParaRPr lang="en-US"/>
        </a:p>
      </dgm:t>
    </dgm:pt>
    <dgm:pt modelId="{725C979B-C6F7-4174-9DE8-40130651B217}">
      <dgm:prSet/>
      <dgm:spPr/>
      <dgm:t>
        <a:bodyPr/>
        <a:lstStyle/>
        <a:p>
          <a:pPr>
            <a:lnSpc>
              <a:spcPct val="100000"/>
            </a:lnSpc>
          </a:pPr>
          <a:r>
            <a:rPr lang="en-US" i="1" dirty="0"/>
            <a:t>In vivo </a:t>
          </a:r>
          <a:r>
            <a:rPr lang="en-US" dirty="0"/>
            <a:t>and </a:t>
          </a:r>
          <a:r>
            <a:rPr lang="en-US" i="1" dirty="0"/>
            <a:t>in vitro </a:t>
          </a:r>
          <a:r>
            <a:rPr lang="en-US" dirty="0"/>
            <a:t>testing (future aspects). </a:t>
          </a:r>
        </a:p>
      </dgm:t>
    </dgm:pt>
    <dgm:pt modelId="{91E87254-561B-4F1D-9FD0-6DF5F4BFFD20}" type="parTrans" cxnId="{1C2D5998-6EA3-4EF2-A8BC-2518C955A0B0}">
      <dgm:prSet/>
      <dgm:spPr/>
      <dgm:t>
        <a:bodyPr/>
        <a:lstStyle/>
        <a:p>
          <a:endParaRPr lang="en-US"/>
        </a:p>
      </dgm:t>
    </dgm:pt>
    <dgm:pt modelId="{2C9B1CB3-DFBF-4B4C-BE7E-9ACBFF855BEB}" type="sibTrans" cxnId="{1C2D5998-6EA3-4EF2-A8BC-2518C955A0B0}">
      <dgm:prSet/>
      <dgm:spPr/>
      <dgm:t>
        <a:bodyPr/>
        <a:lstStyle/>
        <a:p>
          <a:endParaRPr lang="en-US"/>
        </a:p>
      </dgm:t>
    </dgm:pt>
    <dgm:pt modelId="{FB3719DA-62EE-4854-BFF0-BD844B927807}" type="pres">
      <dgm:prSet presAssocID="{F51F3B5D-9CF8-4507-94A1-24F885BD2D35}" presName="root" presStyleCnt="0">
        <dgm:presLayoutVars>
          <dgm:dir/>
          <dgm:resizeHandles val="exact"/>
        </dgm:presLayoutVars>
      </dgm:prSet>
      <dgm:spPr/>
    </dgm:pt>
    <dgm:pt modelId="{21553645-E98E-4A51-A317-A38560F5EB36}" type="pres">
      <dgm:prSet presAssocID="{BF109D63-7C9B-4A25-A91D-105BCF3707F9}" presName="compNode" presStyleCnt="0"/>
      <dgm:spPr/>
    </dgm:pt>
    <dgm:pt modelId="{28197124-AB19-48C7-835E-455991B4BD47}" type="pres">
      <dgm:prSet presAssocID="{BF109D63-7C9B-4A25-A91D-105BCF3707F9}" presName="bgRect" presStyleLbl="bgShp" presStyleIdx="0" presStyleCnt="6"/>
      <dgm:spPr/>
    </dgm:pt>
    <dgm:pt modelId="{204F29C0-7DF6-4C55-ADE9-A8BAB2D67BE6}" type="pres">
      <dgm:prSet presAssocID="{BF109D63-7C9B-4A25-A91D-105BCF3707F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9579EB03-F953-434F-9ECC-EB029DF9E30B}" type="pres">
      <dgm:prSet presAssocID="{BF109D63-7C9B-4A25-A91D-105BCF3707F9}" presName="spaceRect" presStyleCnt="0"/>
      <dgm:spPr/>
    </dgm:pt>
    <dgm:pt modelId="{CA805929-C79A-41F9-8814-03ECE7B3BD93}" type="pres">
      <dgm:prSet presAssocID="{BF109D63-7C9B-4A25-A91D-105BCF3707F9}" presName="parTx" presStyleLbl="revTx" presStyleIdx="0" presStyleCnt="6">
        <dgm:presLayoutVars>
          <dgm:chMax val="0"/>
          <dgm:chPref val="0"/>
        </dgm:presLayoutVars>
      </dgm:prSet>
      <dgm:spPr/>
    </dgm:pt>
    <dgm:pt modelId="{9BCB1CD0-6446-41C5-9084-9D867C59C8FF}" type="pres">
      <dgm:prSet presAssocID="{EE855A49-F89B-4D94-BE80-BB06393BC9C5}" presName="sibTrans" presStyleCnt="0"/>
      <dgm:spPr/>
    </dgm:pt>
    <dgm:pt modelId="{D6999BE4-3C44-4A16-8A97-63CBB704ED4B}" type="pres">
      <dgm:prSet presAssocID="{05DBC0CE-5C81-48BA-80FA-F530A459341D}" presName="compNode" presStyleCnt="0"/>
      <dgm:spPr/>
    </dgm:pt>
    <dgm:pt modelId="{34485A03-28DF-48AF-9AB1-B96B4E70CADA}" type="pres">
      <dgm:prSet presAssocID="{05DBC0CE-5C81-48BA-80FA-F530A459341D}" presName="bgRect" presStyleLbl="bgShp" presStyleIdx="1" presStyleCnt="6"/>
      <dgm:spPr/>
    </dgm:pt>
    <dgm:pt modelId="{7E1F7515-6E68-4A97-AF44-C66CF0DF7C94}" type="pres">
      <dgm:prSet presAssocID="{05DBC0CE-5C81-48BA-80FA-F530A459341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6D8D116D-BE40-488C-8B84-F37F057360CA}" type="pres">
      <dgm:prSet presAssocID="{05DBC0CE-5C81-48BA-80FA-F530A459341D}" presName="spaceRect" presStyleCnt="0"/>
      <dgm:spPr/>
    </dgm:pt>
    <dgm:pt modelId="{EDFBC972-AFFA-4C2A-BCBF-9FE07274D461}" type="pres">
      <dgm:prSet presAssocID="{05DBC0CE-5C81-48BA-80FA-F530A459341D}" presName="parTx" presStyleLbl="revTx" presStyleIdx="1" presStyleCnt="6" custScaleY="182275">
        <dgm:presLayoutVars>
          <dgm:chMax val="0"/>
          <dgm:chPref val="0"/>
        </dgm:presLayoutVars>
      </dgm:prSet>
      <dgm:spPr/>
    </dgm:pt>
    <dgm:pt modelId="{B47DC74F-266C-4FD1-8228-CCF1B3735AB0}" type="pres">
      <dgm:prSet presAssocID="{FF3407D1-4449-4C83-8EBB-FD7AD119C5A0}" presName="sibTrans" presStyleCnt="0"/>
      <dgm:spPr/>
    </dgm:pt>
    <dgm:pt modelId="{EE237AFA-4DBB-4E33-9A96-29C15A4A4F82}" type="pres">
      <dgm:prSet presAssocID="{49977824-EA70-425A-94AE-836DD747F15F}" presName="compNode" presStyleCnt="0"/>
      <dgm:spPr/>
    </dgm:pt>
    <dgm:pt modelId="{0D5775B7-5394-48A6-B5BC-0732D0C5E9F0}" type="pres">
      <dgm:prSet presAssocID="{49977824-EA70-425A-94AE-836DD747F15F}" presName="bgRect" presStyleLbl="bgShp" presStyleIdx="2" presStyleCnt="6"/>
      <dgm:spPr/>
    </dgm:pt>
    <dgm:pt modelId="{A0A2BD2A-3B08-4B9B-B7FA-D2F69426B5D4}" type="pres">
      <dgm:prSet presAssocID="{49977824-EA70-425A-94AE-836DD747F15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DECAE2AF-8F95-4C53-806F-760460860048}" type="pres">
      <dgm:prSet presAssocID="{49977824-EA70-425A-94AE-836DD747F15F}" presName="spaceRect" presStyleCnt="0"/>
      <dgm:spPr/>
    </dgm:pt>
    <dgm:pt modelId="{8E9BCCF4-8698-4787-85AA-147B62B7636B}" type="pres">
      <dgm:prSet presAssocID="{49977824-EA70-425A-94AE-836DD747F15F}" presName="parTx" presStyleLbl="revTx" presStyleIdx="2" presStyleCnt="6" custScaleY="130732">
        <dgm:presLayoutVars>
          <dgm:chMax val="0"/>
          <dgm:chPref val="0"/>
        </dgm:presLayoutVars>
      </dgm:prSet>
      <dgm:spPr/>
    </dgm:pt>
    <dgm:pt modelId="{3D531B5B-3E3C-459D-A797-73CC680C1828}" type="pres">
      <dgm:prSet presAssocID="{1FF712E5-B45A-43F6-955C-64CAF0D557A4}" presName="sibTrans" presStyleCnt="0"/>
      <dgm:spPr/>
    </dgm:pt>
    <dgm:pt modelId="{D6F15D1F-8E95-495F-9422-3BD29E8C55F6}" type="pres">
      <dgm:prSet presAssocID="{A7081508-4404-4922-91B0-288F84EF23E8}" presName="compNode" presStyleCnt="0"/>
      <dgm:spPr/>
    </dgm:pt>
    <dgm:pt modelId="{C2AE2B79-A98B-4A13-A794-DFB54F036064}" type="pres">
      <dgm:prSet presAssocID="{A7081508-4404-4922-91B0-288F84EF23E8}" presName="bgRect" presStyleLbl="bgShp" presStyleIdx="3" presStyleCnt="6"/>
      <dgm:spPr/>
    </dgm:pt>
    <dgm:pt modelId="{98488DC4-148B-438D-93B8-99CEA9948292}" type="pres">
      <dgm:prSet presAssocID="{A7081508-4404-4922-91B0-288F84EF23E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FBC74FEA-D5AB-45B8-80D0-B44E4784C07B}" type="pres">
      <dgm:prSet presAssocID="{A7081508-4404-4922-91B0-288F84EF23E8}" presName="spaceRect" presStyleCnt="0"/>
      <dgm:spPr/>
    </dgm:pt>
    <dgm:pt modelId="{70F8166E-6331-4698-B723-76757345B1CD}" type="pres">
      <dgm:prSet presAssocID="{A7081508-4404-4922-91B0-288F84EF23E8}" presName="parTx" presStyleLbl="revTx" presStyleIdx="3" presStyleCnt="6" custScaleY="225390">
        <dgm:presLayoutVars>
          <dgm:chMax val="0"/>
          <dgm:chPref val="0"/>
        </dgm:presLayoutVars>
      </dgm:prSet>
      <dgm:spPr/>
    </dgm:pt>
    <dgm:pt modelId="{DE7957B0-5716-4F8F-972B-F80412B5829D}" type="pres">
      <dgm:prSet presAssocID="{CB984830-0705-40C0-A56A-578FE0307AB5}" presName="sibTrans" presStyleCnt="0"/>
      <dgm:spPr/>
    </dgm:pt>
    <dgm:pt modelId="{B575BE58-BFD4-4B60-BD8E-BFBD19B68CE4}" type="pres">
      <dgm:prSet presAssocID="{4A4E640E-FC63-413D-B000-44BCF824AF08}" presName="compNode" presStyleCnt="0"/>
      <dgm:spPr/>
    </dgm:pt>
    <dgm:pt modelId="{7D5755F2-A80E-492A-A58D-972E6C8D71CC}" type="pres">
      <dgm:prSet presAssocID="{4A4E640E-FC63-413D-B000-44BCF824AF08}" presName="bgRect" presStyleLbl="bgShp" presStyleIdx="4" presStyleCnt="6"/>
      <dgm:spPr/>
    </dgm:pt>
    <dgm:pt modelId="{F7C0685E-11A9-40E1-8E47-90091AAAC398}" type="pres">
      <dgm:prSet presAssocID="{4A4E640E-FC63-413D-B000-44BCF824AF0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enn Diagram"/>
        </a:ext>
      </dgm:extLst>
    </dgm:pt>
    <dgm:pt modelId="{C04A72BB-43B9-4A7B-8EEF-C31253062CF6}" type="pres">
      <dgm:prSet presAssocID="{4A4E640E-FC63-413D-B000-44BCF824AF08}" presName="spaceRect" presStyleCnt="0"/>
      <dgm:spPr/>
    </dgm:pt>
    <dgm:pt modelId="{D9776720-0337-4914-86EC-2907BF4A0AFF}" type="pres">
      <dgm:prSet presAssocID="{4A4E640E-FC63-413D-B000-44BCF824AF08}" presName="parTx" presStyleLbl="revTx" presStyleIdx="4" presStyleCnt="6">
        <dgm:presLayoutVars>
          <dgm:chMax val="0"/>
          <dgm:chPref val="0"/>
        </dgm:presLayoutVars>
      </dgm:prSet>
      <dgm:spPr/>
    </dgm:pt>
    <dgm:pt modelId="{B6F877B1-2FCE-4358-ADCC-FD4A2B9472DE}" type="pres">
      <dgm:prSet presAssocID="{57B46E83-5CBE-450F-97D8-AE78DBC81C9B}" presName="sibTrans" presStyleCnt="0"/>
      <dgm:spPr/>
    </dgm:pt>
    <dgm:pt modelId="{5744E6A5-6A04-4F78-9852-559D16FD4DCF}" type="pres">
      <dgm:prSet presAssocID="{725C979B-C6F7-4174-9DE8-40130651B217}" presName="compNode" presStyleCnt="0"/>
      <dgm:spPr/>
    </dgm:pt>
    <dgm:pt modelId="{EAC716EE-FF51-4940-B382-909418269F69}" type="pres">
      <dgm:prSet presAssocID="{725C979B-C6F7-4174-9DE8-40130651B217}" presName="bgRect" presStyleLbl="bgShp" presStyleIdx="5" presStyleCnt="6"/>
      <dgm:spPr/>
    </dgm:pt>
    <dgm:pt modelId="{34197D9A-D40B-4C82-B11C-FCFF4FC78256}" type="pres">
      <dgm:prSet presAssocID="{725C979B-C6F7-4174-9DE8-40130651B21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F1C55FF4-3083-4692-B636-E0F8BE27E6C5}" type="pres">
      <dgm:prSet presAssocID="{725C979B-C6F7-4174-9DE8-40130651B217}" presName="spaceRect" presStyleCnt="0"/>
      <dgm:spPr/>
    </dgm:pt>
    <dgm:pt modelId="{36B0C46C-C1B2-4667-956C-B3E4B50E728D}" type="pres">
      <dgm:prSet presAssocID="{725C979B-C6F7-4174-9DE8-40130651B217}" presName="parTx" presStyleLbl="revTx" presStyleIdx="5" presStyleCnt="6">
        <dgm:presLayoutVars>
          <dgm:chMax val="0"/>
          <dgm:chPref val="0"/>
        </dgm:presLayoutVars>
      </dgm:prSet>
      <dgm:spPr/>
    </dgm:pt>
  </dgm:ptLst>
  <dgm:cxnLst>
    <dgm:cxn modelId="{AFE87E1F-7A7E-4AB2-A784-808E70DBE5EF}" srcId="{F51F3B5D-9CF8-4507-94A1-24F885BD2D35}" destId="{05DBC0CE-5C81-48BA-80FA-F530A459341D}" srcOrd="1" destOrd="0" parTransId="{915F4486-3000-4D75-961C-BCA1E852BCDE}" sibTransId="{FF3407D1-4449-4C83-8EBB-FD7AD119C5A0}"/>
    <dgm:cxn modelId="{B9EB9337-5E82-4FDE-BBF3-13E1683584EA}" type="presOf" srcId="{A7081508-4404-4922-91B0-288F84EF23E8}" destId="{70F8166E-6331-4698-B723-76757345B1CD}" srcOrd="0" destOrd="0" presId="urn:microsoft.com/office/officeart/2018/2/layout/IconVerticalSolidList"/>
    <dgm:cxn modelId="{1CAE4243-261E-42D9-AEDA-D42D0C437FC8}" type="presOf" srcId="{BF109D63-7C9B-4A25-A91D-105BCF3707F9}" destId="{CA805929-C79A-41F9-8814-03ECE7B3BD93}" srcOrd="0" destOrd="0" presId="urn:microsoft.com/office/officeart/2018/2/layout/IconVerticalSolidList"/>
    <dgm:cxn modelId="{D115C549-DC59-4EC7-94AF-0E27272D500E}" srcId="{F51F3B5D-9CF8-4507-94A1-24F885BD2D35}" destId="{49977824-EA70-425A-94AE-836DD747F15F}" srcOrd="2" destOrd="0" parTransId="{C16AD9FE-BB02-4F3A-8599-CFD91B02987B}" sibTransId="{1FF712E5-B45A-43F6-955C-64CAF0D557A4}"/>
    <dgm:cxn modelId="{5E7C457F-E431-490E-B22E-8C9C12523F64}" type="presOf" srcId="{725C979B-C6F7-4174-9DE8-40130651B217}" destId="{36B0C46C-C1B2-4667-956C-B3E4B50E728D}" srcOrd="0" destOrd="0" presId="urn:microsoft.com/office/officeart/2018/2/layout/IconVerticalSolidList"/>
    <dgm:cxn modelId="{32C87782-01F1-4012-80C5-CA4AB421F40C}" type="presOf" srcId="{4A4E640E-FC63-413D-B000-44BCF824AF08}" destId="{D9776720-0337-4914-86EC-2907BF4A0AFF}" srcOrd="0" destOrd="0" presId="urn:microsoft.com/office/officeart/2018/2/layout/IconVerticalSolidList"/>
    <dgm:cxn modelId="{1C2D5998-6EA3-4EF2-A8BC-2518C955A0B0}" srcId="{F51F3B5D-9CF8-4507-94A1-24F885BD2D35}" destId="{725C979B-C6F7-4174-9DE8-40130651B217}" srcOrd="5" destOrd="0" parTransId="{91E87254-561B-4F1D-9FD0-6DF5F4BFFD20}" sibTransId="{2C9B1CB3-DFBF-4B4C-BE7E-9ACBFF855BEB}"/>
    <dgm:cxn modelId="{417A8A9C-2F6A-482D-A517-C6AE8226DA5C}" srcId="{F51F3B5D-9CF8-4507-94A1-24F885BD2D35}" destId="{A7081508-4404-4922-91B0-288F84EF23E8}" srcOrd="3" destOrd="0" parTransId="{F4D59A54-4F21-41C7-B95E-506ED2F4A984}" sibTransId="{CB984830-0705-40C0-A56A-578FE0307AB5}"/>
    <dgm:cxn modelId="{BC31D19E-C453-45B0-8BDB-8A22D303AD6A}" type="presOf" srcId="{F51F3B5D-9CF8-4507-94A1-24F885BD2D35}" destId="{FB3719DA-62EE-4854-BFF0-BD844B927807}" srcOrd="0" destOrd="0" presId="urn:microsoft.com/office/officeart/2018/2/layout/IconVerticalSolidList"/>
    <dgm:cxn modelId="{13F1A3C2-E73A-4000-8576-69A7876AAD76}" type="presOf" srcId="{05DBC0CE-5C81-48BA-80FA-F530A459341D}" destId="{EDFBC972-AFFA-4C2A-BCBF-9FE07274D461}" srcOrd="0" destOrd="0" presId="urn:microsoft.com/office/officeart/2018/2/layout/IconVerticalSolidList"/>
    <dgm:cxn modelId="{D66798CE-A9EC-46BB-9810-4A334EE78991}" srcId="{F51F3B5D-9CF8-4507-94A1-24F885BD2D35}" destId="{BF109D63-7C9B-4A25-A91D-105BCF3707F9}" srcOrd="0" destOrd="0" parTransId="{4167B971-8BB6-4988-9C31-3CD88AC4794A}" sibTransId="{EE855A49-F89B-4D94-BE80-BB06393BC9C5}"/>
    <dgm:cxn modelId="{E14D0ECF-FA1E-49CC-8951-ADD473151A5C}" srcId="{F51F3B5D-9CF8-4507-94A1-24F885BD2D35}" destId="{4A4E640E-FC63-413D-B000-44BCF824AF08}" srcOrd="4" destOrd="0" parTransId="{D996F8CD-3F09-4D91-9BCF-68F9D4FCD518}" sibTransId="{57B46E83-5CBE-450F-97D8-AE78DBC81C9B}"/>
    <dgm:cxn modelId="{536F41DD-4E94-4E95-A228-E20F96C15776}" type="presOf" srcId="{49977824-EA70-425A-94AE-836DD747F15F}" destId="{8E9BCCF4-8698-4787-85AA-147B62B7636B}" srcOrd="0" destOrd="0" presId="urn:microsoft.com/office/officeart/2018/2/layout/IconVerticalSolidList"/>
    <dgm:cxn modelId="{D238A0D2-AED3-452C-BDB6-F2F156B01CB5}" type="presParOf" srcId="{FB3719DA-62EE-4854-BFF0-BD844B927807}" destId="{21553645-E98E-4A51-A317-A38560F5EB36}" srcOrd="0" destOrd="0" presId="urn:microsoft.com/office/officeart/2018/2/layout/IconVerticalSolidList"/>
    <dgm:cxn modelId="{AAAD4F34-21FC-4C36-8C54-E924E75F2CA4}" type="presParOf" srcId="{21553645-E98E-4A51-A317-A38560F5EB36}" destId="{28197124-AB19-48C7-835E-455991B4BD47}" srcOrd="0" destOrd="0" presId="urn:microsoft.com/office/officeart/2018/2/layout/IconVerticalSolidList"/>
    <dgm:cxn modelId="{2221941B-F52C-4518-8E2B-4462EE592F40}" type="presParOf" srcId="{21553645-E98E-4A51-A317-A38560F5EB36}" destId="{204F29C0-7DF6-4C55-ADE9-A8BAB2D67BE6}" srcOrd="1" destOrd="0" presId="urn:microsoft.com/office/officeart/2018/2/layout/IconVerticalSolidList"/>
    <dgm:cxn modelId="{72F3B0C0-FDAF-42BD-A698-B8416A9F16A0}" type="presParOf" srcId="{21553645-E98E-4A51-A317-A38560F5EB36}" destId="{9579EB03-F953-434F-9ECC-EB029DF9E30B}" srcOrd="2" destOrd="0" presId="urn:microsoft.com/office/officeart/2018/2/layout/IconVerticalSolidList"/>
    <dgm:cxn modelId="{DE4C3559-C5A6-4DF2-874C-CCBF8E4125A1}" type="presParOf" srcId="{21553645-E98E-4A51-A317-A38560F5EB36}" destId="{CA805929-C79A-41F9-8814-03ECE7B3BD93}" srcOrd="3" destOrd="0" presId="urn:microsoft.com/office/officeart/2018/2/layout/IconVerticalSolidList"/>
    <dgm:cxn modelId="{67032B7F-449F-4C22-AD83-CD876C98BBF1}" type="presParOf" srcId="{FB3719DA-62EE-4854-BFF0-BD844B927807}" destId="{9BCB1CD0-6446-41C5-9084-9D867C59C8FF}" srcOrd="1" destOrd="0" presId="urn:microsoft.com/office/officeart/2018/2/layout/IconVerticalSolidList"/>
    <dgm:cxn modelId="{99C6CA2B-C4F6-4370-BC03-FC4F2C474A6A}" type="presParOf" srcId="{FB3719DA-62EE-4854-BFF0-BD844B927807}" destId="{D6999BE4-3C44-4A16-8A97-63CBB704ED4B}" srcOrd="2" destOrd="0" presId="urn:microsoft.com/office/officeart/2018/2/layout/IconVerticalSolidList"/>
    <dgm:cxn modelId="{233AF441-2E24-4F73-A2A4-A40724218E26}" type="presParOf" srcId="{D6999BE4-3C44-4A16-8A97-63CBB704ED4B}" destId="{34485A03-28DF-48AF-9AB1-B96B4E70CADA}" srcOrd="0" destOrd="0" presId="urn:microsoft.com/office/officeart/2018/2/layout/IconVerticalSolidList"/>
    <dgm:cxn modelId="{A6AEFB35-5E43-42E5-9A89-D9C4D13C48C7}" type="presParOf" srcId="{D6999BE4-3C44-4A16-8A97-63CBB704ED4B}" destId="{7E1F7515-6E68-4A97-AF44-C66CF0DF7C94}" srcOrd="1" destOrd="0" presId="urn:microsoft.com/office/officeart/2018/2/layout/IconVerticalSolidList"/>
    <dgm:cxn modelId="{F2E4C110-F509-44E6-A3FD-1C5006CAFAA3}" type="presParOf" srcId="{D6999BE4-3C44-4A16-8A97-63CBB704ED4B}" destId="{6D8D116D-BE40-488C-8B84-F37F057360CA}" srcOrd="2" destOrd="0" presId="urn:microsoft.com/office/officeart/2018/2/layout/IconVerticalSolidList"/>
    <dgm:cxn modelId="{6D26CA45-1000-4A52-ACCF-6495C4C67B31}" type="presParOf" srcId="{D6999BE4-3C44-4A16-8A97-63CBB704ED4B}" destId="{EDFBC972-AFFA-4C2A-BCBF-9FE07274D461}" srcOrd="3" destOrd="0" presId="urn:microsoft.com/office/officeart/2018/2/layout/IconVerticalSolidList"/>
    <dgm:cxn modelId="{145ED061-EBAC-455C-B000-62D2E76D495C}" type="presParOf" srcId="{FB3719DA-62EE-4854-BFF0-BD844B927807}" destId="{B47DC74F-266C-4FD1-8228-CCF1B3735AB0}" srcOrd="3" destOrd="0" presId="urn:microsoft.com/office/officeart/2018/2/layout/IconVerticalSolidList"/>
    <dgm:cxn modelId="{5EA61D9B-E37E-4FA5-91E9-210F7ECF1CFC}" type="presParOf" srcId="{FB3719DA-62EE-4854-BFF0-BD844B927807}" destId="{EE237AFA-4DBB-4E33-9A96-29C15A4A4F82}" srcOrd="4" destOrd="0" presId="urn:microsoft.com/office/officeart/2018/2/layout/IconVerticalSolidList"/>
    <dgm:cxn modelId="{21E4F741-E209-4394-9B45-29566A52000D}" type="presParOf" srcId="{EE237AFA-4DBB-4E33-9A96-29C15A4A4F82}" destId="{0D5775B7-5394-48A6-B5BC-0732D0C5E9F0}" srcOrd="0" destOrd="0" presId="urn:microsoft.com/office/officeart/2018/2/layout/IconVerticalSolidList"/>
    <dgm:cxn modelId="{4CECDB66-E955-4F45-8C6B-262D59421B2C}" type="presParOf" srcId="{EE237AFA-4DBB-4E33-9A96-29C15A4A4F82}" destId="{A0A2BD2A-3B08-4B9B-B7FA-D2F69426B5D4}" srcOrd="1" destOrd="0" presId="urn:microsoft.com/office/officeart/2018/2/layout/IconVerticalSolidList"/>
    <dgm:cxn modelId="{D75DB12F-0891-438E-929D-8FB86AB97FCD}" type="presParOf" srcId="{EE237AFA-4DBB-4E33-9A96-29C15A4A4F82}" destId="{DECAE2AF-8F95-4C53-806F-760460860048}" srcOrd="2" destOrd="0" presId="urn:microsoft.com/office/officeart/2018/2/layout/IconVerticalSolidList"/>
    <dgm:cxn modelId="{71617783-E508-4F05-8048-E4B2F35BF21C}" type="presParOf" srcId="{EE237AFA-4DBB-4E33-9A96-29C15A4A4F82}" destId="{8E9BCCF4-8698-4787-85AA-147B62B7636B}" srcOrd="3" destOrd="0" presId="urn:microsoft.com/office/officeart/2018/2/layout/IconVerticalSolidList"/>
    <dgm:cxn modelId="{0809C342-AE33-4B4B-B55F-EF3515A7C062}" type="presParOf" srcId="{FB3719DA-62EE-4854-BFF0-BD844B927807}" destId="{3D531B5B-3E3C-459D-A797-73CC680C1828}" srcOrd="5" destOrd="0" presId="urn:microsoft.com/office/officeart/2018/2/layout/IconVerticalSolidList"/>
    <dgm:cxn modelId="{9E4D36D0-1928-46FD-BBA8-C2E04A9BCFF5}" type="presParOf" srcId="{FB3719DA-62EE-4854-BFF0-BD844B927807}" destId="{D6F15D1F-8E95-495F-9422-3BD29E8C55F6}" srcOrd="6" destOrd="0" presId="urn:microsoft.com/office/officeart/2018/2/layout/IconVerticalSolidList"/>
    <dgm:cxn modelId="{CBBA99ED-B303-4387-92A9-36741668CBAD}" type="presParOf" srcId="{D6F15D1F-8E95-495F-9422-3BD29E8C55F6}" destId="{C2AE2B79-A98B-4A13-A794-DFB54F036064}" srcOrd="0" destOrd="0" presId="urn:microsoft.com/office/officeart/2018/2/layout/IconVerticalSolidList"/>
    <dgm:cxn modelId="{611617B8-2836-4700-BEB8-4CC40C39718F}" type="presParOf" srcId="{D6F15D1F-8E95-495F-9422-3BD29E8C55F6}" destId="{98488DC4-148B-438D-93B8-99CEA9948292}" srcOrd="1" destOrd="0" presId="urn:microsoft.com/office/officeart/2018/2/layout/IconVerticalSolidList"/>
    <dgm:cxn modelId="{C0EF43EC-959F-40D9-BF6D-E83BA052112A}" type="presParOf" srcId="{D6F15D1F-8E95-495F-9422-3BD29E8C55F6}" destId="{FBC74FEA-D5AB-45B8-80D0-B44E4784C07B}" srcOrd="2" destOrd="0" presId="urn:microsoft.com/office/officeart/2018/2/layout/IconVerticalSolidList"/>
    <dgm:cxn modelId="{1AB50FCC-53EF-4FCE-AD36-1D279C99644E}" type="presParOf" srcId="{D6F15D1F-8E95-495F-9422-3BD29E8C55F6}" destId="{70F8166E-6331-4698-B723-76757345B1CD}" srcOrd="3" destOrd="0" presId="urn:microsoft.com/office/officeart/2018/2/layout/IconVerticalSolidList"/>
    <dgm:cxn modelId="{F3C763D3-9D2A-418F-889A-AE773C434117}" type="presParOf" srcId="{FB3719DA-62EE-4854-BFF0-BD844B927807}" destId="{DE7957B0-5716-4F8F-972B-F80412B5829D}" srcOrd="7" destOrd="0" presId="urn:microsoft.com/office/officeart/2018/2/layout/IconVerticalSolidList"/>
    <dgm:cxn modelId="{5579CFA1-554E-4A76-8C3A-C9046AE7C2AC}" type="presParOf" srcId="{FB3719DA-62EE-4854-BFF0-BD844B927807}" destId="{B575BE58-BFD4-4B60-BD8E-BFBD19B68CE4}" srcOrd="8" destOrd="0" presId="urn:microsoft.com/office/officeart/2018/2/layout/IconVerticalSolidList"/>
    <dgm:cxn modelId="{8C5542D2-A960-40BD-A09E-72F5D996AB80}" type="presParOf" srcId="{B575BE58-BFD4-4B60-BD8E-BFBD19B68CE4}" destId="{7D5755F2-A80E-492A-A58D-972E6C8D71CC}" srcOrd="0" destOrd="0" presId="urn:microsoft.com/office/officeart/2018/2/layout/IconVerticalSolidList"/>
    <dgm:cxn modelId="{B8101FE4-F6F5-43C5-BF33-131B350258AE}" type="presParOf" srcId="{B575BE58-BFD4-4B60-BD8E-BFBD19B68CE4}" destId="{F7C0685E-11A9-40E1-8E47-90091AAAC398}" srcOrd="1" destOrd="0" presId="urn:microsoft.com/office/officeart/2018/2/layout/IconVerticalSolidList"/>
    <dgm:cxn modelId="{66317D21-3E40-4876-B98E-0AB40B97C9C3}" type="presParOf" srcId="{B575BE58-BFD4-4B60-BD8E-BFBD19B68CE4}" destId="{C04A72BB-43B9-4A7B-8EEF-C31253062CF6}" srcOrd="2" destOrd="0" presId="urn:microsoft.com/office/officeart/2018/2/layout/IconVerticalSolidList"/>
    <dgm:cxn modelId="{A5B8136D-E122-458B-95F8-8CDCE8D64ABF}" type="presParOf" srcId="{B575BE58-BFD4-4B60-BD8E-BFBD19B68CE4}" destId="{D9776720-0337-4914-86EC-2907BF4A0AFF}" srcOrd="3" destOrd="0" presId="urn:microsoft.com/office/officeart/2018/2/layout/IconVerticalSolidList"/>
    <dgm:cxn modelId="{58A85CAA-D9E2-4F51-8FAC-ECD70C6E71A1}" type="presParOf" srcId="{FB3719DA-62EE-4854-BFF0-BD844B927807}" destId="{B6F877B1-2FCE-4358-ADCC-FD4A2B9472DE}" srcOrd="9" destOrd="0" presId="urn:microsoft.com/office/officeart/2018/2/layout/IconVerticalSolidList"/>
    <dgm:cxn modelId="{2FBEE66C-9C57-458C-B070-AC0B64DCB27B}" type="presParOf" srcId="{FB3719DA-62EE-4854-BFF0-BD844B927807}" destId="{5744E6A5-6A04-4F78-9852-559D16FD4DCF}" srcOrd="10" destOrd="0" presId="urn:microsoft.com/office/officeart/2018/2/layout/IconVerticalSolidList"/>
    <dgm:cxn modelId="{7E3A747D-B772-4576-B707-E90D8FBC0139}" type="presParOf" srcId="{5744E6A5-6A04-4F78-9852-559D16FD4DCF}" destId="{EAC716EE-FF51-4940-B382-909418269F69}" srcOrd="0" destOrd="0" presId="urn:microsoft.com/office/officeart/2018/2/layout/IconVerticalSolidList"/>
    <dgm:cxn modelId="{218D3A03-4CCA-434A-90AB-A7B04E1CAE9C}" type="presParOf" srcId="{5744E6A5-6A04-4F78-9852-559D16FD4DCF}" destId="{34197D9A-D40B-4C82-B11C-FCFF4FC78256}" srcOrd="1" destOrd="0" presId="urn:microsoft.com/office/officeart/2018/2/layout/IconVerticalSolidList"/>
    <dgm:cxn modelId="{4F5576EB-0B15-43D8-924C-5A463FCE1CE6}" type="presParOf" srcId="{5744E6A5-6A04-4F78-9852-559D16FD4DCF}" destId="{F1C55FF4-3083-4692-B636-E0F8BE27E6C5}" srcOrd="2" destOrd="0" presId="urn:microsoft.com/office/officeart/2018/2/layout/IconVerticalSolidList"/>
    <dgm:cxn modelId="{79DF93FF-8EC1-4573-AA25-E9860A4FFA91}" type="presParOf" srcId="{5744E6A5-6A04-4F78-9852-559D16FD4DCF}" destId="{36B0C46C-C1B2-4667-956C-B3E4B50E72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20304C-4E90-4784-A1E0-362A1A0F7DE2}" type="doc">
      <dgm:prSet loTypeId="urn:microsoft.com/office/officeart/2005/8/layout/process5" loCatId="process" qsTypeId="urn:microsoft.com/office/officeart/2005/8/quickstyle/simple1" qsCatId="simple" csTypeId="urn:microsoft.com/office/officeart/2005/8/colors/accent2_3" csCatId="accent2" phldr="1"/>
      <dgm:spPr/>
      <dgm:t>
        <a:bodyPr/>
        <a:lstStyle/>
        <a:p>
          <a:endParaRPr lang="en-US"/>
        </a:p>
      </dgm:t>
    </dgm:pt>
    <dgm:pt modelId="{EAB629EA-EF28-427B-8C70-8DA46C6D6746}">
      <dgm:prSet phldrT="[Text]"/>
      <dgm:spPr/>
      <dgm:t>
        <a:bodyPr/>
        <a:lstStyle/>
        <a:p>
          <a:r>
            <a:rPr lang="en-US" dirty="0"/>
            <a:t>Collect  mature green seed cones</a:t>
          </a:r>
        </a:p>
      </dgm:t>
    </dgm:pt>
    <dgm:pt modelId="{2EDF65A6-A4E9-4F4C-B261-8A644D5F7D17}" type="parTrans" cxnId="{C1F43C4D-3B74-413E-944F-8C558A3D89C7}">
      <dgm:prSet/>
      <dgm:spPr/>
      <dgm:t>
        <a:bodyPr/>
        <a:lstStyle/>
        <a:p>
          <a:endParaRPr lang="en-US"/>
        </a:p>
      </dgm:t>
    </dgm:pt>
    <dgm:pt modelId="{989962BC-86CF-4C0E-A4F8-0C986428AB29}" type="sibTrans" cxnId="{C1F43C4D-3B74-413E-944F-8C558A3D89C7}">
      <dgm:prSet/>
      <dgm:spPr/>
      <dgm:t>
        <a:bodyPr/>
        <a:lstStyle/>
        <a:p>
          <a:endParaRPr lang="en-US"/>
        </a:p>
      </dgm:t>
    </dgm:pt>
    <dgm:pt modelId="{12093BCA-1DC8-49BC-9F90-4A7FA94580A6}">
      <dgm:prSet phldrT="[Text]"/>
      <dgm:spPr/>
      <dgm:t>
        <a:bodyPr/>
        <a:lstStyle/>
        <a:p>
          <a:r>
            <a:rPr lang="en-US" dirty="0"/>
            <a:t>Chop into small fragments</a:t>
          </a:r>
        </a:p>
      </dgm:t>
    </dgm:pt>
    <dgm:pt modelId="{E39B6AAB-C164-43D0-BA2A-B6CA628B4DAA}" type="parTrans" cxnId="{2FEF0023-1640-488B-B6EE-EFEB98C7B1EF}">
      <dgm:prSet/>
      <dgm:spPr/>
      <dgm:t>
        <a:bodyPr/>
        <a:lstStyle/>
        <a:p>
          <a:endParaRPr lang="en-US"/>
        </a:p>
      </dgm:t>
    </dgm:pt>
    <dgm:pt modelId="{71E89DCD-B53D-459C-A2A4-2523E764D5B4}" type="sibTrans" cxnId="{2FEF0023-1640-488B-B6EE-EFEB98C7B1EF}">
      <dgm:prSet/>
      <dgm:spPr/>
      <dgm:t>
        <a:bodyPr/>
        <a:lstStyle/>
        <a:p>
          <a:endParaRPr lang="en-US"/>
        </a:p>
      </dgm:t>
    </dgm:pt>
    <dgm:pt modelId="{2C9B0257-02D7-4959-9D70-5F5EE3FE442D}">
      <dgm:prSet phldrT="[Text]"/>
      <dgm:spPr/>
      <dgm:t>
        <a:bodyPr/>
        <a:lstStyle/>
        <a:p>
          <a:r>
            <a:rPr lang="en-US" dirty="0"/>
            <a:t>Dry at room temperature</a:t>
          </a:r>
        </a:p>
      </dgm:t>
    </dgm:pt>
    <dgm:pt modelId="{54C69E83-2918-44A1-A44A-CD40F2D9A2EA}" type="parTrans" cxnId="{1DC94296-4318-4226-A025-3E4D1E1AB146}">
      <dgm:prSet/>
      <dgm:spPr/>
      <dgm:t>
        <a:bodyPr/>
        <a:lstStyle/>
        <a:p>
          <a:endParaRPr lang="en-US"/>
        </a:p>
      </dgm:t>
    </dgm:pt>
    <dgm:pt modelId="{7DC63DE2-F9B1-4269-8B30-2C5989A6E204}" type="sibTrans" cxnId="{1DC94296-4318-4226-A025-3E4D1E1AB146}">
      <dgm:prSet/>
      <dgm:spPr/>
      <dgm:t>
        <a:bodyPr/>
        <a:lstStyle/>
        <a:p>
          <a:endParaRPr lang="en-US"/>
        </a:p>
      </dgm:t>
    </dgm:pt>
    <dgm:pt modelId="{B73EF2AB-DAE9-4195-9F11-E6ECE67F4790}">
      <dgm:prSet phldrT="[Text]"/>
      <dgm:spPr/>
      <dgm:t>
        <a:bodyPr/>
        <a:lstStyle/>
        <a:p>
          <a:r>
            <a:rPr lang="en-US" dirty="0"/>
            <a:t>Grind dried </a:t>
          </a:r>
          <a:r>
            <a:rPr lang="en-US" dirty="0" err="1"/>
            <a:t>seedcones</a:t>
          </a:r>
          <a:r>
            <a:rPr lang="en-US" dirty="0"/>
            <a:t> into small particles</a:t>
          </a:r>
        </a:p>
      </dgm:t>
    </dgm:pt>
    <dgm:pt modelId="{F76C8717-70C4-4E99-A70C-643BE0851A8D}" type="parTrans" cxnId="{DD846549-40AD-4EED-8DBF-B77DB6C10C45}">
      <dgm:prSet/>
      <dgm:spPr/>
      <dgm:t>
        <a:bodyPr/>
        <a:lstStyle/>
        <a:p>
          <a:endParaRPr lang="en-US"/>
        </a:p>
      </dgm:t>
    </dgm:pt>
    <dgm:pt modelId="{B70FEF30-C149-415F-AC2F-B3A9E07B0568}" type="sibTrans" cxnId="{DD846549-40AD-4EED-8DBF-B77DB6C10C45}">
      <dgm:prSet/>
      <dgm:spPr/>
      <dgm:t>
        <a:bodyPr/>
        <a:lstStyle/>
        <a:p>
          <a:endParaRPr lang="en-US"/>
        </a:p>
      </dgm:t>
    </dgm:pt>
    <dgm:pt modelId="{BE37B149-38E5-4EC8-B2A1-7A2AF324B3A2}">
      <dgm:prSet phldrT="[Text]"/>
      <dgm:spPr/>
      <dgm:t>
        <a:bodyPr/>
        <a:lstStyle/>
        <a:p>
          <a:r>
            <a:rPr lang="en-US" dirty="0"/>
            <a:t>Immerse in diethyl ether for 48 </a:t>
          </a:r>
          <a:r>
            <a:rPr lang="en-US" dirty="0" err="1"/>
            <a:t>hrs</a:t>
          </a:r>
          <a:endParaRPr lang="en-US" dirty="0"/>
        </a:p>
      </dgm:t>
    </dgm:pt>
    <dgm:pt modelId="{5D7C6894-8474-4091-95F8-D94E84E53BE1}" type="parTrans" cxnId="{44380695-4511-4E95-B14D-47BF4C7F483D}">
      <dgm:prSet/>
      <dgm:spPr/>
      <dgm:t>
        <a:bodyPr/>
        <a:lstStyle/>
        <a:p>
          <a:endParaRPr lang="en-US"/>
        </a:p>
      </dgm:t>
    </dgm:pt>
    <dgm:pt modelId="{DE537D71-8CAB-44FF-9024-B4CDE6B929D2}" type="sibTrans" cxnId="{44380695-4511-4E95-B14D-47BF4C7F483D}">
      <dgm:prSet/>
      <dgm:spPr/>
      <dgm:t>
        <a:bodyPr/>
        <a:lstStyle/>
        <a:p>
          <a:endParaRPr lang="en-US"/>
        </a:p>
      </dgm:t>
    </dgm:pt>
    <dgm:pt modelId="{E6AFA2CC-A103-4F60-AE0C-AE26E3D881A5}">
      <dgm:prSet phldrT="[Text]"/>
      <dgm:spPr/>
      <dgm:t>
        <a:bodyPr/>
        <a:lstStyle/>
        <a:p>
          <a:r>
            <a:rPr lang="en-US" dirty="0"/>
            <a:t>Purify isolated product by crystallization</a:t>
          </a:r>
        </a:p>
      </dgm:t>
    </dgm:pt>
    <dgm:pt modelId="{806D25E8-5EC7-41A1-AA18-3C18CD747A30}" type="parTrans" cxnId="{EBE8001F-9DD1-4A39-9953-C168F5CA2E6E}">
      <dgm:prSet/>
      <dgm:spPr/>
      <dgm:t>
        <a:bodyPr/>
        <a:lstStyle/>
        <a:p>
          <a:endParaRPr lang="en-US"/>
        </a:p>
      </dgm:t>
    </dgm:pt>
    <dgm:pt modelId="{99B5A540-0543-4683-ACD4-CDC8D2ADB9F9}" type="sibTrans" cxnId="{EBE8001F-9DD1-4A39-9953-C168F5CA2E6E}">
      <dgm:prSet/>
      <dgm:spPr/>
      <dgm:t>
        <a:bodyPr/>
        <a:lstStyle/>
        <a:p>
          <a:endParaRPr lang="en-US"/>
        </a:p>
      </dgm:t>
    </dgm:pt>
    <dgm:pt modelId="{0ADCE9B7-20D7-4B6B-92A9-EEF2565E99FC}">
      <dgm:prSet phldrT="[Text]"/>
      <dgm:spPr/>
      <dgm:t>
        <a:bodyPr/>
        <a:lstStyle/>
        <a:p>
          <a:r>
            <a:rPr lang="en-US" dirty="0"/>
            <a:t>Cold extraction at     25 </a:t>
          </a:r>
          <a:r>
            <a:rPr lang="en-US" dirty="0">
              <a:latin typeface="Calibri" panose="020F0502020204030204" pitchFamily="34" charset="0"/>
              <a:cs typeface="Calibri" panose="020F0502020204030204" pitchFamily="34" charset="0"/>
            </a:rPr>
            <a:t>°</a:t>
          </a:r>
          <a:r>
            <a:rPr lang="en-US" dirty="0"/>
            <a:t>C for 21 hours</a:t>
          </a:r>
        </a:p>
      </dgm:t>
    </dgm:pt>
    <dgm:pt modelId="{1CF1675D-D410-4590-A14B-5E38506DAB72}" type="parTrans" cxnId="{5176E506-DBBA-4301-B14D-71F616E32D9A}">
      <dgm:prSet/>
      <dgm:spPr/>
      <dgm:t>
        <a:bodyPr/>
        <a:lstStyle/>
        <a:p>
          <a:endParaRPr lang="en-US"/>
        </a:p>
      </dgm:t>
    </dgm:pt>
    <dgm:pt modelId="{7AC9D0AE-AA93-45E3-A4C6-608DE4911020}" type="sibTrans" cxnId="{5176E506-DBBA-4301-B14D-71F616E32D9A}">
      <dgm:prSet/>
      <dgm:spPr/>
      <dgm:t>
        <a:bodyPr/>
        <a:lstStyle/>
        <a:p>
          <a:endParaRPr lang="en-US"/>
        </a:p>
      </dgm:t>
    </dgm:pt>
    <dgm:pt modelId="{B18A363A-072C-450A-B3BA-A7774147E6FE}">
      <dgm:prSet phldrT="[Text]"/>
      <dgm:spPr/>
      <dgm:t>
        <a:bodyPr/>
        <a:lstStyle/>
        <a:p>
          <a:r>
            <a:rPr lang="en-US" dirty="0"/>
            <a:t>Evaporate under reduced pressure</a:t>
          </a:r>
        </a:p>
      </dgm:t>
    </dgm:pt>
    <dgm:pt modelId="{E18EDD0F-4D0A-4110-8F84-5F77D92CF0D6}" type="parTrans" cxnId="{14B81290-585B-4653-BFAD-023AAEFC3400}">
      <dgm:prSet/>
      <dgm:spPr/>
      <dgm:t>
        <a:bodyPr/>
        <a:lstStyle/>
        <a:p>
          <a:endParaRPr lang="en-US"/>
        </a:p>
      </dgm:t>
    </dgm:pt>
    <dgm:pt modelId="{C8F0C5AF-4E98-4C2C-9783-2647F054BE84}" type="sibTrans" cxnId="{14B81290-585B-4653-BFAD-023AAEFC3400}">
      <dgm:prSet/>
      <dgm:spPr/>
      <dgm:t>
        <a:bodyPr/>
        <a:lstStyle/>
        <a:p>
          <a:endParaRPr lang="en-US"/>
        </a:p>
      </dgm:t>
    </dgm:pt>
    <dgm:pt modelId="{383708F2-E1B8-4D64-B323-9CA32F279DFB}">
      <dgm:prSet phldrT="[Text]"/>
      <dgm:spPr/>
      <dgm:t>
        <a:bodyPr/>
        <a:lstStyle/>
        <a:p>
          <a:r>
            <a:rPr lang="en-US" dirty="0"/>
            <a:t>Dry obtained gummy mass on heat mantle for 72 hours</a:t>
          </a:r>
        </a:p>
      </dgm:t>
    </dgm:pt>
    <dgm:pt modelId="{FE08C077-68B5-41EA-9BED-3B387BB5BE88}" type="parTrans" cxnId="{0E7DDE7E-D178-4B04-A91D-7DA6BFB36D97}">
      <dgm:prSet/>
      <dgm:spPr/>
      <dgm:t>
        <a:bodyPr/>
        <a:lstStyle/>
        <a:p>
          <a:endParaRPr lang="en-US"/>
        </a:p>
      </dgm:t>
    </dgm:pt>
    <dgm:pt modelId="{35908CED-DFF1-4B27-83EB-13DC60442716}" type="sibTrans" cxnId="{0E7DDE7E-D178-4B04-A91D-7DA6BFB36D97}">
      <dgm:prSet/>
      <dgm:spPr/>
      <dgm:t>
        <a:bodyPr/>
        <a:lstStyle/>
        <a:p>
          <a:endParaRPr lang="en-US"/>
        </a:p>
      </dgm:t>
    </dgm:pt>
    <dgm:pt modelId="{C54C9360-7CA0-4C86-97B9-F87E79912B25}">
      <dgm:prSet phldrT="[Text]"/>
      <dgm:spPr/>
      <dgm:t>
        <a:bodyPr/>
        <a:lstStyle/>
        <a:p>
          <a:r>
            <a:rPr lang="en-US" dirty="0"/>
            <a:t>Further drying in a desiccator for 48 hours</a:t>
          </a:r>
        </a:p>
      </dgm:t>
    </dgm:pt>
    <dgm:pt modelId="{166F07E5-9A9B-4B39-BE7A-B1600377F42A}" type="parTrans" cxnId="{B42BAF9F-6F4E-44BE-A3D3-ED93ADC4F19D}">
      <dgm:prSet/>
      <dgm:spPr/>
      <dgm:t>
        <a:bodyPr/>
        <a:lstStyle/>
        <a:p>
          <a:endParaRPr lang="en-US"/>
        </a:p>
      </dgm:t>
    </dgm:pt>
    <dgm:pt modelId="{2BE0AE68-A76D-49AC-9830-F8E28A2EB71E}" type="sibTrans" cxnId="{B42BAF9F-6F4E-44BE-A3D3-ED93ADC4F19D}">
      <dgm:prSet/>
      <dgm:spPr/>
      <dgm:t>
        <a:bodyPr/>
        <a:lstStyle/>
        <a:p>
          <a:endParaRPr lang="en-US"/>
        </a:p>
      </dgm:t>
    </dgm:pt>
    <dgm:pt modelId="{F3A0BB3E-88DE-4651-B2E6-4425273FA16D}">
      <dgm:prSet phldrT="[Text]"/>
      <dgm:spPr/>
      <dgm:t>
        <a:bodyPr/>
        <a:lstStyle/>
        <a:p>
          <a:r>
            <a:rPr lang="en-US" dirty="0"/>
            <a:t>Separation of constituent by column chromatography</a:t>
          </a:r>
        </a:p>
      </dgm:t>
    </dgm:pt>
    <dgm:pt modelId="{9630D201-837C-4EDB-9D0D-E37ADAF4C277}" type="parTrans" cxnId="{1C586691-F4D2-4A93-BF73-4B7C5A11A339}">
      <dgm:prSet/>
      <dgm:spPr/>
      <dgm:t>
        <a:bodyPr/>
        <a:lstStyle/>
        <a:p>
          <a:endParaRPr lang="en-US"/>
        </a:p>
      </dgm:t>
    </dgm:pt>
    <dgm:pt modelId="{3B9D2036-9838-4995-B88F-9489C23F0046}" type="sibTrans" cxnId="{1C586691-F4D2-4A93-BF73-4B7C5A11A339}">
      <dgm:prSet/>
      <dgm:spPr/>
      <dgm:t>
        <a:bodyPr/>
        <a:lstStyle/>
        <a:p>
          <a:endParaRPr lang="en-US"/>
        </a:p>
      </dgm:t>
    </dgm:pt>
    <dgm:pt modelId="{A28353C7-A3EC-4607-B6F4-03F715A2E6E5}">
      <dgm:prSet phldrT="[Text]"/>
      <dgm:spPr/>
      <dgm:t>
        <a:bodyPr/>
        <a:lstStyle/>
        <a:p>
          <a:r>
            <a:rPr lang="en-US" dirty="0"/>
            <a:t>Structural elucidation using different spectroscopic methods</a:t>
          </a:r>
        </a:p>
      </dgm:t>
    </dgm:pt>
    <dgm:pt modelId="{7BE7FCAE-73C5-4CD6-BC60-BA7F4D303C98}" type="parTrans" cxnId="{46925805-CDEF-4FC9-BBB8-A156A9C572C8}">
      <dgm:prSet/>
      <dgm:spPr/>
      <dgm:t>
        <a:bodyPr/>
        <a:lstStyle/>
        <a:p>
          <a:endParaRPr lang="en-US"/>
        </a:p>
      </dgm:t>
    </dgm:pt>
    <dgm:pt modelId="{664898ED-A70F-4CC4-8E66-D603770AAF6A}" type="sibTrans" cxnId="{46925805-CDEF-4FC9-BBB8-A156A9C572C8}">
      <dgm:prSet/>
      <dgm:spPr/>
      <dgm:t>
        <a:bodyPr/>
        <a:lstStyle/>
        <a:p>
          <a:endParaRPr lang="en-US"/>
        </a:p>
      </dgm:t>
    </dgm:pt>
    <dgm:pt modelId="{1B9ECA16-AEA3-4BFB-9E40-AD0AE7B952BE}" type="pres">
      <dgm:prSet presAssocID="{FB20304C-4E90-4784-A1E0-362A1A0F7DE2}" presName="diagram" presStyleCnt="0">
        <dgm:presLayoutVars>
          <dgm:dir/>
          <dgm:resizeHandles val="exact"/>
        </dgm:presLayoutVars>
      </dgm:prSet>
      <dgm:spPr/>
    </dgm:pt>
    <dgm:pt modelId="{A0799DED-21CA-471C-8970-74FD3FE47758}" type="pres">
      <dgm:prSet presAssocID="{EAB629EA-EF28-427B-8C70-8DA46C6D6746}" presName="node" presStyleLbl="node1" presStyleIdx="0" presStyleCnt="12">
        <dgm:presLayoutVars>
          <dgm:bulletEnabled val="1"/>
        </dgm:presLayoutVars>
      </dgm:prSet>
      <dgm:spPr/>
    </dgm:pt>
    <dgm:pt modelId="{C36BA1E2-0835-4F27-92A2-4DC081F4A119}" type="pres">
      <dgm:prSet presAssocID="{989962BC-86CF-4C0E-A4F8-0C986428AB29}" presName="sibTrans" presStyleLbl="sibTrans2D1" presStyleIdx="0" presStyleCnt="11"/>
      <dgm:spPr/>
    </dgm:pt>
    <dgm:pt modelId="{95045C29-4B9F-4038-BA60-1EEF5EDE6F6D}" type="pres">
      <dgm:prSet presAssocID="{989962BC-86CF-4C0E-A4F8-0C986428AB29}" presName="connectorText" presStyleLbl="sibTrans2D1" presStyleIdx="0" presStyleCnt="11"/>
      <dgm:spPr/>
    </dgm:pt>
    <dgm:pt modelId="{54EB047D-9D97-496F-B7EE-0903FA6E1707}" type="pres">
      <dgm:prSet presAssocID="{12093BCA-1DC8-49BC-9F90-4A7FA94580A6}" presName="node" presStyleLbl="node1" presStyleIdx="1" presStyleCnt="12">
        <dgm:presLayoutVars>
          <dgm:bulletEnabled val="1"/>
        </dgm:presLayoutVars>
      </dgm:prSet>
      <dgm:spPr/>
    </dgm:pt>
    <dgm:pt modelId="{3A730782-A7E7-4BAD-AE9F-E3B2CC6FC5C9}" type="pres">
      <dgm:prSet presAssocID="{71E89DCD-B53D-459C-A2A4-2523E764D5B4}" presName="sibTrans" presStyleLbl="sibTrans2D1" presStyleIdx="1" presStyleCnt="11"/>
      <dgm:spPr/>
    </dgm:pt>
    <dgm:pt modelId="{A4D02D84-A2D4-4CE3-94CE-215364D6CB49}" type="pres">
      <dgm:prSet presAssocID="{71E89DCD-B53D-459C-A2A4-2523E764D5B4}" presName="connectorText" presStyleLbl="sibTrans2D1" presStyleIdx="1" presStyleCnt="11"/>
      <dgm:spPr/>
    </dgm:pt>
    <dgm:pt modelId="{58FC216B-BEA5-4DA2-A308-238C4E56E89D}" type="pres">
      <dgm:prSet presAssocID="{2C9B0257-02D7-4959-9D70-5F5EE3FE442D}" presName="node" presStyleLbl="node1" presStyleIdx="2" presStyleCnt="12">
        <dgm:presLayoutVars>
          <dgm:bulletEnabled val="1"/>
        </dgm:presLayoutVars>
      </dgm:prSet>
      <dgm:spPr/>
    </dgm:pt>
    <dgm:pt modelId="{549D4002-2B2C-4128-B7C7-3E2EC9D31AC3}" type="pres">
      <dgm:prSet presAssocID="{7DC63DE2-F9B1-4269-8B30-2C5989A6E204}" presName="sibTrans" presStyleLbl="sibTrans2D1" presStyleIdx="2" presStyleCnt="11"/>
      <dgm:spPr/>
    </dgm:pt>
    <dgm:pt modelId="{EFF02857-C116-4BCF-A390-18A05C086F26}" type="pres">
      <dgm:prSet presAssocID="{7DC63DE2-F9B1-4269-8B30-2C5989A6E204}" presName="connectorText" presStyleLbl="sibTrans2D1" presStyleIdx="2" presStyleCnt="11"/>
      <dgm:spPr/>
    </dgm:pt>
    <dgm:pt modelId="{3F731B86-B2EE-4702-863F-462274BAD8DE}" type="pres">
      <dgm:prSet presAssocID="{B73EF2AB-DAE9-4195-9F11-E6ECE67F4790}" presName="node" presStyleLbl="node1" presStyleIdx="3" presStyleCnt="12">
        <dgm:presLayoutVars>
          <dgm:bulletEnabled val="1"/>
        </dgm:presLayoutVars>
      </dgm:prSet>
      <dgm:spPr/>
    </dgm:pt>
    <dgm:pt modelId="{20658BA0-C4E0-4C3D-B863-6BF1CA6C4B26}" type="pres">
      <dgm:prSet presAssocID="{B70FEF30-C149-415F-AC2F-B3A9E07B0568}" presName="sibTrans" presStyleLbl="sibTrans2D1" presStyleIdx="3" presStyleCnt="11"/>
      <dgm:spPr/>
    </dgm:pt>
    <dgm:pt modelId="{950AAFAB-5E9A-42DF-8EB3-5901550D8747}" type="pres">
      <dgm:prSet presAssocID="{B70FEF30-C149-415F-AC2F-B3A9E07B0568}" presName="connectorText" presStyleLbl="sibTrans2D1" presStyleIdx="3" presStyleCnt="11"/>
      <dgm:spPr/>
    </dgm:pt>
    <dgm:pt modelId="{DB384458-7E68-4946-BD48-EB0E54381A4E}" type="pres">
      <dgm:prSet presAssocID="{BE37B149-38E5-4EC8-B2A1-7A2AF324B3A2}" presName="node" presStyleLbl="node1" presStyleIdx="4" presStyleCnt="12" custLinFactNeighborX="2261" custLinFactNeighborY="1986">
        <dgm:presLayoutVars>
          <dgm:bulletEnabled val="1"/>
        </dgm:presLayoutVars>
      </dgm:prSet>
      <dgm:spPr/>
    </dgm:pt>
    <dgm:pt modelId="{D9AC2921-C5DE-417C-9048-7D2EFE3A0E06}" type="pres">
      <dgm:prSet presAssocID="{DE537D71-8CAB-44FF-9024-B4CDE6B929D2}" presName="sibTrans" presStyleLbl="sibTrans2D1" presStyleIdx="4" presStyleCnt="11"/>
      <dgm:spPr/>
    </dgm:pt>
    <dgm:pt modelId="{68471B16-EE44-4DAC-B9A2-1ED77697058C}" type="pres">
      <dgm:prSet presAssocID="{DE537D71-8CAB-44FF-9024-B4CDE6B929D2}" presName="connectorText" presStyleLbl="sibTrans2D1" presStyleIdx="4" presStyleCnt="11"/>
      <dgm:spPr/>
    </dgm:pt>
    <dgm:pt modelId="{FB7F30F0-3800-4222-9B95-0576834DBA7F}" type="pres">
      <dgm:prSet presAssocID="{0ADCE9B7-20D7-4B6B-92A9-EEF2565E99FC}" presName="node" presStyleLbl="node1" presStyleIdx="5" presStyleCnt="12">
        <dgm:presLayoutVars>
          <dgm:bulletEnabled val="1"/>
        </dgm:presLayoutVars>
      </dgm:prSet>
      <dgm:spPr/>
    </dgm:pt>
    <dgm:pt modelId="{A458A489-BC2C-40D1-938E-66A9A0593B33}" type="pres">
      <dgm:prSet presAssocID="{7AC9D0AE-AA93-45E3-A4C6-608DE4911020}" presName="sibTrans" presStyleLbl="sibTrans2D1" presStyleIdx="5" presStyleCnt="11"/>
      <dgm:spPr/>
    </dgm:pt>
    <dgm:pt modelId="{C92555D2-48E5-4A10-9F04-4DD19DE11F24}" type="pres">
      <dgm:prSet presAssocID="{7AC9D0AE-AA93-45E3-A4C6-608DE4911020}" presName="connectorText" presStyleLbl="sibTrans2D1" presStyleIdx="5" presStyleCnt="11"/>
      <dgm:spPr/>
    </dgm:pt>
    <dgm:pt modelId="{16571741-F8D7-45CC-BD29-8D48F7297884}" type="pres">
      <dgm:prSet presAssocID="{B18A363A-072C-450A-B3BA-A7774147E6FE}" presName="node" presStyleLbl="node1" presStyleIdx="6" presStyleCnt="12">
        <dgm:presLayoutVars>
          <dgm:bulletEnabled val="1"/>
        </dgm:presLayoutVars>
      </dgm:prSet>
      <dgm:spPr/>
    </dgm:pt>
    <dgm:pt modelId="{24746C4B-3C0A-4F5F-B53C-626AEAC63A82}" type="pres">
      <dgm:prSet presAssocID="{C8F0C5AF-4E98-4C2C-9783-2647F054BE84}" presName="sibTrans" presStyleLbl="sibTrans2D1" presStyleIdx="6" presStyleCnt="11"/>
      <dgm:spPr/>
    </dgm:pt>
    <dgm:pt modelId="{41EB7D66-6501-4278-9D2C-C171BA479FAC}" type="pres">
      <dgm:prSet presAssocID="{C8F0C5AF-4E98-4C2C-9783-2647F054BE84}" presName="connectorText" presStyleLbl="sibTrans2D1" presStyleIdx="6" presStyleCnt="11"/>
      <dgm:spPr/>
    </dgm:pt>
    <dgm:pt modelId="{E8521DCE-A7E3-4B65-B353-ED9209A9DAC1}" type="pres">
      <dgm:prSet presAssocID="{383708F2-E1B8-4D64-B323-9CA32F279DFB}" presName="node" presStyleLbl="node1" presStyleIdx="7" presStyleCnt="12">
        <dgm:presLayoutVars>
          <dgm:bulletEnabled val="1"/>
        </dgm:presLayoutVars>
      </dgm:prSet>
      <dgm:spPr/>
    </dgm:pt>
    <dgm:pt modelId="{61F1B6C0-836D-488F-AD85-3216DBD56EBF}" type="pres">
      <dgm:prSet presAssocID="{35908CED-DFF1-4B27-83EB-13DC60442716}" presName="sibTrans" presStyleLbl="sibTrans2D1" presStyleIdx="7" presStyleCnt="11"/>
      <dgm:spPr/>
    </dgm:pt>
    <dgm:pt modelId="{7190BEBD-B4C4-480A-A10F-85CE55BAA69C}" type="pres">
      <dgm:prSet presAssocID="{35908CED-DFF1-4B27-83EB-13DC60442716}" presName="connectorText" presStyleLbl="sibTrans2D1" presStyleIdx="7" presStyleCnt="11"/>
      <dgm:spPr/>
    </dgm:pt>
    <dgm:pt modelId="{721DC94D-BD96-4902-A800-22D2BA65318E}" type="pres">
      <dgm:prSet presAssocID="{C54C9360-7CA0-4C86-97B9-F87E79912B25}" presName="node" presStyleLbl="node1" presStyleIdx="8" presStyleCnt="12">
        <dgm:presLayoutVars>
          <dgm:bulletEnabled val="1"/>
        </dgm:presLayoutVars>
      </dgm:prSet>
      <dgm:spPr/>
    </dgm:pt>
    <dgm:pt modelId="{B2067BC6-9450-4D96-B652-1513817B57ED}" type="pres">
      <dgm:prSet presAssocID="{2BE0AE68-A76D-49AC-9830-F8E28A2EB71E}" presName="sibTrans" presStyleLbl="sibTrans2D1" presStyleIdx="8" presStyleCnt="11"/>
      <dgm:spPr/>
    </dgm:pt>
    <dgm:pt modelId="{A817A111-48F1-4654-B400-CF5A98DBCBF3}" type="pres">
      <dgm:prSet presAssocID="{2BE0AE68-A76D-49AC-9830-F8E28A2EB71E}" presName="connectorText" presStyleLbl="sibTrans2D1" presStyleIdx="8" presStyleCnt="11"/>
      <dgm:spPr/>
    </dgm:pt>
    <dgm:pt modelId="{354BFBFB-92F6-4F40-8DEA-1C19B6F1A7C6}" type="pres">
      <dgm:prSet presAssocID="{F3A0BB3E-88DE-4651-B2E6-4425273FA16D}" presName="node" presStyleLbl="node1" presStyleIdx="9" presStyleCnt="12" custLinFactNeighborY="4268">
        <dgm:presLayoutVars>
          <dgm:bulletEnabled val="1"/>
        </dgm:presLayoutVars>
      </dgm:prSet>
      <dgm:spPr/>
    </dgm:pt>
    <dgm:pt modelId="{238557C7-3BB1-4E19-9962-683DBA42B562}" type="pres">
      <dgm:prSet presAssocID="{3B9D2036-9838-4995-B88F-9489C23F0046}" presName="sibTrans" presStyleLbl="sibTrans2D1" presStyleIdx="9" presStyleCnt="11"/>
      <dgm:spPr/>
    </dgm:pt>
    <dgm:pt modelId="{3414E0F9-55FC-4E0B-8D3C-1117AC137ED9}" type="pres">
      <dgm:prSet presAssocID="{3B9D2036-9838-4995-B88F-9489C23F0046}" presName="connectorText" presStyleLbl="sibTrans2D1" presStyleIdx="9" presStyleCnt="11"/>
      <dgm:spPr/>
    </dgm:pt>
    <dgm:pt modelId="{77BB573A-9BAC-41D1-8240-CFB207F9109E}" type="pres">
      <dgm:prSet presAssocID="{E6AFA2CC-A103-4F60-AE0C-AE26E3D881A5}" presName="node" presStyleLbl="node1" presStyleIdx="10" presStyleCnt="12">
        <dgm:presLayoutVars>
          <dgm:bulletEnabled val="1"/>
        </dgm:presLayoutVars>
      </dgm:prSet>
      <dgm:spPr/>
    </dgm:pt>
    <dgm:pt modelId="{615B22E2-24F3-4202-AB64-60359AC83B12}" type="pres">
      <dgm:prSet presAssocID="{99B5A540-0543-4683-ACD4-CDC8D2ADB9F9}" presName="sibTrans" presStyleLbl="sibTrans2D1" presStyleIdx="10" presStyleCnt="11"/>
      <dgm:spPr/>
    </dgm:pt>
    <dgm:pt modelId="{5076DB32-E904-4F18-9A27-6EC524D939E1}" type="pres">
      <dgm:prSet presAssocID="{99B5A540-0543-4683-ACD4-CDC8D2ADB9F9}" presName="connectorText" presStyleLbl="sibTrans2D1" presStyleIdx="10" presStyleCnt="11"/>
      <dgm:spPr/>
    </dgm:pt>
    <dgm:pt modelId="{FD492BE9-A807-4DD0-93E8-9C151036E2A1}" type="pres">
      <dgm:prSet presAssocID="{A28353C7-A3EC-4607-B6F4-03F715A2E6E5}" presName="node" presStyleLbl="node1" presStyleIdx="11" presStyleCnt="12">
        <dgm:presLayoutVars>
          <dgm:bulletEnabled val="1"/>
        </dgm:presLayoutVars>
      </dgm:prSet>
      <dgm:spPr/>
    </dgm:pt>
  </dgm:ptLst>
  <dgm:cxnLst>
    <dgm:cxn modelId="{49252B04-ED66-4BB0-9A85-6DEA204EBDB3}" type="presOf" srcId="{EAB629EA-EF28-427B-8C70-8DA46C6D6746}" destId="{A0799DED-21CA-471C-8970-74FD3FE47758}" srcOrd="0" destOrd="0" presId="urn:microsoft.com/office/officeart/2005/8/layout/process5"/>
    <dgm:cxn modelId="{46925805-CDEF-4FC9-BBB8-A156A9C572C8}" srcId="{FB20304C-4E90-4784-A1E0-362A1A0F7DE2}" destId="{A28353C7-A3EC-4607-B6F4-03F715A2E6E5}" srcOrd="11" destOrd="0" parTransId="{7BE7FCAE-73C5-4CD6-BC60-BA7F4D303C98}" sibTransId="{664898ED-A70F-4CC4-8E66-D603770AAF6A}"/>
    <dgm:cxn modelId="{4013C505-83DE-4110-9B08-AA80A25756E5}" type="presOf" srcId="{2C9B0257-02D7-4959-9D70-5F5EE3FE442D}" destId="{58FC216B-BEA5-4DA2-A308-238C4E56E89D}" srcOrd="0" destOrd="0" presId="urn:microsoft.com/office/officeart/2005/8/layout/process5"/>
    <dgm:cxn modelId="{C6D22506-C53E-435C-9360-395663FFCAA1}" type="presOf" srcId="{B70FEF30-C149-415F-AC2F-B3A9E07B0568}" destId="{20658BA0-C4E0-4C3D-B863-6BF1CA6C4B26}" srcOrd="0" destOrd="0" presId="urn:microsoft.com/office/officeart/2005/8/layout/process5"/>
    <dgm:cxn modelId="{5176E506-DBBA-4301-B14D-71F616E32D9A}" srcId="{FB20304C-4E90-4784-A1E0-362A1A0F7DE2}" destId="{0ADCE9B7-20D7-4B6B-92A9-EEF2565E99FC}" srcOrd="5" destOrd="0" parTransId="{1CF1675D-D410-4590-A14B-5E38506DAB72}" sibTransId="{7AC9D0AE-AA93-45E3-A4C6-608DE4911020}"/>
    <dgm:cxn modelId="{E94BE409-87BF-4939-BD82-D1394CB4B507}" type="presOf" srcId="{BE37B149-38E5-4EC8-B2A1-7A2AF324B3A2}" destId="{DB384458-7E68-4946-BD48-EB0E54381A4E}" srcOrd="0" destOrd="0" presId="urn:microsoft.com/office/officeart/2005/8/layout/process5"/>
    <dgm:cxn modelId="{50C7C717-10C8-4E17-9ED7-4CD2C706979B}" type="presOf" srcId="{C54C9360-7CA0-4C86-97B9-F87E79912B25}" destId="{721DC94D-BD96-4902-A800-22D2BA65318E}" srcOrd="0" destOrd="0" presId="urn:microsoft.com/office/officeart/2005/8/layout/process5"/>
    <dgm:cxn modelId="{3EEEE41E-4969-47E1-8E5C-2F4B03EA5119}" type="presOf" srcId="{C8F0C5AF-4E98-4C2C-9783-2647F054BE84}" destId="{24746C4B-3C0A-4F5F-B53C-626AEAC63A82}" srcOrd="0" destOrd="0" presId="urn:microsoft.com/office/officeart/2005/8/layout/process5"/>
    <dgm:cxn modelId="{EBE8001F-9DD1-4A39-9953-C168F5CA2E6E}" srcId="{FB20304C-4E90-4784-A1E0-362A1A0F7DE2}" destId="{E6AFA2CC-A103-4F60-AE0C-AE26E3D881A5}" srcOrd="10" destOrd="0" parTransId="{806D25E8-5EC7-41A1-AA18-3C18CD747A30}" sibTransId="{99B5A540-0543-4683-ACD4-CDC8D2ADB9F9}"/>
    <dgm:cxn modelId="{2FEF0023-1640-488B-B6EE-EFEB98C7B1EF}" srcId="{FB20304C-4E90-4784-A1E0-362A1A0F7DE2}" destId="{12093BCA-1DC8-49BC-9F90-4A7FA94580A6}" srcOrd="1" destOrd="0" parTransId="{E39B6AAB-C164-43D0-BA2A-B6CA628B4DAA}" sibTransId="{71E89DCD-B53D-459C-A2A4-2523E764D5B4}"/>
    <dgm:cxn modelId="{38116526-B7F9-422D-9CA0-ADBD4DC950F5}" type="presOf" srcId="{2BE0AE68-A76D-49AC-9830-F8E28A2EB71E}" destId="{A817A111-48F1-4654-B400-CF5A98DBCBF3}" srcOrd="1" destOrd="0" presId="urn:microsoft.com/office/officeart/2005/8/layout/process5"/>
    <dgm:cxn modelId="{51FD6B2C-F7BD-4573-9978-4CD06B40D536}" type="presOf" srcId="{B73EF2AB-DAE9-4195-9F11-E6ECE67F4790}" destId="{3F731B86-B2EE-4702-863F-462274BAD8DE}" srcOrd="0" destOrd="0" presId="urn:microsoft.com/office/officeart/2005/8/layout/process5"/>
    <dgm:cxn modelId="{CBF3FB34-1A23-44E0-8061-A239F06790EE}" type="presOf" srcId="{71E89DCD-B53D-459C-A2A4-2523E764D5B4}" destId="{3A730782-A7E7-4BAD-AE9F-E3B2CC6FC5C9}" srcOrd="0" destOrd="0" presId="urn:microsoft.com/office/officeart/2005/8/layout/process5"/>
    <dgm:cxn modelId="{64AD6C35-59F6-4301-A90D-2082F99EA332}" type="presOf" srcId="{99B5A540-0543-4683-ACD4-CDC8D2ADB9F9}" destId="{5076DB32-E904-4F18-9A27-6EC524D939E1}" srcOrd="1" destOrd="0" presId="urn:microsoft.com/office/officeart/2005/8/layout/process5"/>
    <dgm:cxn modelId="{D8DE2038-D5B6-45EE-9F67-B378E167B8FC}" type="presOf" srcId="{35908CED-DFF1-4B27-83EB-13DC60442716}" destId="{61F1B6C0-836D-488F-AD85-3216DBD56EBF}" srcOrd="0" destOrd="0" presId="urn:microsoft.com/office/officeart/2005/8/layout/process5"/>
    <dgm:cxn modelId="{6907153D-BF4C-4B0A-B931-62C42492586D}" type="presOf" srcId="{989962BC-86CF-4C0E-A4F8-0C986428AB29}" destId="{95045C29-4B9F-4038-BA60-1EEF5EDE6F6D}" srcOrd="1" destOrd="0" presId="urn:microsoft.com/office/officeart/2005/8/layout/process5"/>
    <dgm:cxn modelId="{8C337640-DF05-4BA7-87B9-D5DEC9A45EC7}" type="presOf" srcId="{3B9D2036-9838-4995-B88F-9489C23F0046}" destId="{238557C7-3BB1-4E19-9962-683DBA42B562}" srcOrd="0" destOrd="0" presId="urn:microsoft.com/office/officeart/2005/8/layout/process5"/>
    <dgm:cxn modelId="{DD846549-40AD-4EED-8DBF-B77DB6C10C45}" srcId="{FB20304C-4E90-4784-A1E0-362A1A0F7DE2}" destId="{B73EF2AB-DAE9-4195-9F11-E6ECE67F4790}" srcOrd="3" destOrd="0" parTransId="{F76C8717-70C4-4E99-A70C-643BE0851A8D}" sibTransId="{B70FEF30-C149-415F-AC2F-B3A9E07B0568}"/>
    <dgm:cxn modelId="{C1F43C4D-3B74-413E-944F-8C558A3D89C7}" srcId="{FB20304C-4E90-4784-A1E0-362A1A0F7DE2}" destId="{EAB629EA-EF28-427B-8C70-8DA46C6D6746}" srcOrd="0" destOrd="0" parTransId="{2EDF65A6-A4E9-4F4C-B261-8A644D5F7D17}" sibTransId="{989962BC-86CF-4C0E-A4F8-0C986428AB29}"/>
    <dgm:cxn modelId="{55791154-F5EC-4DE6-AC60-E0F0333C2989}" type="presOf" srcId="{7AC9D0AE-AA93-45E3-A4C6-608DE4911020}" destId="{A458A489-BC2C-40D1-938E-66A9A0593B33}" srcOrd="0" destOrd="0" presId="urn:microsoft.com/office/officeart/2005/8/layout/process5"/>
    <dgm:cxn modelId="{868C1374-AD11-47F0-9770-4C43369C1555}" type="presOf" srcId="{3B9D2036-9838-4995-B88F-9489C23F0046}" destId="{3414E0F9-55FC-4E0B-8D3C-1117AC137ED9}" srcOrd="1" destOrd="0" presId="urn:microsoft.com/office/officeart/2005/8/layout/process5"/>
    <dgm:cxn modelId="{5EA14854-421A-45B8-900C-6D11AC8BF091}" type="presOf" srcId="{B70FEF30-C149-415F-AC2F-B3A9E07B0568}" destId="{950AAFAB-5E9A-42DF-8EB3-5901550D8747}" srcOrd="1" destOrd="0" presId="urn:microsoft.com/office/officeart/2005/8/layout/process5"/>
    <dgm:cxn modelId="{E1C3F454-D68A-4750-8244-49436E0377E1}" type="presOf" srcId="{99B5A540-0543-4683-ACD4-CDC8D2ADB9F9}" destId="{615B22E2-24F3-4202-AB64-60359AC83B12}" srcOrd="0" destOrd="0" presId="urn:microsoft.com/office/officeart/2005/8/layout/process5"/>
    <dgm:cxn modelId="{96457777-99EB-4494-B81E-7A5591B609BE}" type="presOf" srcId="{FB20304C-4E90-4784-A1E0-362A1A0F7DE2}" destId="{1B9ECA16-AEA3-4BFB-9E40-AD0AE7B952BE}" srcOrd="0" destOrd="0" presId="urn:microsoft.com/office/officeart/2005/8/layout/process5"/>
    <dgm:cxn modelId="{0E7DDE7E-D178-4B04-A91D-7DA6BFB36D97}" srcId="{FB20304C-4E90-4784-A1E0-362A1A0F7DE2}" destId="{383708F2-E1B8-4D64-B323-9CA32F279DFB}" srcOrd="7" destOrd="0" parTransId="{FE08C077-68B5-41EA-9BED-3B387BB5BE88}" sibTransId="{35908CED-DFF1-4B27-83EB-13DC60442716}"/>
    <dgm:cxn modelId="{85EA4581-AB81-44FB-804A-4BAF5C9B1A55}" type="presOf" srcId="{DE537D71-8CAB-44FF-9024-B4CDE6B929D2}" destId="{68471B16-EE44-4DAC-B9A2-1ED77697058C}" srcOrd="1" destOrd="0" presId="urn:microsoft.com/office/officeart/2005/8/layout/process5"/>
    <dgm:cxn modelId="{14B81290-585B-4653-BFAD-023AAEFC3400}" srcId="{FB20304C-4E90-4784-A1E0-362A1A0F7DE2}" destId="{B18A363A-072C-450A-B3BA-A7774147E6FE}" srcOrd="6" destOrd="0" parTransId="{E18EDD0F-4D0A-4110-8F84-5F77D92CF0D6}" sibTransId="{C8F0C5AF-4E98-4C2C-9783-2647F054BE84}"/>
    <dgm:cxn modelId="{1C586691-F4D2-4A93-BF73-4B7C5A11A339}" srcId="{FB20304C-4E90-4784-A1E0-362A1A0F7DE2}" destId="{F3A0BB3E-88DE-4651-B2E6-4425273FA16D}" srcOrd="9" destOrd="0" parTransId="{9630D201-837C-4EDB-9D0D-E37ADAF4C277}" sibTransId="{3B9D2036-9838-4995-B88F-9489C23F0046}"/>
    <dgm:cxn modelId="{44380695-4511-4E95-B14D-47BF4C7F483D}" srcId="{FB20304C-4E90-4784-A1E0-362A1A0F7DE2}" destId="{BE37B149-38E5-4EC8-B2A1-7A2AF324B3A2}" srcOrd="4" destOrd="0" parTransId="{5D7C6894-8474-4091-95F8-D94E84E53BE1}" sibTransId="{DE537D71-8CAB-44FF-9024-B4CDE6B929D2}"/>
    <dgm:cxn modelId="{1A9E1395-095B-4D27-8CDE-35DC37A2C114}" type="presOf" srcId="{7DC63DE2-F9B1-4269-8B30-2C5989A6E204}" destId="{549D4002-2B2C-4128-B7C7-3E2EC9D31AC3}" srcOrd="0" destOrd="0" presId="urn:microsoft.com/office/officeart/2005/8/layout/process5"/>
    <dgm:cxn modelId="{1DC94296-4318-4226-A025-3E4D1E1AB146}" srcId="{FB20304C-4E90-4784-A1E0-362A1A0F7DE2}" destId="{2C9B0257-02D7-4959-9D70-5F5EE3FE442D}" srcOrd="2" destOrd="0" parTransId="{54C69E83-2918-44A1-A44A-CD40F2D9A2EA}" sibTransId="{7DC63DE2-F9B1-4269-8B30-2C5989A6E204}"/>
    <dgm:cxn modelId="{38569397-6AE9-484F-8739-6C4FF199B104}" type="presOf" srcId="{A28353C7-A3EC-4607-B6F4-03F715A2E6E5}" destId="{FD492BE9-A807-4DD0-93E8-9C151036E2A1}" srcOrd="0" destOrd="0" presId="urn:microsoft.com/office/officeart/2005/8/layout/process5"/>
    <dgm:cxn modelId="{00212A99-46F7-490D-AD93-A75645ACF12D}" type="presOf" srcId="{2BE0AE68-A76D-49AC-9830-F8E28A2EB71E}" destId="{B2067BC6-9450-4D96-B652-1513817B57ED}" srcOrd="0" destOrd="0" presId="urn:microsoft.com/office/officeart/2005/8/layout/process5"/>
    <dgm:cxn modelId="{44CCA49A-CC8F-46CC-9775-8F57B2019560}" type="presOf" srcId="{989962BC-86CF-4C0E-A4F8-0C986428AB29}" destId="{C36BA1E2-0835-4F27-92A2-4DC081F4A119}" srcOrd="0" destOrd="0" presId="urn:microsoft.com/office/officeart/2005/8/layout/process5"/>
    <dgm:cxn modelId="{2B4F729D-EC25-49B3-A5D7-16888AD3A372}" type="presOf" srcId="{0ADCE9B7-20D7-4B6B-92A9-EEF2565E99FC}" destId="{FB7F30F0-3800-4222-9B95-0576834DBA7F}" srcOrd="0" destOrd="0" presId="urn:microsoft.com/office/officeart/2005/8/layout/process5"/>
    <dgm:cxn modelId="{B42BAF9F-6F4E-44BE-A3D3-ED93ADC4F19D}" srcId="{FB20304C-4E90-4784-A1E0-362A1A0F7DE2}" destId="{C54C9360-7CA0-4C86-97B9-F87E79912B25}" srcOrd="8" destOrd="0" parTransId="{166F07E5-9A9B-4B39-BE7A-B1600377F42A}" sibTransId="{2BE0AE68-A76D-49AC-9830-F8E28A2EB71E}"/>
    <dgm:cxn modelId="{4F46D7A6-B2D7-4B77-BC58-189A30C8D07B}" type="presOf" srcId="{E6AFA2CC-A103-4F60-AE0C-AE26E3D881A5}" destId="{77BB573A-9BAC-41D1-8240-CFB207F9109E}" srcOrd="0" destOrd="0" presId="urn:microsoft.com/office/officeart/2005/8/layout/process5"/>
    <dgm:cxn modelId="{943E91AC-786D-46F3-B0F0-143F40C422F0}" type="presOf" srcId="{7DC63DE2-F9B1-4269-8B30-2C5989A6E204}" destId="{EFF02857-C116-4BCF-A390-18A05C086F26}" srcOrd="1" destOrd="0" presId="urn:microsoft.com/office/officeart/2005/8/layout/process5"/>
    <dgm:cxn modelId="{7590AFB1-EDEE-4767-9C60-75BA67FFD7F4}" type="presOf" srcId="{B18A363A-072C-450A-B3BA-A7774147E6FE}" destId="{16571741-F8D7-45CC-BD29-8D48F7297884}" srcOrd="0" destOrd="0" presId="urn:microsoft.com/office/officeart/2005/8/layout/process5"/>
    <dgm:cxn modelId="{1FF231C3-63D4-4615-B0A5-82C872546520}" type="presOf" srcId="{35908CED-DFF1-4B27-83EB-13DC60442716}" destId="{7190BEBD-B4C4-480A-A10F-85CE55BAA69C}" srcOrd="1" destOrd="0" presId="urn:microsoft.com/office/officeart/2005/8/layout/process5"/>
    <dgm:cxn modelId="{68B5C4CD-AC20-4813-8E6D-4406CE55F3A5}" type="presOf" srcId="{C8F0C5AF-4E98-4C2C-9783-2647F054BE84}" destId="{41EB7D66-6501-4278-9D2C-C171BA479FAC}" srcOrd="1" destOrd="0" presId="urn:microsoft.com/office/officeart/2005/8/layout/process5"/>
    <dgm:cxn modelId="{2BC818DD-4B16-4AF9-8242-BCAA2D3B22C8}" type="presOf" srcId="{DE537D71-8CAB-44FF-9024-B4CDE6B929D2}" destId="{D9AC2921-C5DE-417C-9048-7D2EFE3A0E06}" srcOrd="0" destOrd="0" presId="urn:microsoft.com/office/officeart/2005/8/layout/process5"/>
    <dgm:cxn modelId="{E54F6ADE-CDDA-4735-BFA6-E798836377AB}" type="presOf" srcId="{F3A0BB3E-88DE-4651-B2E6-4425273FA16D}" destId="{354BFBFB-92F6-4F40-8DEA-1C19B6F1A7C6}" srcOrd="0" destOrd="0" presId="urn:microsoft.com/office/officeart/2005/8/layout/process5"/>
    <dgm:cxn modelId="{7E18D7DF-9560-4EB3-A281-D046CC888A40}" type="presOf" srcId="{7AC9D0AE-AA93-45E3-A4C6-608DE4911020}" destId="{C92555D2-48E5-4A10-9F04-4DD19DE11F24}" srcOrd="1" destOrd="0" presId="urn:microsoft.com/office/officeart/2005/8/layout/process5"/>
    <dgm:cxn modelId="{0AADB8EB-7DAC-49AF-B17F-A3DA98173597}" type="presOf" srcId="{383708F2-E1B8-4D64-B323-9CA32F279DFB}" destId="{E8521DCE-A7E3-4B65-B353-ED9209A9DAC1}" srcOrd="0" destOrd="0" presId="urn:microsoft.com/office/officeart/2005/8/layout/process5"/>
    <dgm:cxn modelId="{FBCE91F7-EF78-41DD-85A1-22362186E9F1}" type="presOf" srcId="{71E89DCD-B53D-459C-A2A4-2523E764D5B4}" destId="{A4D02D84-A2D4-4CE3-94CE-215364D6CB49}" srcOrd="1" destOrd="0" presId="urn:microsoft.com/office/officeart/2005/8/layout/process5"/>
    <dgm:cxn modelId="{C58E4BF9-0DDB-46C2-9D14-B9D8C2ADF908}" type="presOf" srcId="{12093BCA-1DC8-49BC-9F90-4A7FA94580A6}" destId="{54EB047D-9D97-496F-B7EE-0903FA6E1707}" srcOrd="0" destOrd="0" presId="urn:microsoft.com/office/officeart/2005/8/layout/process5"/>
    <dgm:cxn modelId="{F91F1798-EC6D-4689-92C4-E279AE415641}" type="presParOf" srcId="{1B9ECA16-AEA3-4BFB-9E40-AD0AE7B952BE}" destId="{A0799DED-21CA-471C-8970-74FD3FE47758}" srcOrd="0" destOrd="0" presId="urn:microsoft.com/office/officeart/2005/8/layout/process5"/>
    <dgm:cxn modelId="{510EB1F0-5C70-417A-ADC9-A88BD906B6B2}" type="presParOf" srcId="{1B9ECA16-AEA3-4BFB-9E40-AD0AE7B952BE}" destId="{C36BA1E2-0835-4F27-92A2-4DC081F4A119}" srcOrd="1" destOrd="0" presId="urn:microsoft.com/office/officeart/2005/8/layout/process5"/>
    <dgm:cxn modelId="{5663ACC5-1124-43BD-8E37-107976C8DF2B}" type="presParOf" srcId="{C36BA1E2-0835-4F27-92A2-4DC081F4A119}" destId="{95045C29-4B9F-4038-BA60-1EEF5EDE6F6D}" srcOrd="0" destOrd="0" presId="urn:microsoft.com/office/officeart/2005/8/layout/process5"/>
    <dgm:cxn modelId="{3C3F7F7A-2BD6-41BE-B59A-8360636459FE}" type="presParOf" srcId="{1B9ECA16-AEA3-4BFB-9E40-AD0AE7B952BE}" destId="{54EB047D-9D97-496F-B7EE-0903FA6E1707}" srcOrd="2" destOrd="0" presId="urn:microsoft.com/office/officeart/2005/8/layout/process5"/>
    <dgm:cxn modelId="{4D1BAD21-ECDC-4457-8A7A-5488AE360442}" type="presParOf" srcId="{1B9ECA16-AEA3-4BFB-9E40-AD0AE7B952BE}" destId="{3A730782-A7E7-4BAD-AE9F-E3B2CC6FC5C9}" srcOrd="3" destOrd="0" presId="urn:microsoft.com/office/officeart/2005/8/layout/process5"/>
    <dgm:cxn modelId="{9E41FD84-3E78-4A0C-8897-CC15BAF47EB4}" type="presParOf" srcId="{3A730782-A7E7-4BAD-AE9F-E3B2CC6FC5C9}" destId="{A4D02D84-A2D4-4CE3-94CE-215364D6CB49}" srcOrd="0" destOrd="0" presId="urn:microsoft.com/office/officeart/2005/8/layout/process5"/>
    <dgm:cxn modelId="{7B5F96A0-6A75-44E2-B801-13A4202F8221}" type="presParOf" srcId="{1B9ECA16-AEA3-4BFB-9E40-AD0AE7B952BE}" destId="{58FC216B-BEA5-4DA2-A308-238C4E56E89D}" srcOrd="4" destOrd="0" presId="urn:microsoft.com/office/officeart/2005/8/layout/process5"/>
    <dgm:cxn modelId="{3F9939D4-BA02-41A1-86DF-41EBDE440D64}" type="presParOf" srcId="{1B9ECA16-AEA3-4BFB-9E40-AD0AE7B952BE}" destId="{549D4002-2B2C-4128-B7C7-3E2EC9D31AC3}" srcOrd="5" destOrd="0" presId="urn:microsoft.com/office/officeart/2005/8/layout/process5"/>
    <dgm:cxn modelId="{538FC228-3E32-4265-8DC4-AC08F96A7A73}" type="presParOf" srcId="{549D4002-2B2C-4128-B7C7-3E2EC9D31AC3}" destId="{EFF02857-C116-4BCF-A390-18A05C086F26}" srcOrd="0" destOrd="0" presId="urn:microsoft.com/office/officeart/2005/8/layout/process5"/>
    <dgm:cxn modelId="{21327A79-3F5E-4DDB-815A-DA5DB6108BFC}" type="presParOf" srcId="{1B9ECA16-AEA3-4BFB-9E40-AD0AE7B952BE}" destId="{3F731B86-B2EE-4702-863F-462274BAD8DE}" srcOrd="6" destOrd="0" presId="urn:microsoft.com/office/officeart/2005/8/layout/process5"/>
    <dgm:cxn modelId="{6CBB6638-62A9-4B09-9123-D170ADA87EAC}" type="presParOf" srcId="{1B9ECA16-AEA3-4BFB-9E40-AD0AE7B952BE}" destId="{20658BA0-C4E0-4C3D-B863-6BF1CA6C4B26}" srcOrd="7" destOrd="0" presId="urn:microsoft.com/office/officeart/2005/8/layout/process5"/>
    <dgm:cxn modelId="{DC8C039D-0737-4B49-B4CD-3A7C3F0D3D6F}" type="presParOf" srcId="{20658BA0-C4E0-4C3D-B863-6BF1CA6C4B26}" destId="{950AAFAB-5E9A-42DF-8EB3-5901550D8747}" srcOrd="0" destOrd="0" presId="urn:microsoft.com/office/officeart/2005/8/layout/process5"/>
    <dgm:cxn modelId="{9C5A7C1F-20D6-4990-89AF-FF7E74C8288F}" type="presParOf" srcId="{1B9ECA16-AEA3-4BFB-9E40-AD0AE7B952BE}" destId="{DB384458-7E68-4946-BD48-EB0E54381A4E}" srcOrd="8" destOrd="0" presId="urn:microsoft.com/office/officeart/2005/8/layout/process5"/>
    <dgm:cxn modelId="{4739402E-904E-4606-875E-7DD2E78B7C94}" type="presParOf" srcId="{1B9ECA16-AEA3-4BFB-9E40-AD0AE7B952BE}" destId="{D9AC2921-C5DE-417C-9048-7D2EFE3A0E06}" srcOrd="9" destOrd="0" presId="urn:microsoft.com/office/officeart/2005/8/layout/process5"/>
    <dgm:cxn modelId="{C60B60ED-AFB2-42C5-B1D2-294559080512}" type="presParOf" srcId="{D9AC2921-C5DE-417C-9048-7D2EFE3A0E06}" destId="{68471B16-EE44-4DAC-B9A2-1ED77697058C}" srcOrd="0" destOrd="0" presId="urn:microsoft.com/office/officeart/2005/8/layout/process5"/>
    <dgm:cxn modelId="{E8529769-21F3-4FCC-850A-4FE31F5ED0CE}" type="presParOf" srcId="{1B9ECA16-AEA3-4BFB-9E40-AD0AE7B952BE}" destId="{FB7F30F0-3800-4222-9B95-0576834DBA7F}" srcOrd="10" destOrd="0" presId="urn:microsoft.com/office/officeart/2005/8/layout/process5"/>
    <dgm:cxn modelId="{E7B37A18-FA45-4DFA-BE9C-ADB97E4BE12C}" type="presParOf" srcId="{1B9ECA16-AEA3-4BFB-9E40-AD0AE7B952BE}" destId="{A458A489-BC2C-40D1-938E-66A9A0593B33}" srcOrd="11" destOrd="0" presId="urn:microsoft.com/office/officeart/2005/8/layout/process5"/>
    <dgm:cxn modelId="{AE6EAB45-6380-41DD-B3AE-5E94DAD36C8B}" type="presParOf" srcId="{A458A489-BC2C-40D1-938E-66A9A0593B33}" destId="{C92555D2-48E5-4A10-9F04-4DD19DE11F24}" srcOrd="0" destOrd="0" presId="urn:microsoft.com/office/officeart/2005/8/layout/process5"/>
    <dgm:cxn modelId="{1911ECEA-C941-4A4D-87DE-913AB37F60ED}" type="presParOf" srcId="{1B9ECA16-AEA3-4BFB-9E40-AD0AE7B952BE}" destId="{16571741-F8D7-45CC-BD29-8D48F7297884}" srcOrd="12" destOrd="0" presId="urn:microsoft.com/office/officeart/2005/8/layout/process5"/>
    <dgm:cxn modelId="{CC19812B-B0DD-4E1D-A5FB-888DBDEDB286}" type="presParOf" srcId="{1B9ECA16-AEA3-4BFB-9E40-AD0AE7B952BE}" destId="{24746C4B-3C0A-4F5F-B53C-626AEAC63A82}" srcOrd="13" destOrd="0" presId="urn:microsoft.com/office/officeart/2005/8/layout/process5"/>
    <dgm:cxn modelId="{3074A69E-97D1-4EAE-87DD-88C078B99106}" type="presParOf" srcId="{24746C4B-3C0A-4F5F-B53C-626AEAC63A82}" destId="{41EB7D66-6501-4278-9D2C-C171BA479FAC}" srcOrd="0" destOrd="0" presId="urn:microsoft.com/office/officeart/2005/8/layout/process5"/>
    <dgm:cxn modelId="{4A2573EC-5625-4573-8072-510D9C366920}" type="presParOf" srcId="{1B9ECA16-AEA3-4BFB-9E40-AD0AE7B952BE}" destId="{E8521DCE-A7E3-4B65-B353-ED9209A9DAC1}" srcOrd="14" destOrd="0" presId="urn:microsoft.com/office/officeart/2005/8/layout/process5"/>
    <dgm:cxn modelId="{9B5C6A0B-FE89-4DB9-8F75-9C9D57AE0523}" type="presParOf" srcId="{1B9ECA16-AEA3-4BFB-9E40-AD0AE7B952BE}" destId="{61F1B6C0-836D-488F-AD85-3216DBD56EBF}" srcOrd="15" destOrd="0" presId="urn:microsoft.com/office/officeart/2005/8/layout/process5"/>
    <dgm:cxn modelId="{3155AFF1-EF30-4A30-812C-3DAA8F2AD097}" type="presParOf" srcId="{61F1B6C0-836D-488F-AD85-3216DBD56EBF}" destId="{7190BEBD-B4C4-480A-A10F-85CE55BAA69C}" srcOrd="0" destOrd="0" presId="urn:microsoft.com/office/officeart/2005/8/layout/process5"/>
    <dgm:cxn modelId="{091BE0E9-F733-4F46-879C-B18C0F0CA01E}" type="presParOf" srcId="{1B9ECA16-AEA3-4BFB-9E40-AD0AE7B952BE}" destId="{721DC94D-BD96-4902-A800-22D2BA65318E}" srcOrd="16" destOrd="0" presId="urn:microsoft.com/office/officeart/2005/8/layout/process5"/>
    <dgm:cxn modelId="{3FA8B1E9-AB9F-4A9D-ABF1-233E651295BC}" type="presParOf" srcId="{1B9ECA16-AEA3-4BFB-9E40-AD0AE7B952BE}" destId="{B2067BC6-9450-4D96-B652-1513817B57ED}" srcOrd="17" destOrd="0" presId="urn:microsoft.com/office/officeart/2005/8/layout/process5"/>
    <dgm:cxn modelId="{9C5EDAE8-D6BC-4487-80A1-A47C4BA4EEAF}" type="presParOf" srcId="{B2067BC6-9450-4D96-B652-1513817B57ED}" destId="{A817A111-48F1-4654-B400-CF5A98DBCBF3}" srcOrd="0" destOrd="0" presId="urn:microsoft.com/office/officeart/2005/8/layout/process5"/>
    <dgm:cxn modelId="{47F33316-426A-4F4F-8EB3-2EE268A2DB5D}" type="presParOf" srcId="{1B9ECA16-AEA3-4BFB-9E40-AD0AE7B952BE}" destId="{354BFBFB-92F6-4F40-8DEA-1C19B6F1A7C6}" srcOrd="18" destOrd="0" presId="urn:microsoft.com/office/officeart/2005/8/layout/process5"/>
    <dgm:cxn modelId="{8377092B-210C-45E6-80F2-61575055AC4F}" type="presParOf" srcId="{1B9ECA16-AEA3-4BFB-9E40-AD0AE7B952BE}" destId="{238557C7-3BB1-4E19-9962-683DBA42B562}" srcOrd="19" destOrd="0" presId="urn:microsoft.com/office/officeart/2005/8/layout/process5"/>
    <dgm:cxn modelId="{B33B5EBA-273D-4D23-B651-3790E5B399C4}" type="presParOf" srcId="{238557C7-3BB1-4E19-9962-683DBA42B562}" destId="{3414E0F9-55FC-4E0B-8D3C-1117AC137ED9}" srcOrd="0" destOrd="0" presId="urn:microsoft.com/office/officeart/2005/8/layout/process5"/>
    <dgm:cxn modelId="{B82FDEB3-2AED-405D-A0B3-38A407C5B6B0}" type="presParOf" srcId="{1B9ECA16-AEA3-4BFB-9E40-AD0AE7B952BE}" destId="{77BB573A-9BAC-41D1-8240-CFB207F9109E}" srcOrd="20" destOrd="0" presId="urn:microsoft.com/office/officeart/2005/8/layout/process5"/>
    <dgm:cxn modelId="{2559CB46-D73F-46DC-BD1A-83C8C06E18CA}" type="presParOf" srcId="{1B9ECA16-AEA3-4BFB-9E40-AD0AE7B952BE}" destId="{615B22E2-24F3-4202-AB64-60359AC83B12}" srcOrd="21" destOrd="0" presId="urn:microsoft.com/office/officeart/2005/8/layout/process5"/>
    <dgm:cxn modelId="{2DD28DE7-7293-42C2-8D08-A9104BA80ED5}" type="presParOf" srcId="{615B22E2-24F3-4202-AB64-60359AC83B12}" destId="{5076DB32-E904-4F18-9A27-6EC524D939E1}" srcOrd="0" destOrd="0" presId="urn:microsoft.com/office/officeart/2005/8/layout/process5"/>
    <dgm:cxn modelId="{F95CA9FA-A8B1-42E9-980F-78FE604F8BBD}" type="presParOf" srcId="{1B9ECA16-AEA3-4BFB-9E40-AD0AE7B952BE}" destId="{FD492BE9-A807-4DD0-93E8-9C151036E2A1}"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D3BB21-7BA3-49C9-B47C-1EDBF1A3DCE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2E26ED9-78EE-4CB4-9D9E-FC444B106117}">
      <dgm:prSet/>
      <dgm:spPr/>
      <dgm:t>
        <a:bodyPr/>
        <a:lstStyle/>
        <a:p>
          <a:pPr>
            <a:lnSpc>
              <a:spcPct val="100000"/>
            </a:lnSpc>
          </a:pPr>
          <a:r>
            <a:rPr lang="en-US" dirty="0"/>
            <a:t>Evaluation of enzyme inhibitory activity against SARS-CoV-2 spike proteases.</a:t>
          </a:r>
        </a:p>
      </dgm:t>
    </dgm:pt>
    <dgm:pt modelId="{81819910-C288-498C-934E-9BA02989BF08}" type="parTrans" cxnId="{8A7EA04F-7C24-47F4-BCF8-F584525EE250}">
      <dgm:prSet/>
      <dgm:spPr/>
      <dgm:t>
        <a:bodyPr/>
        <a:lstStyle/>
        <a:p>
          <a:endParaRPr lang="en-US"/>
        </a:p>
      </dgm:t>
    </dgm:pt>
    <dgm:pt modelId="{964E21FE-CD47-46DF-9121-63968369C41D}" type="sibTrans" cxnId="{8A7EA04F-7C24-47F4-BCF8-F584525EE250}">
      <dgm:prSet/>
      <dgm:spPr/>
      <dgm:t>
        <a:bodyPr/>
        <a:lstStyle/>
        <a:p>
          <a:pPr>
            <a:lnSpc>
              <a:spcPct val="100000"/>
            </a:lnSpc>
          </a:pPr>
          <a:endParaRPr lang="en-US"/>
        </a:p>
      </dgm:t>
    </dgm:pt>
    <dgm:pt modelId="{3167E130-1B82-4C1E-9ADB-4DE75757B847}">
      <dgm:prSet/>
      <dgm:spPr/>
      <dgm:t>
        <a:bodyPr/>
        <a:lstStyle/>
        <a:p>
          <a:pPr>
            <a:lnSpc>
              <a:spcPct val="100000"/>
            </a:lnSpc>
          </a:pPr>
          <a:r>
            <a:rPr lang="en-US" dirty="0"/>
            <a:t>Biological evaluations (</a:t>
          </a:r>
          <a:r>
            <a:rPr lang="en-US" i="1" dirty="0"/>
            <a:t>In vitro</a:t>
          </a:r>
          <a:r>
            <a:rPr lang="en-US" dirty="0"/>
            <a:t>, </a:t>
          </a:r>
          <a:r>
            <a:rPr lang="en-US" i="1" dirty="0"/>
            <a:t>In vivo</a:t>
          </a:r>
          <a:r>
            <a:rPr lang="en-US" dirty="0"/>
            <a:t> testing)</a:t>
          </a:r>
        </a:p>
      </dgm:t>
    </dgm:pt>
    <dgm:pt modelId="{C970F511-4411-4C8C-88F5-BD5D4ACE9A73}" type="parTrans" cxnId="{02D36C25-52EE-404F-A57E-705D88A16B7B}">
      <dgm:prSet/>
      <dgm:spPr/>
      <dgm:t>
        <a:bodyPr/>
        <a:lstStyle/>
        <a:p>
          <a:endParaRPr lang="en-US"/>
        </a:p>
      </dgm:t>
    </dgm:pt>
    <dgm:pt modelId="{3CCD0840-10F5-4C02-B896-8E690BACB145}" type="sibTrans" cxnId="{02D36C25-52EE-404F-A57E-705D88A16B7B}">
      <dgm:prSet/>
      <dgm:spPr/>
      <dgm:t>
        <a:bodyPr/>
        <a:lstStyle/>
        <a:p>
          <a:pPr>
            <a:lnSpc>
              <a:spcPct val="100000"/>
            </a:lnSpc>
          </a:pPr>
          <a:endParaRPr lang="en-US"/>
        </a:p>
      </dgm:t>
    </dgm:pt>
    <dgm:pt modelId="{6D2CF4DE-D9B8-4108-A9C3-5A8D2C735D41}">
      <dgm:prSet/>
      <dgm:spPr/>
      <dgm:t>
        <a:bodyPr/>
        <a:lstStyle/>
        <a:p>
          <a:pPr>
            <a:lnSpc>
              <a:spcPct val="100000"/>
            </a:lnSpc>
          </a:pPr>
          <a:r>
            <a:rPr lang="en-US" dirty="0"/>
            <a:t>Binding assays</a:t>
          </a:r>
        </a:p>
      </dgm:t>
    </dgm:pt>
    <dgm:pt modelId="{F8831564-09E4-44C8-9146-65E2E778E09A}" type="parTrans" cxnId="{2DC51CBE-F612-45D1-9D2C-202FCD7058AC}">
      <dgm:prSet/>
      <dgm:spPr/>
      <dgm:t>
        <a:bodyPr/>
        <a:lstStyle/>
        <a:p>
          <a:endParaRPr lang="en-US"/>
        </a:p>
      </dgm:t>
    </dgm:pt>
    <dgm:pt modelId="{87C02495-C763-47C3-B996-72DADF72458C}" type="sibTrans" cxnId="{2DC51CBE-F612-45D1-9D2C-202FCD7058AC}">
      <dgm:prSet/>
      <dgm:spPr/>
      <dgm:t>
        <a:bodyPr/>
        <a:lstStyle/>
        <a:p>
          <a:pPr>
            <a:lnSpc>
              <a:spcPct val="100000"/>
            </a:lnSpc>
          </a:pPr>
          <a:endParaRPr lang="en-US"/>
        </a:p>
      </dgm:t>
    </dgm:pt>
    <dgm:pt modelId="{E76927A5-BE26-4621-B485-253D2D234C8D}">
      <dgm:prSet/>
      <dgm:spPr/>
      <dgm:t>
        <a:bodyPr/>
        <a:lstStyle/>
        <a:p>
          <a:pPr>
            <a:lnSpc>
              <a:spcPct val="100000"/>
            </a:lnSpc>
          </a:pPr>
          <a:r>
            <a:rPr lang="en-US" dirty="0"/>
            <a:t>Determination of pharmacological and toxicological profiles.</a:t>
          </a:r>
        </a:p>
      </dgm:t>
    </dgm:pt>
    <dgm:pt modelId="{0DC0CA78-4C6C-422C-925E-5AAF4B33BCBE}" type="parTrans" cxnId="{034F4664-AEFA-4E93-B7F1-A49D0EF5325F}">
      <dgm:prSet/>
      <dgm:spPr/>
      <dgm:t>
        <a:bodyPr/>
        <a:lstStyle/>
        <a:p>
          <a:endParaRPr lang="en-US"/>
        </a:p>
      </dgm:t>
    </dgm:pt>
    <dgm:pt modelId="{DB85F6B5-BD1F-4AA6-B332-7AABB8A68B7E}" type="sibTrans" cxnId="{034F4664-AEFA-4E93-B7F1-A49D0EF5325F}">
      <dgm:prSet/>
      <dgm:spPr/>
      <dgm:t>
        <a:bodyPr/>
        <a:lstStyle/>
        <a:p>
          <a:endParaRPr lang="en-US"/>
        </a:p>
      </dgm:t>
    </dgm:pt>
    <dgm:pt modelId="{27D1D288-16AD-4B98-9AC1-57DDCDACBA85}" type="pres">
      <dgm:prSet presAssocID="{B9D3BB21-7BA3-49C9-B47C-1EDBF1A3DCEB}" presName="root" presStyleCnt="0">
        <dgm:presLayoutVars>
          <dgm:dir/>
          <dgm:resizeHandles val="exact"/>
        </dgm:presLayoutVars>
      </dgm:prSet>
      <dgm:spPr/>
    </dgm:pt>
    <dgm:pt modelId="{C7D44C8A-ECA0-4D32-8AE2-67B969544A6E}" type="pres">
      <dgm:prSet presAssocID="{72E26ED9-78EE-4CB4-9D9E-FC444B106117}" presName="compNode" presStyleCnt="0"/>
      <dgm:spPr/>
    </dgm:pt>
    <dgm:pt modelId="{4F149246-D4C8-40EA-A9F2-5949BED5BAFA}" type="pres">
      <dgm:prSet presAssocID="{72E26ED9-78EE-4CB4-9D9E-FC444B1061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nger Print"/>
        </a:ext>
      </dgm:extLst>
    </dgm:pt>
    <dgm:pt modelId="{5AE1E8DA-193C-42E5-B402-0B72A7BB074A}" type="pres">
      <dgm:prSet presAssocID="{72E26ED9-78EE-4CB4-9D9E-FC444B106117}" presName="spaceRect" presStyleCnt="0"/>
      <dgm:spPr/>
    </dgm:pt>
    <dgm:pt modelId="{6512B269-C007-4660-B227-F172AF84D224}" type="pres">
      <dgm:prSet presAssocID="{72E26ED9-78EE-4CB4-9D9E-FC444B106117}" presName="textRect" presStyleLbl="revTx" presStyleIdx="0" presStyleCnt="4">
        <dgm:presLayoutVars>
          <dgm:chMax val="1"/>
          <dgm:chPref val="1"/>
        </dgm:presLayoutVars>
      </dgm:prSet>
      <dgm:spPr/>
    </dgm:pt>
    <dgm:pt modelId="{9C3A1F0C-385F-45C7-84E8-EA383A12A568}" type="pres">
      <dgm:prSet presAssocID="{964E21FE-CD47-46DF-9121-63968369C41D}" presName="sibTrans" presStyleCnt="0"/>
      <dgm:spPr/>
    </dgm:pt>
    <dgm:pt modelId="{A8C43E87-9D9D-4FE5-943D-BA58E03D271A}" type="pres">
      <dgm:prSet presAssocID="{3167E130-1B82-4C1E-9ADB-4DE75757B847}" presName="compNode" presStyleCnt="0"/>
      <dgm:spPr/>
    </dgm:pt>
    <dgm:pt modelId="{885F1628-79A4-4E3B-81F8-5DA0D8B38C34}" type="pres">
      <dgm:prSet presAssocID="{3167E130-1B82-4C1E-9ADB-4DE75757B8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tubes"/>
        </a:ext>
      </dgm:extLst>
    </dgm:pt>
    <dgm:pt modelId="{2F2C87F3-36FC-4AB4-9D47-2591F4EB3C74}" type="pres">
      <dgm:prSet presAssocID="{3167E130-1B82-4C1E-9ADB-4DE75757B847}" presName="spaceRect" presStyleCnt="0"/>
      <dgm:spPr/>
    </dgm:pt>
    <dgm:pt modelId="{B3CC290C-7ECC-4328-8625-BAC2C79F09B7}" type="pres">
      <dgm:prSet presAssocID="{3167E130-1B82-4C1E-9ADB-4DE75757B847}" presName="textRect" presStyleLbl="revTx" presStyleIdx="1" presStyleCnt="4">
        <dgm:presLayoutVars>
          <dgm:chMax val="1"/>
          <dgm:chPref val="1"/>
        </dgm:presLayoutVars>
      </dgm:prSet>
      <dgm:spPr/>
    </dgm:pt>
    <dgm:pt modelId="{A46EBA92-2E28-4604-9CE2-B4E063E868D2}" type="pres">
      <dgm:prSet presAssocID="{3CCD0840-10F5-4C02-B896-8E690BACB145}" presName="sibTrans" presStyleCnt="0"/>
      <dgm:spPr/>
    </dgm:pt>
    <dgm:pt modelId="{F51A8F8D-2216-441F-9D4D-FBDF818D6D6A}" type="pres">
      <dgm:prSet presAssocID="{6D2CF4DE-D9B8-4108-A9C3-5A8D2C735D41}" presName="compNode" presStyleCnt="0"/>
      <dgm:spPr/>
    </dgm:pt>
    <dgm:pt modelId="{11F53D77-205F-481A-8386-8D6B762D8E5D}" type="pres">
      <dgm:prSet presAssocID="{6D2CF4DE-D9B8-4108-A9C3-5A8D2C735D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ask"/>
        </a:ext>
      </dgm:extLst>
    </dgm:pt>
    <dgm:pt modelId="{7B83E0BD-41F5-461C-82B3-175FE78E3F99}" type="pres">
      <dgm:prSet presAssocID="{6D2CF4DE-D9B8-4108-A9C3-5A8D2C735D41}" presName="spaceRect" presStyleCnt="0"/>
      <dgm:spPr/>
    </dgm:pt>
    <dgm:pt modelId="{6FA2AF3C-963C-49F0-AE18-A94947B4AEFD}" type="pres">
      <dgm:prSet presAssocID="{6D2CF4DE-D9B8-4108-A9C3-5A8D2C735D41}" presName="textRect" presStyleLbl="revTx" presStyleIdx="2" presStyleCnt="4">
        <dgm:presLayoutVars>
          <dgm:chMax val="1"/>
          <dgm:chPref val="1"/>
        </dgm:presLayoutVars>
      </dgm:prSet>
      <dgm:spPr/>
    </dgm:pt>
    <dgm:pt modelId="{13AC3EFF-4824-4F96-8033-D77196AA64C8}" type="pres">
      <dgm:prSet presAssocID="{87C02495-C763-47C3-B996-72DADF72458C}" presName="sibTrans" presStyleCnt="0"/>
      <dgm:spPr/>
    </dgm:pt>
    <dgm:pt modelId="{D6B53453-96BC-46C4-B023-F0E762E36D04}" type="pres">
      <dgm:prSet presAssocID="{E76927A5-BE26-4621-B485-253D2D234C8D}" presName="compNode" presStyleCnt="0"/>
      <dgm:spPr/>
    </dgm:pt>
    <dgm:pt modelId="{E88FF341-909D-46E7-B690-782CCC2E7274}" type="pres">
      <dgm:prSet presAssocID="{E76927A5-BE26-4621-B485-253D2D234C8D}" presName="iconRect" presStyleLbl="node1" presStyleIdx="3"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nger Print"/>
        </a:ext>
      </dgm:extLst>
    </dgm:pt>
    <dgm:pt modelId="{4ADFD9D0-4C20-42A0-853B-1080FF5A1BC5}" type="pres">
      <dgm:prSet presAssocID="{E76927A5-BE26-4621-B485-253D2D234C8D}" presName="spaceRect" presStyleCnt="0"/>
      <dgm:spPr/>
    </dgm:pt>
    <dgm:pt modelId="{0C677254-6E5F-4A86-9F5A-BAE95B18DB4C}" type="pres">
      <dgm:prSet presAssocID="{E76927A5-BE26-4621-B485-253D2D234C8D}" presName="textRect" presStyleLbl="revTx" presStyleIdx="3" presStyleCnt="4">
        <dgm:presLayoutVars>
          <dgm:chMax val="1"/>
          <dgm:chPref val="1"/>
        </dgm:presLayoutVars>
      </dgm:prSet>
      <dgm:spPr/>
    </dgm:pt>
  </dgm:ptLst>
  <dgm:cxnLst>
    <dgm:cxn modelId="{02D36C25-52EE-404F-A57E-705D88A16B7B}" srcId="{B9D3BB21-7BA3-49C9-B47C-1EDBF1A3DCEB}" destId="{3167E130-1B82-4C1E-9ADB-4DE75757B847}" srcOrd="1" destOrd="0" parTransId="{C970F511-4411-4C8C-88F5-BD5D4ACE9A73}" sibTransId="{3CCD0840-10F5-4C02-B896-8E690BACB145}"/>
    <dgm:cxn modelId="{E561E62A-8D66-48EE-A206-C5A94E16EF83}" type="presOf" srcId="{3167E130-1B82-4C1E-9ADB-4DE75757B847}" destId="{B3CC290C-7ECC-4328-8625-BAC2C79F09B7}" srcOrd="0" destOrd="0" presId="urn:microsoft.com/office/officeart/2018/2/layout/IconLabelList"/>
    <dgm:cxn modelId="{034F4664-AEFA-4E93-B7F1-A49D0EF5325F}" srcId="{B9D3BB21-7BA3-49C9-B47C-1EDBF1A3DCEB}" destId="{E76927A5-BE26-4621-B485-253D2D234C8D}" srcOrd="3" destOrd="0" parTransId="{0DC0CA78-4C6C-422C-925E-5AAF4B33BCBE}" sibTransId="{DB85F6B5-BD1F-4AA6-B332-7AABB8A68B7E}"/>
    <dgm:cxn modelId="{8A7EA04F-7C24-47F4-BCF8-F584525EE250}" srcId="{B9D3BB21-7BA3-49C9-B47C-1EDBF1A3DCEB}" destId="{72E26ED9-78EE-4CB4-9D9E-FC444B106117}" srcOrd="0" destOrd="0" parTransId="{81819910-C288-498C-934E-9BA02989BF08}" sibTransId="{964E21FE-CD47-46DF-9121-63968369C41D}"/>
    <dgm:cxn modelId="{4771557F-232A-4234-82A9-478597C996C3}" type="presOf" srcId="{72E26ED9-78EE-4CB4-9D9E-FC444B106117}" destId="{6512B269-C007-4660-B227-F172AF84D224}" srcOrd="0" destOrd="0" presId="urn:microsoft.com/office/officeart/2018/2/layout/IconLabelList"/>
    <dgm:cxn modelId="{2DC51CBE-F612-45D1-9D2C-202FCD7058AC}" srcId="{B9D3BB21-7BA3-49C9-B47C-1EDBF1A3DCEB}" destId="{6D2CF4DE-D9B8-4108-A9C3-5A8D2C735D41}" srcOrd="2" destOrd="0" parTransId="{F8831564-09E4-44C8-9146-65E2E778E09A}" sibTransId="{87C02495-C763-47C3-B996-72DADF72458C}"/>
    <dgm:cxn modelId="{D08A56DD-0C9E-42C2-B1E4-6E7C77A5F9B3}" type="presOf" srcId="{6D2CF4DE-D9B8-4108-A9C3-5A8D2C735D41}" destId="{6FA2AF3C-963C-49F0-AE18-A94947B4AEFD}" srcOrd="0" destOrd="0" presId="urn:microsoft.com/office/officeart/2018/2/layout/IconLabelList"/>
    <dgm:cxn modelId="{272BB3FC-5335-4D93-A4CD-81EA22FE2D87}" type="presOf" srcId="{B9D3BB21-7BA3-49C9-B47C-1EDBF1A3DCEB}" destId="{27D1D288-16AD-4B98-9AC1-57DDCDACBA85}" srcOrd="0" destOrd="0" presId="urn:microsoft.com/office/officeart/2018/2/layout/IconLabelList"/>
    <dgm:cxn modelId="{608C5FFD-6000-4FA6-9417-DF725A61F95B}" type="presOf" srcId="{E76927A5-BE26-4621-B485-253D2D234C8D}" destId="{0C677254-6E5F-4A86-9F5A-BAE95B18DB4C}" srcOrd="0" destOrd="0" presId="urn:microsoft.com/office/officeart/2018/2/layout/IconLabelList"/>
    <dgm:cxn modelId="{9C8CFE2D-FF5B-4137-B4B9-32885A375076}" type="presParOf" srcId="{27D1D288-16AD-4B98-9AC1-57DDCDACBA85}" destId="{C7D44C8A-ECA0-4D32-8AE2-67B969544A6E}" srcOrd="0" destOrd="0" presId="urn:microsoft.com/office/officeart/2018/2/layout/IconLabelList"/>
    <dgm:cxn modelId="{BBD2D86A-FE8C-4DE3-8720-106EBBFC9774}" type="presParOf" srcId="{C7D44C8A-ECA0-4D32-8AE2-67B969544A6E}" destId="{4F149246-D4C8-40EA-A9F2-5949BED5BAFA}" srcOrd="0" destOrd="0" presId="urn:microsoft.com/office/officeart/2018/2/layout/IconLabelList"/>
    <dgm:cxn modelId="{2C144A99-7709-46A4-826B-39DB4BB7B633}" type="presParOf" srcId="{C7D44C8A-ECA0-4D32-8AE2-67B969544A6E}" destId="{5AE1E8DA-193C-42E5-B402-0B72A7BB074A}" srcOrd="1" destOrd="0" presId="urn:microsoft.com/office/officeart/2018/2/layout/IconLabelList"/>
    <dgm:cxn modelId="{38399B65-F901-475D-B38A-917217AC222F}" type="presParOf" srcId="{C7D44C8A-ECA0-4D32-8AE2-67B969544A6E}" destId="{6512B269-C007-4660-B227-F172AF84D224}" srcOrd="2" destOrd="0" presId="urn:microsoft.com/office/officeart/2018/2/layout/IconLabelList"/>
    <dgm:cxn modelId="{036E5F8C-8C7A-4620-9012-84F779BA4791}" type="presParOf" srcId="{27D1D288-16AD-4B98-9AC1-57DDCDACBA85}" destId="{9C3A1F0C-385F-45C7-84E8-EA383A12A568}" srcOrd="1" destOrd="0" presId="urn:microsoft.com/office/officeart/2018/2/layout/IconLabelList"/>
    <dgm:cxn modelId="{44D7E5FA-2613-41D4-B498-25DD3E1AE4E8}" type="presParOf" srcId="{27D1D288-16AD-4B98-9AC1-57DDCDACBA85}" destId="{A8C43E87-9D9D-4FE5-943D-BA58E03D271A}" srcOrd="2" destOrd="0" presId="urn:microsoft.com/office/officeart/2018/2/layout/IconLabelList"/>
    <dgm:cxn modelId="{DA20D8CB-E505-4F2D-9F6E-368BFAB0B166}" type="presParOf" srcId="{A8C43E87-9D9D-4FE5-943D-BA58E03D271A}" destId="{885F1628-79A4-4E3B-81F8-5DA0D8B38C34}" srcOrd="0" destOrd="0" presId="urn:microsoft.com/office/officeart/2018/2/layout/IconLabelList"/>
    <dgm:cxn modelId="{56360AD0-16E5-465B-BF49-EE7A097999AF}" type="presParOf" srcId="{A8C43E87-9D9D-4FE5-943D-BA58E03D271A}" destId="{2F2C87F3-36FC-4AB4-9D47-2591F4EB3C74}" srcOrd="1" destOrd="0" presId="urn:microsoft.com/office/officeart/2018/2/layout/IconLabelList"/>
    <dgm:cxn modelId="{F32E0798-5401-4751-B045-4818B3DBD1F1}" type="presParOf" srcId="{A8C43E87-9D9D-4FE5-943D-BA58E03D271A}" destId="{B3CC290C-7ECC-4328-8625-BAC2C79F09B7}" srcOrd="2" destOrd="0" presId="urn:microsoft.com/office/officeart/2018/2/layout/IconLabelList"/>
    <dgm:cxn modelId="{6B2E6240-17FD-4928-8930-73EE857CD4CA}" type="presParOf" srcId="{27D1D288-16AD-4B98-9AC1-57DDCDACBA85}" destId="{A46EBA92-2E28-4604-9CE2-B4E063E868D2}" srcOrd="3" destOrd="0" presId="urn:microsoft.com/office/officeart/2018/2/layout/IconLabelList"/>
    <dgm:cxn modelId="{81EE884C-9822-4CD2-A3D4-C1876363D307}" type="presParOf" srcId="{27D1D288-16AD-4B98-9AC1-57DDCDACBA85}" destId="{F51A8F8D-2216-441F-9D4D-FBDF818D6D6A}" srcOrd="4" destOrd="0" presId="urn:microsoft.com/office/officeart/2018/2/layout/IconLabelList"/>
    <dgm:cxn modelId="{65F57A2A-31CD-4F45-B75E-A86C70DD5CA0}" type="presParOf" srcId="{F51A8F8D-2216-441F-9D4D-FBDF818D6D6A}" destId="{11F53D77-205F-481A-8386-8D6B762D8E5D}" srcOrd="0" destOrd="0" presId="urn:microsoft.com/office/officeart/2018/2/layout/IconLabelList"/>
    <dgm:cxn modelId="{3988B53D-C63C-4F4D-955A-6B2F1D393634}" type="presParOf" srcId="{F51A8F8D-2216-441F-9D4D-FBDF818D6D6A}" destId="{7B83E0BD-41F5-461C-82B3-175FE78E3F99}" srcOrd="1" destOrd="0" presId="urn:microsoft.com/office/officeart/2018/2/layout/IconLabelList"/>
    <dgm:cxn modelId="{E77025F4-DE89-47D8-8FD4-C0F1F76DD992}" type="presParOf" srcId="{F51A8F8D-2216-441F-9D4D-FBDF818D6D6A}" destId="{6FA2AF3C-963C-49F0-AE18-A94947B4AEFD}" srcOrd="2" destOrd="0" presId="urn:microsoft.com/office/officeart/2018/2/layout/IconLabelList"/>
    <dgm:cxn modelId="{FA4F0D21-4F44-4D9A-922A-95943CCEA43B}" type="presParOf" srcId="{27D1D288-16AD-4B98-9AC1-57DDCDACBA85}" destId="{13AC3EFF-4824-4F96-8033-D77196AA64C8}" srcOrd="5" destOrd="0" presId="urn:microsoft.com/office/officeart/2018/2/layout/IconLabelList"/>
    <dgm:cxn modelId="{757335D7-0164-4B16-8F24-DC2AA7A2A0A8}" type="presParOf" srcId="{27D1D288-16AD-4B98-9AC1-57DDCDACBA85}" destId="{D6B53453-96BC-46C4-B023-F0E762E36D04}" srcOrd="6" destOrd="0" presId="urn:microsoft.com/office/officeart/2018/2/layout/IconLabelList"/>
    <dgm:cxn modelId="{36B7E805-6F4B-40FA-B374-DD881EBF3B15}" type="presParOf" srcId="{D6B53453-96BC-46C4-B023-F0E762E36D04}" destId="{E88FF341-909D-46E7-B690-782CCC2E7274}" srcOrd="0" destOrd="0" presId="urn:microsoft.com/office/officeart/2018/2/layout/IconLabelList"/>
    <dgm:cxn modelId="{94C59910-FF5D-4194-B39D-3C4738052202}" type="presParOf" srcId="{D6B53453-96BC-46C4-B023-F0E762E36D04}" destId="{4ADFD9D0-4C20-42A0-853B-1080FF5A1BC5}" srcOrd="1" destOrd="0" presId="urn:microsoft.com/office/officeart/2018/2/layout/IconLabelList"/>
    <dgm:cxn modelId="{74400C21-83DE-4FD2-A7AE-65798CBD677F}" type="presParOf" srcId="{D6B53453-96BC-46C4-B023-F0E762E36D04}" destId="{0C677254-6E5F-4A86-9F5A-BAE95B18DB4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B1FF2-5EAF-4B05-A4EE-705BA928B4CA}">
      <dsp:nvSpPr>
        <dsp:cNvPr id="0" name=""/>
        <dsp:cNvSpPr/>
      </dsp:nvSpPr>
      <dsp:spPr>
        <a:xfrm>
          <a:off x="0" y="491"/>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33386-4BE8-4E2F-8B14-0BA0142EBD69}">
      <dsp:nvSpPr>
        <dsp:cNvPr id="0" name=""/>
        <dsp:cNvSpPr/>
      </dsp:nvSpPr>
      <dsp:spPr>
        <a:xfrm>
          <a:off x="0" y="491"/>
          <a:ext cx="10058399"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Natural products and their pharmacophores have been used in the development and discovery of novel promising curative final drug entities.</a:t>
          </a:r>
        </a:p>
      </dsp:txBody>
      <dsp:txXfrm>
        <a:off x="0" y="491"/>
        <a:ext cx="10058399" cy="574625"/>
      </dsp:txXfrm>
    </dsp:sp>
    <dsp:sp modelId="{AB941B23-D713-4DD8-AD1F-4C85B9EAB619}">
      <dsp:nvSpPr>
        <dsp:cNvPr id="0" name=""/>
        <dsp:cNvSpPr/>
      </dsp:nvSpPr>
      <dsp:spPr>
        <a:xfrm>
          <a:off x="0" y="575116"/>
          <a:ext cx="10058399" cy="0"/>
        </a:xfrm>
        <a:prstGeom prst="line">
          <a:avLst/>
        </a:prstGeom>
        <a:solidFill>
          <a:schemeClr val="accent2">
            <a:hueOff val="-1744540"/>
            <a:satOff val="2077"/>
            <a:lumOff val="6242"/>
            <a:alphaOff val="0"/>
          </a:schemeClr>
        </a:solidFill>
        <a:ln w="15875" cap="flat" cmpd="sng" algn="ctr">
          <a:solidFill>
            <a:schemeClr val="accent2">
              <a:hueOff val="-1744540"/>
              <a:satOff val="2077"/>
              <a:lumOff val="62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2CC1B-2D53-48B4-93F2-13936BCD76DA}">
      <dsp:nvSpPr>
        <dsp:cNvPr id="0" name=""/>
        <dsp:cNvSpPr/>
      </dsp:nvSpPr>
      <dsp:spPr>
        <a:xfrm>
          <a:off x="0" y="575116"/>
          <a:ext cx="10058399"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Promising  area of drug discovery and development research.</a:t>
          </a:r>
        </a:p>
      </dsp:txBody>
      <dsp:txXfrm>
        <a:off x="0" y="575116"/>
        <a:ext cx="10058399" cy="574625"/>
      </dsp:txXfrm>
    </dsp:sp>
    <dsp:sp modelId="{4C63B295-5E70-4016-8567-EAC38C59425A}">
      <dsp:nvSpPr>
        <dsp:cNvPr id="0" name=""/>
        <dsp:cNvSpPr/>
      </dsp:nvSpPr>
      <dsp:spPr>
        <a:xfrm>
          <a:off x="0" y="1149741"/>
          <a:ext cx="10058399" cy="0"/>
        </a:xfrm>
        <a:prstGeom prst="line">
          <a:avLst/>
        </a:prstGeom>
        <a:solidFill>
          <a:schemeClr val="accent2">
            <a:hueOff val="-3489079"/>
            <a:satOff val="4153"/>
            <a:lumOff val="12484"/>
            <a:alphaOff val="0"/>
          </a:schemeClr>
        </a:solidFill>
        <a:ln w="15875" cap="flat" cmpd="sng" algn="ctr">
          <a:solidFill>
            <a:schemeClr val="accent2">
              <a:hueOff val="-3489079"/>
              <a:satOff val="4153"/>
              <a:lumOff val="124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568A2-422B-41AF-ADF5-5FEF5AB52406}">
      <dsp:nvSpPr>
        <dsp:cNvPr id="0" name=""/>
        <dsp:cNvSpPr/>
      </dsp:nvSpPr>
      <dsp:spPr>
        <a:xfrm>
          <a:off x="0" y="1149741"/>
          <a:ext cx="10058399"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Currently, about 25% of medicines obtained directly from nature. 61% of new drug entity (NCE) originates from natural product</a:t>
          </a:r>
        </a:p>
      </dsp:txBody>
      <dsp:txXfrm>
        <a:off x="0" y="1149741"/>
        <a:ext cx="10058399" cy="574625"/>
      </dsp:txXfrm>
    </dsp:sp>
    <dsp:sp modelId="{9727C063-D333-41A0-8C73-AAD549EB3A65}">
      <dsp:nvSpPr>
        <dsp:cNvPr id="0" name=""/>
        <dsp:cNvSpPr/>
      </dsp:nvSpPr>
      <dsp:spPr>
        <a:xfrm>
          <a:off x="0" y="1724367"/>
          <a:ext cx="10058399" cy="0"/>
        </a:xfrm>
        <a:prstGeom prst="line">
          <a:avLst/>
        </a:prstGeom>
        <a:solidFill>
          <a:schemeClr val="accent2">
            <a:hueOff val="-5233618"/>
            <a:satOff val="6230"/>
            <a:lumOff val="18727"/>
            <a:alphaOff val="0"/>
          </a:schemeClr>
        </a:solidFill>
        <a:ln w="15875" cap="flat" cmpd="sng" algn="ctr">
          <a:solidFill>
            <a:schemeClr val="accent2">
              <a:hueOff val="-5233618"/>
              <a:satOff val="6230"/>
              <a:lumOff val="187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59E1B-DBEA-4BD5-BDDE-3F7FFFD67129}">
      <dsp:nvSpPr>
        <dsp:cNvPr id="0" name=""/>
        <dsp:cNvSpPr/>
      </dsp:nvSpPr>
      <dsp:spPr>
        <a:xfrm>
          <a:off x="0" y="1724367"/>
          <a:ext cx="10058399"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Several herbal medicines and pure natural products serve as diverse sources for development of novel antiviral  drugs.</a:t>
          </a:r>
        </a:p>
      </dsp:txBody>
      <dsp:txXfrm>
        <a:off x="0" y="1724367"/>
        <a:ext cx="10058399" cy="574625"/>
      </dsp:txXfrm>
    </dsp:sp>
    <dsp:sp modelId="{47D12131-F7AD-4FB1-B7B8-B3123A85CB2C}">
      <dsp:nvSpPr>
        <dsp:cNvPr id="0" name=""/>
        <dsp:cNvSpPr/>
      </dsp:nvSpPr>
      <dsp:spPr>
        <a:xfrm>
          <a:off x="0" y="2298992"/>
          <a:ext cx="10058399" cy="0"/>
        </a:xfrm>
        <a:prstGeom prst="line">
          <a:avLst/>
        </a:prstGeom>
        <a:solidFill>
          <a:schemeClr val="accent2">
            <a:hueOff val="-6978158"/>
            <a:satOff val="8307"/>
            <a:lumOff val="24969"/>
            <a:alphaOff val="0"/>
          </a:schemeClr>
        </a:solidFill>
        <a:ln w="15875" cap="flat" cmpd="sng" algn="ctr">
          <a:solidFill>
            <a:schemeClr val="accent2">
              <a:hueOff val="-6978158"/>
              <a:satOff val="8307"/>
              <a:lumOff val="249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A4432-CF89-48B9-A7EA-E1BE6F7D94A7}">
      <dsp:nvSpPr>
        <dsp:cNvPr id="0" name=""/>
        <dsp:cNvSpPr/>
      </dsp:nvSpPr>
      <dsp:spPr>
        <a:xfrm>
          <a:off x="0" y="2298992"/>
          <a:ext cx="10058399"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In chemotherapy, 75% of anticancer drugs and 78% of antibacterial drugs are either directly obtained from natural resources, or semi-synthetic natural products.</a:t>
          </a:r>
        </a:p>
      </dsp:txBody>
      <dsp:txXfrm>
        <a:off x="0" y="2298992"/>
        <a:ext cx="10058399" cy="574625"/>
      </dsp:txXfrm>
    </dsp:sp>
    <dsp:sp modelId="{5EB8F981-58AF-4E34-8502-5322EE86EF29}">
      <dsp:nvSpPr>
        <dsp:cNvPr id="0" name=""/>
        <dsp:cNvSpPr/>
      </dsp:nvSpPr>
      <dsp:spPr>
        <a:xfrm>
          <a:off x="0" y="2873618"/>
          <a:ext cx="10058399" cy="0"/>
        </a:xfrm>
        <a:prstGeom prst="line">
          <a:avLst/>
        </a:prstGeom>
        <a:solidFill>
          <a:schemeClr val="accent2">
            <a:hueOff val="-8722697"/>
            <a:satOff val="10383"/>
            <a:lumOff val="31211"/>
            <a:alphaOff val="0"/>
          </a:schemeClr>
        </a:solidFill>
        <a:ln w="15875" cap="flat" cmpd="sng" algn="ctr">
          <a:solidFill>
            <a:schemeClr val="accent2">
              <a:hueOff val="-8722697"/>
              <a:satOff val="10383"/>
              <a:lumOff val="312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E35B5-829E-4658-8408-B211096D2331}">
      <dsp:nvSpPr>
        <dsp:cNvPr id="0" name=""/>
        <dsp:cNvSpPr/>
      </dsp:nvSpPr>
      <dsp:spPr>
        <a:xfrm>
          <a:off x="0" y="2873618"/>
          <a:ext cx="10058399"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Antiviral drugs obtained from pure natural products has shown diverse antiviral activities against viral pathogens such as dengue virus, human immunodeficiency virus (HIV), influenza virus, hepatitis virus etc.</a:t>
          </a:r>
        </a:p>
      </dsp:txBody>
      <dsp:txXfrm>
        <a:off x="0" y="2873618"/>
        <a:ext cx="10058399" cy="574625"/>
      </dsp:txXfrm>
    </dsp:sp>
    <dsp:sp modelId="{3EA18496-0D91-49E0-AA47-4965A4612E77}">
      <dsp:nvSpPr>
        <dsp:cNvPr id="0" name=""/>
        <dsp:cNvSpPr/>
      </dsp:nvSpPr>
      <dsp:spPr>
        <a:xfrm>
          <a:off x="0" y="3448243"/>
          <a:ext cx="10058399" cy="0"/>
        </a:xfrm>
        <a:prstGeom prst="line">
          <a:avLst/>
        </a:prstGeom>
        <a:solidFill>
          <a:schemeClr val="accent2">
            <a:hueOff val="-10467237"/>
            <a:satOff val="12460"/>
            <a:lumOff val="37453"/>
            <a:alphaOff val="0"/>
          </a:schemeClr>
        </a:solidFill>
        <a:ln w="15875" cap="flat" cmpd="sng" algn="ctr">
          <a:solidFill>
            <a:schemeClr val="accent2">
              <a:hueOff val="-10467237"/>
              <a:satOff val="12460"/>
              <a:lumOff val="374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C9420-6EB5-4C9F-8694-C88F0F1E41CA}">
      <dsp:nvSpPr>
        <dsp:cNvPr id="0" name=""/>
        <dsp:cNvSpPr/>
      </dsp:nvSpPr>
      <dsp:spPr>
        <a:xfrm>
          <a:off x="0" y="3448243"/>
          <a:ext cx="10058399" cy="57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Other synthetic molecular scaffolds such as Adamantane, 4- aminoquinoline derivatives has shown notable activity against viruses (Influenza virus) and fatal diseases like malaria.</a:t>
          </a:r>
        </a:p>
      </dsp:txBody>
      <dsp:txXfrm>
        <a:off x="0" y="3448243"/>
        <a:ext cx="10058399" cy="57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97124-AB19-48C7-835E-455991B4BD47}">
      <dsp:nvSpPr>
        <dsp:cNvPr id="0" name=""/>
        <dsp:cNvSpPr/>
      </dsp:nvSpPr>
      <dsp:spPr>
        <a:xfrm>
          <a:off x="0" y="4616"/>
          <a:ext cx="6910387" cy="32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F29C0-7DF6-4C55-ADE9-A8BAB2D67BE6}">
      <dsp:nvSpPr>
        <dsp:cNvPr id="0" name=""/>
        <dsp:cNvSpPr/>
      </dsp:nvSpPr>
      <dsp:spPr>
        <a:xfrm>
          <a:off x="97428" y="77083"/>
          <a:ext cx="177315" cy="177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805929-C79A-41F9-8814-03ECE7B3BD93}">
      <dsp:nvSpPr>
        <dsp:cNvPr id="0" name=""/>
        <dsp:cNvSpPr/>
      </dsp:nvSpPr>
      <dsp:spPr>
        <a:xfrm>
          <a:off x="372173" y="4616"/>
          <a:ext cx="6427201" cy="52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91" tIns="55391" rIns="55391" bIns="55391" numCol="1" spcCol="1270" anchor="ctr" anchorCtr="0">
          <a:noAutofit/>
        </a:bodyPr>
        <a:lstStyle/>
        <a:p>
          <a:pPr marL="0" lvl="0" indent="0" algn="l" defTabSz="622300">
            <a:lnSpc>
              <a:spcPct val="100000"/>
            </a:lnSpc>
            <a:spcBef>
              <a:spcPct val="0"/>
            </a:spcBef>
            <a:spcAft>
              <a:spcPct val="35000"/>
            </a:spcAft>
            <a:buNone/>
          </a:pPr>
          <a:r>
            <a:rPr lang="en-US" sz="1400" kern="1200" dirty="0"/>
            <a:t>To conduct phytochemical investigations to design structural frameworks that can improve protein-ligand binding in COVID-19 proteases Thus, enhance antiviral effects and overcome limitations.</a:t>
          </a:r>
        </a:p>
      </dsp:txBody>
      <dsp:txXfrm>
        <a:off x="372173" y="4616"/>
        <a:ext cx="6427201" cy="523376"/>
      </dsp:txXfrm>
    </dsp:sp>
    <dsp:sp modelId="{34485A03-28DF-48AF-9AB1-B96B4E70CADA}">
      <dsp:nvSpPr>
        <dsp:cNvPr id="0" name=""/>
        <dsp:cNvSpPr/>
      </dsp:nvSpPr>
      <dsp:spPr>
        <a:xfrm>
          <a:off x="0" y="874140"/>
          <a:ext cx="6910387" cy="32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1F7515-6E68-4A97-AF44-C66CF0DF7C94}">
      <dsp:nvSpPr>
        <dsp:cNvPr id="0" name=""/>
        <dsp:cNvSpPr/>
      </dsp:nvSpPr>
      <dsp:spPr>
        <a:xfrm>
          <a:off x="97428" y="946608"/>
          <a:ext cx="177315" cy="177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FBC972-AFFA-4C2A-BCBF-9FE07274D461}">
      <dsp:nvSpPr>
        <dsp:cNvPr id="0" name=""/>
        <dsp:cNvSpPr/>
      </dsp:nvSpPr>
      <dsp:spPr>
        <a:xfrm>
          <a:off x="372173" y="658836"/>
          <a:ext cx="6427201" cy="95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91" tIns="55391" rIns="55391" bIns="55391" numCol="1" spcCol="1270" anchor="ctr" anchorCtr="0">
          <a:noAutofit/>
        </a:bodyPr>
        <a:lstStyle/>
        <a:p>
          <a:pPr marL="0" lvl="0" indent="0" algn="l" defTabSz="622300">
            <a:lnSpc>
              <a:spcPct val="100000"/>
            </a:lnSpc>
            <a:spcBef>
              <a:spcPct val="0"/>
            </a:spcBef>
            <a:spcAft>
              <a:spcPct val="35000"/>
            </a:spcAft>
            <a:buNone/>
          </a:pPr>
          <a:r>
            <a:rPr lang="en-US" sz="1400" kern="1200" dirty="0"/>
            <a:t>Careful transformation of reactive sites on compounds of interest  aiming to synthesize suitable semi-synthetic compounds for drug–protein interactions, might lead to the development of novel therapeutics.</a:t>
          </a:r>
        </a:p>
      </dsp:txBody>
      <dsp:txXfrm>
        <a:off x="372173" y="658836"/>
        <a:ext cx="6427201" cy="953984"/>
      </dsp:txXfrm>
    </dsp:sp>
    <dsp:sp modelId="{0D5775B7-5394-48A6-B5BC-0732D0C5E9F0}">
      <dsp:nvSpPr>
        <dsp:cNvPr id="0" name=""/>
        <dsp:cNvSpPr/>
      </dsp:nvSpPr>
      <dsp:spPr>
        <a:xfrm>
          <a:off x="0" y="1824087"/>
          <a:ext cx="6910387" cy="32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A2BD2A-3B08-4B9B-B7FA-D2F69426B5D4}">
      <dsp:nvSpPr>
        <dsp:cNvPr id="0" name=""/>
        <dsp:cNvSpPr/>
      </dsp:nvSpPr>
      <dsp:spPr>
        <a:xfrm>
          <a:off x="97428" y="1896554"/>
          <a:ext cx="177315" cy="177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9BCCF4-8698-4787-85AA-147B62B7636B}">
      <dsp:nvSpPr>
        <dsp:cNvPr id="0" name=""/>
        <dsp:cNvSpPr/>
      </dsp:nvSpPr>
      <dsp:spPr>
        <a:xfrm>
          <a:off x="372173" y="1743665"/>
          <a:ext cx="6427201" cy="6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91" tIns="55391" rIns="55391" bIns="55391" numCol="1" spcCol="1270" anchor="ctr" anchorCtr="0">
          <a:noAutofit/>
        </a:bodyPr>
        <a:lstStyle/>
        <a:p>
          <a:pPr marL="0" lvl="0" indent="0" algn="l" defTabSz="622300">
            <a:lnSpc>
              <a:spcPct val="100000"/>
            </a:lnSpc>
            <a:spcBef>
              <a:spcPct val="0"/>
            </a:spcBef>
            <a:spcAft>
              <a:spcPct val="35000"/>
            </a:spcAft>
            <a:buNone/>
          </a:pPr>
          <a:r>
            <a:rPr lang="en-US" sz="1400" kern="1200" dirty="0"/>
            <a:t>Subsequent druggability determination of the  medicinally privileged semi-synthetic  derivatives by an energy-based technique known as molecular docking.</a:t>
          </a:r>
        </a:p>
      </dsp:txBody>
      <dsp:txXfrm>
        <a:off x="372173" y="1743665"/>
        <a:ext cx="6427201" cy="684220"/>
      </dsp:txXfrm>
    </dsp:sp>
    <dsp:sp modelId="{C2AE2B79-A98B-4A13-A794-DFB54F036064}">
      <dsp:nvSpPr>
        <dsp:cNvPr id="0" name=""/>
        <dsp:cNvSpPr/>
      </dsp:nvSpPr>
      <dsp:spPr>
        <a:xfrm>
          <a:off x="0" y="2886860"/>
          <a:ext cx="6910387" cy="32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88DC4-148B-438D-93B8-99CEA9948292}">
      <dsp:nvSpPr>
        <dsp:cNvPr id="0" name=""/>
        <dsp:cNvSpPr/>
      </dsp:nvSpPr>
      <dsp:spPr>
        <a:xfrm>
          <a:off x="97428" y="2959328"/>
          <a:ext cx="177315" cy="1771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F8166E-6331-4698-B723-76757345B1CD}">
      <dsp:nvSpPr>
        <dsp:cNvPr id="0" name=""/>
        <dsp:cNvSpPr/>
      </dsp:nvSpPr>
      <dsp:spPr>
        <a:xfrm>
          <a:off x="372173" y="2558729"/>
          <a:ext cx="6427201" cy="117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91" tIns="55391" rIns="55391" bIns="55391" numCol="1" spcCol="1270" anchor="ctr" anchorCtr="0">
          <a:noAutofit/>
        </a:bodyPr>
        <a:lstStyle/>
        <a:p>
          <a:pPr marL="0" lvl="0" indent="0" algn="l" defTabSz="622300">
            <a:lnSpc>
              <a:spcPct val="100000"/>
            </a:lnSpc>
            <a:spcBef>
              <a:spcPct val="0"/>
            </a:spcBef>
            <a:spcAft>
              <a:spcPct val="35000"/>
            </a:spcAft>
            <a:buNone/>
          </a:pPr>
          <a:r>
            <a:rPr lang="en-US" sz="1400" kern="1200" dirty="0"/>
            <a:t>Characterize novel chemically modified derivatives through various analytical techniques including gas chromatography-mass spectroscopy (GC-MS) and X-ray crystallographic analysis</a:t>
          </a:r>
        </a:p>
      </dsp:txBody>
      <dsp:txXfrm>
        <a:off x="372173" y="2558729"/>
        <a:ext cx="6427201" cy="1179638"/>
      </dsp:txXfrm>
    </dsp:sp>
    <dsp:sp modelId="{7D5755F2-A80E-492A-A58D-972E6C8D71CC}">
      <dsp:nvSpPr>
        <dsp:cNvPr id="0" name=""/>
        <dsp:cNvSpPr/>
      </dsp:nvSpPr>
      <dsp:spPr>
        <a:xfrm>
          <a:off x="0" y="3869211"/>
          <a:ext cx="6910387" cy="32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C0685E-11A9-40E1-8E47-90091AAAC398}">
      <dsp:nvSpPr>
        <dsp:cNvPr id="0" name=""/>
        <dsp:cNvSpPr/>
      </dsp:nvSpPr>
      <dsp:spPr>
        <a:xfrm>
          <a:off x="97428" y="3941679"/>
          <a:ext cx="177315" cy="1771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776720-0337-4914-86EC-2907BF4A0AFF}">
      <dsp:nvSpPr>
        <dsp:cNvPr id="0" name=""/>
        <dsp:cNvSpPr/>
      </dsp:nvSpPr>
      <dsp:spPr>
        <a:xfrm>
          <a:off x="372173" y="3869211"/>
          <a:ext cx="6427201" cy="52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91" tIns="55391" rIns="55391" bIns="55391" numCol="1" spcCol="1270" anchor="ctr" anchorCtr="0">
          <a:noAutofit/>
        </a:bodyPr>
        <a:lstStyle/>
        <a:p>
          <a:pPr marL="0" lvl="0" indent="0" algn="l" defTabSz="622300">
            <a:lnSpc>
              <a:spcPct val="100000"/>
            </a:lnSpc>
            <a:spcBef>
              <a:spcPct val="0"/>
            </a:spcBef>
            <a:spcAft>
              <a:spcPct val="35000"/>
            </a:spcAft>
            <a:buNone/>
          </a:pPr>
          <a:r>
            <a:rPr lang="en-US" sz="1400" i="1" kern="1200" dirty="0"/>
            <a:t>In silico </a:t>
          </a:r>
          <a:r>
            <a:rPr lang="en-US" sz="1400" kern="1200" dirty="0"/>
            <a:t>evaluation of Protein-Ligand interactions.</a:t>
          </a:r>
        </a:p>
      </dsp:txBody>
      <dsp:txXfrm>
        <a:off x="372173" y="3869211"/>
        <a:ext cx="6427201" cy="523376"/>
      </dsp:txXfrm>
    </dsp:sp>
    <dsp:sp modelId="{EAC716EE-FF51-4940-B382-909418269F69}">
      <dsp:nvSpPr>
        <dsp:cNvPr id="0" name=""/>
        <dsp:cNvSpPr/>
      </dsp:nvSpPr>
      <dsp:spPr>
        <a:xfrm>
          <a:off x="0" y="4523432"/>
          <a:ext cx="6910387" cy="3220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97D9A-D40B-4C82-B11C-FCFF4FC78256}">
      <dsp:nvSpPr>
        <dsp:cNvPr id="0" name=""/>
        <dsp:cNvSpPr/>
      </dsp:nvSpPr>
      <dsp:spPr>
        <a:xfrm>
          <a:off x="97428" y="4595899"/>
          <a:ext cx="177315" cy="1771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B0C46C-C1B2-4667-956C-B3E4B50E728D}">
      <dsp:nvSpPr>
        <dsp:cNvPr id="0" name=""/>
        <dsp:cNvSpPr/>
      </dsp:nvSpPr>
      <dsp:spPr>
        <a:xfrm>
          <a:off x="372173" y="4523432"/>
          <a:ext cx="6427201" cy="523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91" tIns="55391" rIns="55391" bIns="55391" numCol="1" spcCol="1270" anchor="ctr" anchorCtr="0">
          <a:noAutofit/>
        </a:bodyPr>
        <a:lstStyle/>
        <a:p>
          <a:pPr marL="0" lvl="0" indent="0" algn="l" defTabSz="622300">
            <a:lnSpc>
              <a:spcPct val="100000"/>
            </a:lnSpc>
            <a:spcBef>
              <a:spcPct val="0"/>
            </a:spcBef>
            <a:spcAft>
              <a:spcPct val="35000"/>
            </a:spcAft>
            <a:buNone/>
          </a:pPr>
          <a:r>
            <a:rPr lang="en-US" sz="1400" i="1" kern="1200" dirty="0"/>
            <a:t>In vivo </a:t>
          </a:r>
          <a:r>
            <a:rPr lang="en-US" sz="1400" kern="1200" dirty="0"/>
            <a:t>and </a:t>
          </a:r>
          <a:r>
            <a:rPr lang="en-US" sz="1400" i="1" kern="1200" dirty="0"/>
            <a:t>in vitro </a:t>
          </a:r>
          <a:r>
            <a:rPr lang="en-US" sz="1400" kern="1200" dirty="0"/>
            <a:t>testing (future aspects). </a:t>
          </a:r>
        </a:p>
      </dsp:txBody>
      <dsp:txXfrm>
        <a:off x="372173" y="4523432"/>
        <a:ext cx="6427201" cy="523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99DED-21CA-471C-8970-74FD3FE47758}">
      <dsp:nvSpPr>
        <dsp:cNvPr id="0" name=""/>
        <dsp:cNvSpPr/>
      </dsp:nvSpPr>
      <dsp:spPr>
        <a:xfrm>
          <a:off x="3171" y="256818"/>
          <a:ext cx="1386769" cy="832061"/>
        </a:xfrm>
        <a:prstGeom prst="roundRect">
          <a:avLst>
            <a:gd name="adj" fmla="val 10000"/>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Collect  mature green seed cones</a:t>
          </a:r>
        </a:p>
      </dsp:txBody>
      <dsp:txXfrm>
        <a:off x="27541" y="281188"/>
        <a:ext cx="1338029" cy="783321"/>
      </dsp:txXfrm>
    </dsp:sp>
    <dsp:sp modelId="{C36BA1E2-0835-4F27-92A2-4DC081F4A119}">
      <dsp:nvSpPr>
        <dsp:cNvPr id="0" name=""/>
        <dsp:cNvSpPr/>
      </dsp:nvSpPr>
      <dsp:spPr>
        <a:xfrm>
          <a:off x="1511977" y="500890"/>
          <a:ext cx="293995" cy="34391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511977" y="569674"/>
        <a:ext cx="205797" cy="206350"/>
      </dsp:txXfrm>
    </dsp:sp>
    <dsp:sp modelId="{54EB047D-9D97-496F-B7EE-0903FA6E1707}">
      <dsp:nvSpPr>
        <dsp:cNvPr id="0" name=""/>
        <dsp:cNvSpPr/>
      </dsp:nvSpPr>
      <dsp:spPr>
        <a:xfrm>
          <a:off x="1944649" y="256818"/>
          <a:ext cx="1386769" cy="832061"/>
        </a:xfrm>
        <a:prstGeom prst="roundRect">
          <a:avLst>
            <a:gd name="adj" fmla="val 10000"/>
          </a:avLst>
        </a:prstGeom>
        <a:solidFill>
          <a:schemeClr val="accent2">
            <a:shade val="80000"/>
            <a:hueOff val="51608"/>
            <a:satOff val="-7765"/>
            <a:lumOff val="44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Chop into small fragments</a:t>
          </a:r>
        </a:p>
      </dsp:txBody>
      <dsp:txXfrm>
        <a:off x="1969019" y="281188"/>
        <a:ext cx="1338029" cy="783321"/>
      </dsp:txXfrm>
    </dsp:sp>
    <dsp:sp modelId="{3A730782-A7E7-4BAD-AE9F-E3B2CC6FC5C9}">
      <dsp:nvSpPr>
        <dsp:cNvPr id="0" name=""/>
        <dsp:cNvSpPr/>
      </dsp:nvSpPr>
      <dsp:spPr>
        <a:xfrm>
          <a:off x="3453455" y="500890"/>
          <a:ext cx="293995" cy="343918"/>
        </a:xfrm>
        <a:prstGeom prst="rightArrow">
          <a:avLst>
            <a:gd name="adj1" fmla="val 60000"/>
            <a:gd name="adj2" fmla="val 50000"/>
          </a:avLst>
        </a:prstGeom>
        <a:solidFill>
          <a:schemeClr val="accent2">
            <a:shade val="90000"/>
            <a:hueOff val="58806"/>
            <a:satOff val="-8482"/>
            <a:lumOff val="47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3455" y="569674"/>
        <a:ext cx="205797" cy="206350"/>
      </dsp:txXfrm>
    </dsp:sp>
    <dsp:sp modelId="{58FC216B-BEA5-4DA2-A308-238C4E56E89D}">
      <dsp:nvSpPr>
        <dsp:cNvPr id="0" name=""/>
        <dsp:cNvSpPr/>
      </dsp:nvSpPr>
      <dsp:spPr>
        <a:xfrm>
          <a:off x="3886127" y="256818"/>
          <a:ext cx="1386769" cy="832061"/>
        </a:xfrm>
        <a:prstGeom prst="roundRect">
          <a:avLst>
            <a:gd name="adj" fmla="val 10000"/>
          </a:avLst>
        </a:prstGeom>
        <a:solidFill>
          <a:schemeClr val="accent2">
            <a:shade val="80000"/>
            <a:hueOff val="103216"/>
            <a:satOff val="-15531"/>
            <a:lumOff val="88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Dry at room temperature</a:t>
          </a:r>
        </a:p>
      </dsp:txBody>
      <dsp:txXfrm>
        <a:off x="3910497" y="281188"/>
        <a:ext cx="1338029" cy="783321"/>
      </dsp:txXfrm>
    </dsp:sp>
    <dsp:sp modelId="{549D4002-2B2C-4128-B7C7-3E2EC9D31AC3}">
      <dsp:nvSpPr>
        <dsp:cNvPr id="0" name=""/>
        <dsp:cNvSpPr/>
      </dsp:nvSpPr>
      <dsp:spPr>
        <a:xfrm>
          <a:off x="5394933" y="500890"/>
          <a:ext cx="293995" cy="343918"/>
        </a:xfrm>
        <a:prstGeom prst="rightArrow">
          <a:avLst>
            <a:gd name="adj1" fmla="val 60000"/>
            <a:gd name="adj2" fmla="val 50000"/>
          </a:avLst>
        </a:prstGeom>
        <a:solidFill>
          <a:schemeClr val="accent2">
            <a:shade val="90000"/>
            <a:hueOff val="117613"/>
            <a:satOff val="-16964"/>
            <a:lumOff val="95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94933" y="569674"/>
        <a:ext cx="205797" cy="206350"/>
      </dsp:txXfrm>
    </dsp:sp>
    <dsp:sp modelId="{3F731B86-B2EE-4702-863F-462274BAD8DE}">
      <dsp:nvSpPr>
        <dsp:cNvPr id="0" name=""/>
        <dsp:cNvSpPr/>
      </dsp:nvSpPr>
      <dsp:spPr>
        <a:xfrm>
          <a:off x="5827605" y="256818"/>
          <a:ext cx="1386769" cy="832061"/>
        </a:xfrm>
        <a:prstGeom prst="roundRect">
          <a:avLst>
            <a:gd name="adj" fmla="val 10000"/>
          </a:avLst>
        </a:prstGeom>
        <a:solidFill>
          <a:schemeClr val="accent2">
            <a:shade val="80000"/>
            <a:hueOff val="154824"/>
            <a:satOff val="-23296"/>
            <a:lumOff val="132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Grind dried </a:t>
          </a:r>
          <a:r>
            <a:rPr lang="en-US" sz="1100" kern="1200" dirty="0" err="1"/>
            <a:t>seedcones</a:t>
          </a:r>
          <a:r>
            <a:rPr lang="en-US" sz="1100" kern="1200" dirty="0"/>
            <a:t> into small particles</a:t>
          </a:r>
        </a:p>
      </dsp:txBody>
      <dsp:txXfrm>
        <a:off x="5851975" y="281188"/>
        <a:ext cx="1338029" cy="783321"/>
      </dsp:txXfrm>
    </dsp:sp>
    <dsp:sp modelId="{20658BA0-C4E0-4C3D-B863-6BF1CA6C4B26}">
      <dsp:nvSpPr>
        <dsp:cNvPr id="0" name=""/>
        <dsp:cNvSpPr/>
      </dsp:nvSpPr>
      <dsp:spPr>
        <a:xfrm rot="5392230">
          <a:off x="6371179" y="1193968"/>
          <a:ext cx="302754" cy="343918"/>
        </a:xfrm>
        <a:prstGeom prst="rightArrow">
          <a:avLst>
            <a:gd name="adj1" fmla="val 60000"/>
            <a:gd name="adj2" fmla="val 50000"/>
          </a:avLst>
        </a:prstGeom>
        <a:solidFill>
          <a:schemeClr val="accent2">
            <a:shade val="90000"/>
            <a:hueOff val="176419"/>
            <a:satOff val="-25445"/>
            <a:lumOff val="143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6419278" y="1214550"/>
        <a:ext cx="206350" cy="211928"/>
      </dsp:txXfrm>
    </dsp:sp>
    <dsp:sp modelId="{DB384458-7E68-4946-BD48-EB0E54381A4E}">
      <dsp:nvSpPr>
        <dsp:cNvPr id="0" name=""/>
        <dsp:cNvSpPr/>
      </dsp:nvSpPr>
      <dsp:spPr>
        <a:xfrm>
          <a:off x="5830777" y="1660113"/>
          <a:ext cx="1386769" cy="832061"/>
        </a:xfrm>
        <a:prstGeom prst="roundRect">
          <a:avLst>
            <a:gd name="adj" fmla="val 10000"/>
          </a:avLst>
        </a:prstGeom>
        <a:solidFill>
          <a:schemeClr val="accent2">
            <a:shade val="80000"/>
            <a:hueOff val="206432"/>
            <a:satOff val="-31061"/>
            <a:lumOff val="177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Immerse in diethyl ether for 48 </a:t>
          </a:r>
          <a:r>
            <a:rPr lang="en-US" sz="1100" kern="1200" dirty="0" err="1"/>
            <a:t>hrs</a:t>
          </a:r>
          <a:endParaRPr lang="en-US" sz="1100" kern="1200" dirty="0"/>
        </a:p>
      </dsp:txBody>
      <dsp:txXfrm>
        <a:off x="5855147" y="1684483"/>
        <a:ext cx="1338029" cy="783321"/>
      </dsp:txXfrm>
    </dsp:sp>
    <dsp:sp modelId="{D9AC2921-C5DE-417C-9048-7D2EFE3A0E06}">
      <dsp:nvSpPr>
        <dsp:cNvPr id="0" name=""/>
        <dsp:cNvSpPr/>
      </dsp:nvSpPr>
      <dsp:spPr>
        <a:xfrm rot="10829212">
          <a:off x="5412361" y="1895993"/>
          <a:ext cx="295686" cy="343918"/>
        </a:xfrm>
        <a:prstGeom prst="rightArrow">
          <a:avLst>
            <a:gd name="adj1" fmla="val 60000"/>
            <a:gd name="adj2" fmla="val 50000"/>
          </a:avLst>
        </a:prstGeom>
        <a:solidFill>
          <a:schemeClr val="accent2">
            <a:shade val="90000"/>
            <a:hueOff val="235225"/>
            <a:satOff val="-33927"/>
            <a:lumOff val="191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501065" y="1965154"/>
        <a:ext cx="206980" cy="206350"/>
      </dsp:txXfrm>
    </dsp:sp>
    <dsp:sp modelId="{FB7F30F0-3800-4222-9B95-0576834DBA7F}">
      <dsp:nvSpPr>
        <dsp:cNvPr id="0" name=""/>
        <dsp:cNvSpPr/>
      </dsp:nvSpPr>
      <dsp:spPr>
        <a:xfrm>
          <a:off x="3886127" y="1643588"/>
          <a:ext cx="1386769" cy="832061"/>
        </a:xfrm>
        <a:prstGeom prst="roundRect">
          <a:avLst>
            <a:gd name="adj" fmla="val 10000"/>
          </a:avLst>
        </a:prstGeom>
        <a:solidFill>
          <a:schemeClr val="accent2">
            <a:shade val="80000"/>
            <a:hueOff val="258041"/>
            <a:satOff val="-38826"/>
            <a:lumOff val="221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Cold extraction at     25 </a:t>
          </a:r>
          <a:r>
            <a:rPr lang="en-US" sz="1100" kern="1200" dirty="0">
              <a:latin typeface="Calibri" panose="020F0502020204030204" pitchFamily="34" charset="0"/>
              <a:cs typeface="Calibri" panose="020F0502020204030204" pitchFamily="34" charset="0"/>
            </a:rPr>
            <a:t>°</a:t>
          </a:r>
          <a:r>
            <a:rPr lang="en-US" sz="1100" kern="1200" dirty="0"/>
            <a:t>C for 21 hours</a:t>
          </a:r>
        </a:p>
      </dsp:txBody>
      <dsp:txXfrm>
        <a:off x="3910497" y="1667958"/>
        <a:ext cx="1338029" cy="783321"/>
      </dsp:txXfrm>
    </dsp:sp>
    <dsp:sp modelId="{A458A489-BC2C-40D1-938E-66A9A0593B33}">
      <dsp:nvSpPr>
        <dsp:cNvPr id="0" name=""/>
        <dsp:cNvSpPr/>
      </dsp:nvSpPr>
      <dsp:spPr>
        <a:xfrm rot="10800000">
          <a:off x="3470096" y="1887660"/>
          <a:ext cx="293995" cy="343918"/>
        </a:xfrm>
        <a:prstGeom prst="rightArrow">
          <a:avLst>
            <a:gd name="adj1" fmla="val 60000"/>
            <a:gd name="adj2" fmla="val 50000"/>
          </a:avLst>
        </a:prstGeom>
        <a:solidFill>
          <a:schemeClr val="accent2">
            <a:shade val="90000"/>
            <a:hueOff val="294032"/>
            <a:satOff val="-42409"/>
            <a:lumOff val="239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558294" y="1956444"/>
        <a:ext cx="205797" cy="206350"/>
      </dsp:txXfrm>
    </dsp:sp>
    <dsp:sp modelId="{16571741-F8D7-45CC-BD29-8D48F7297884}">
      <dsp:nvSpPr>
        <dsp:cNvPr id="0" name=""/>
        <dsp:cNvSpPr/>
      </dsp:nvSpPr>
      <dsp:spPr>
        <a:xfrm>
          <a:off x="1944649" y="1643588"/>
          <a:ext cx="1386769" cy="832061"/>
        </a:xfrm>
        <a:prstGeom prst="roundRect">
          <a:avLst>
            <a:gd name="adj" fmla="val 10000"/>
          </a:avLst>
        </a:prstGeom>
        <a:solidFill>
          <a:schemeClr val="accent2">
            <a:shade val="80000"/>
            <a:hueOff val="309649"/>
            <a:satOff val="-46592"/>
            <a:lumOff val="265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Evaporate under reduced pressure</a:t>
          </a:r>
        </a:p>
      </dsp:txBody>
      <dsp:txXfrm>
        <a:off x="1969019" y="1667958"/>
        <a:ext cx="1338029" cy="783321"/>
      </dsp:txXfrm>
    </dsp:sp>
    <dsp:sp modelId="{24746C4B-3C0A-4F5F-B53C-626AEAC63A82}">
      <dsp:nvSpPr>
        <dsp:cNvPr id="0" name=""/>
        <dsp:cNvSpPr/>
      </dsp:nvSpPr>
      <dsp:spPr>
        <a:xfrm rot="10800000">
          <a:off x="1528618" y="1887660"/>
          <a:ext cx="293995" cy="343918"/>
        </a:xfrm>
        <a:prstGeom prst="rightArrow">
          <a:avLst>
            <a:gd name="adj1" fmla="val 60000"/>
            <a:gd name="adj2" fmla="val 50000"/>
          </a:avLst>
        </a:prstGeom>
        <a:solidFill>
          <a:schemeClr val="accent2">
            <a:shade val="90000"/>
            <a:hueOff val="352838"/>
            <a:satOff val="-50891"/>
            <a:lumOff val="287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616816" y="1956444"/>
        <a:ext cx="205797" cy="206350"/>
      </dsp:txXfrm>
    </dsp:sp>
    <dsp:sp modelId="{E8521DCE-A7E3-4B65-B353-ED9209A9DAC1}">
      <dsp:nvSpPr>
        <dsp:cNvPr id="0" name=""/>
        <dsp:cNvSpPr/>
      </dsp:nvSpPr>
      <dsp:spPr>
        <a:xfrm>
          <a:off x="3171" y="1643588"/>
          <a:ext cx="1386769" cy="832061"/>
        </a:xfrm>
        <a:prstGeom prst="roundRect">
          <a:avLst>
            <a:gd name="adj" fmla="val 10000"/>
          </a:avLst>
        </a:prstGeom>
        <a:solidFill>
          <a:schemeClr val="accent2">
            <a:shade val="80000"/>
            <a:hueOff val="361257"/>
            <a:satOff val="-54357"/>
            <a:lumOff val="309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Dry obtained gummy mass on heat mantle for 72 hours</a:t>
          </a:r>
        </a:p>
      </dsp:txBody>
      <dsp:txXfrm>
        <a:off x="27541" y="1667958"/>
        <a:ext cx="1338029" cy="783321"/>
      </dsp:txXfrm>
    </dsp:sp>
    <dsp:sp modelId="{61F1B6C0-836D-488F-AD85-3216DBD56EBF}">
      <dsp:nvSpPr>
        <dsp:cNvPr id="0" name=""/>
        <dsp:cNvSpPr/>
      </dsp:nvSpPr>
      <dsp:spPr>
        <a:xfrm rot="5400000">
          <a:off x="549559" y="2572724"/>
          <a:ext cx="293995" cy="343918"/>
        </a:xfrm>
        <a:prstGeom prst="rightArrow">
          <a:avLst>
            <a:gd name="adj1" fmla="val 60000"/>
            <a:gd name="adj2" fmla="val 50000"/>
          </a:avLst>
        </a:prstGeom>
        <a:solidFill>
          <a:schemeClr val="accent2">
            <a:shade val="90000"/>
            <a:hueOff val="411644"/>
            <a:satOff val="-59373"/>
            <a:lumOff val="335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593382" y="2597685"/>
        <a:ext cx="206350" cy="205797"/>
      </dsp:txXfrm>
    </dsp:sp>
    <dsp:sp modelId="{721DC94D-BD96-4902-A800-22D2BA65318E}">
      <dsp:nvSpPr>
        <dsp:cNvPr id="0" name=""/>
        <dsp:cNvSpPr/>
      </dsp:nvSpPr>
      <dsp:spPr>
        <a:xfrm>
          <a:off x="3171" y="3030358"/>
          <a:ext cx="1386769" cy="832061"/>
        </a:xfrm>
        <a:prstGeom prst="roundRect">
          <a:avLst>
            <a:gd name="adj" fmla="val 10000"/>
          </a:avLst>
        </a:prstGeom>
        <a:solidFill>
          <a:schemeClr val="accent2">
            <a:shade val="80000"/>
            <a:hueOff val="412865"/>
            <a:satOff val="-62122"/>
            <a:lumOff val="354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Further drying in a desiccator for 48 hours</a:t>
          </a:r>
        </a:p>
      </dsp:txBody>
      <dsp:txXfrm>
        <a:off x="27541" y="3054728"/>
        <a:ext cx="1338029" cy="783321"/>
      </dsp:txXfrm>
    </dsp:sp>
    <dsp:sp modelId="{B2067BC6-9450-4D96-B652-1513817B57ED}">
      <dsp:nvSpPr>
        <dsp:cNvPr id="0" name=""/>
        <dsp:cNvSpPr/>
      </dsp:nvSpPr>
      <dsp:spPr>
        <a:xfrm rot="62874">
          <a:off x="1511952" y="3292033"/>
          <a:ext cx="294044" cy="343918"/>
        </a:xfrm>
        <a:prstGeom prst="rightArrow">
          <a:avLst>
            <a:gd name="adj1" fmla="val 60000"/>
            <a:gd name="adj2" fmla="val 50000"/>
          </a:avLst>
        </a:prstGeom>
        <a:solidFill>
          <a:schemeClr val="accent2">
            <a:shade val="90000"/>
            <a:hueOff val="470451"/>
            <a:satOff val="-67854"/>
            <a:lumOff val="383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511959" y="3360010"/>
        <a:ext cx="205831" cy="206350"/>
      </dsp:txXfrm>
    </dsp:sp>
    <dsp:sp modelId="{354BFBFB-92F6-4F40-8DEA-1C19B6F1A7C6}">
      <dsp:nvSpPr>
        <dsp:cNvPr id="0" name=""/>
        <dsp:cNvSpPr/>
      </dsp:nvSpPr>
      <dsp:spPr>
        <a:xfrm>
          <a:off x="1944649" y="3065870"/>
          <a:ext cx="1386769" cy="832061"/>
        </a:xfrm>
        <a:prstGeom prst="roundRect">
          <a:avLst>
            <a:gd name="adj" fmla="val 10000"/>
          </a:avLst>
        </a:prstGeom>
        <a:solidFill>
          <a:schemeClr val="accent2">
            <a:shade val="80000"/>
            <a:hueOff val="464473"/>
            <a:satOff val="-69887"/>
            <a:lumOff val="398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Separation of constituent by column chromatography</a:t>
          </a:r>
        </a:p>
      </dsp:txBody>
      <dsp:txXfrm>
        <a:off x="1969019" y="3090240"/>
        <a:ext cx="1338029" cy="783321"/>
      </dsp:txXfrm>
    </dsp:sp>
    <dsp:sp modelId="{238557C7-3BB1-4E19-9962-683DBA42B562}">
      <dsp:nvSpPr>
        <dsp:cNvPr id="0" name=""/>
        <dsp:cNvSpPr/>
      </dsp:nvSpPr>
      <dsp:spPr>
        <a:xfrm rot="21537126">
          <a:off x="3453430" y="3292338"/>
          <a:ext cx="294044" cy="343918"/>
        </a:xfrm>
        <a:prstGeom prst="rightArrow">
          <a:avLst>
            <a:gd name="adj1" fmla="val 60000"/>
            <a:gd name="adj2" fmla="val 50000"/>
          </a:avLst>
        </a:prstGeom>
        <a:solidFill>
          <a:schemeClr val="accent2">
            <a:shade val="90000"/>
            <a:hueOff val="529257"/>
            <a:satOff val="-76336"/>
            <a:lumOff val="431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53437" y="3361929"/>
        <a:ext cx="205831" cy="206350"/>
      </dsp:txXfrm>
    </dsp:sp>
    <dsp:sp modelId="{77BB573A-9BAC-41D1-8240-CFB207F9109E}">
      <dsp:nvSpPr>
        <dsp:cNvPr id="0" name=""/>
        <dsp:cNvSpPr/>
      </dsp:nvSpPr>
      <dsp:spPr>
        <a:xfrm>
          <a:off x="3886127" y="3030358"/>
          <a:ext cx="1386769" cy="832061"/>
        </a:xfrm>
        <a:prstGeom prst="roundRect">
          <a:avLst>
            <a:gd name="adj" fmla="val 10000"/>
          </a:avLst>
        </a:prstGeom>
        <a:solidFill>
          <a:schemeClr val="accent2">
            <a:shade val="80000"/>
            <a:hueOff val="516081"/>
            <a:satOff val="-77653"/>
            <a:lumOff val="44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Purify isolated product by crystallization</a:t>
          </a:r>
        </a:p>
      </dsp:txBody>
      <dsp:txXfrm>
        <a:off x="3910497" y="3054728"/>
        <a:ext cx="1338029" cy="783321"/>
      </dsp:txXfrm>
    </dsp:sp>
    <dsp:sp modelId="{615B22E2-24F3-4202-AB64-60359AC83B12}">
      <dsp:nvSpPr>
        <dsp:cNvPr id="0" name=""/>
        <dsp:cNvSpPr/>
      </dsp:nvSpPr>
      <dsp:spPr>
        <a:xfrm>
          <a:off x="5394933" y="3274429"/>
          <a:ext cx="293995" cy="343918"/>
        </a:xfrm>
        <a:prstGeom prst="rightArrow">
          <a:avLst>
            <a:gd name="adj1" fmla="val 60000"/>
            <a:gd name="adj2" fmla="val 50000"/>
          </a:avLst>
        </a:prstGeom>
        <a:solidFill>
          <a:schemeClr val="accent2">
            <a:shade val="90000"/>
            <a:hueOff val="588063"/>
            <a:satOff val="-84818"/>
            <a:lumOff val="479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94933" y="3343213"/>
        <a:ext cx="205797" cy="206350"/>
      </dsp:txXfrm>
    </dsp:sp>
    <dsp:sp modelId="{FD492BE9-A807-4DD0-93E8-9C151036E2A1}">
      <dsp:nvSpPr>
        <dsp:cNvPr id="0" name=""/>
        <dsp:cNvSpPr/>
      </dsp:nvSpPr>
      <dsp:spPr>
        <a:xfrm>
          <a:off x="5827605" y="3030358"/>
          <a:ext cx="1386769" cy="832061"/>
        </a:xfrm>
        <a:prstGeom prst="roundRect">
          <a:avLst>
            <a:gd name="adj" fmla="val 10000"/>
          </a:avLst>
        </a:prstGeom>
        <a:solidFill>
          <a:schemeClr val="accent2">
            <a:shade val="80000"/>
            <a:hueOff val="567689"/>
            <a:satOff val="-85418"/>
            <a:lumOff val="486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Structural elucidation using different spectroscopic methods</a:t>
          </a:r>
        </a:p>
      </dsp:txBody>
      <dsp:txXfrm>
        <a:off x="5851975" y="3054728"/>
        <a:ext cx="1338029" cy="783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49246-D4C8-40EA-A9F2-5949BED5BAFA}">
      <dsp:nvSpPr>
        <dsp:cNvPr id="0" name=""/>
        <dsp:cNvSpPr/>
      </dsp:nvSpPr>
      <dsp:spPr>
        <a:xfrm>
          <a:off x="938775" y="1043277"/>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B269-C007-4660-B227-F172AF84D224}">
      <dsp:nvSpPr>
        <dsp:cNvPr id="0" name=""/>
        <dsp:cNvSpPr/>
      </dsp:nvSpPr>
      <dsp:spPr>
        <a:xfrm>
          <a:off x="372805" y="226008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Evaluation of enzyme inhibitory activity against SARS-CoV-2 spike proteases.</a:t>
          </a:r>
        </a:p>
      </dsp:txBody>
      <dsp:txXfrm>
        <a:off x="372805" y="2260082"/>
        <a:ext cx="2058075" cy="720000"/>
      </dsp:txXfrm>
    </dsp:sp>
    <dsp:sp modelId="{885F1628-79A4-4E3B-81F8-5DA0D8B38C34}">
      <dsp:nvSpPr>
        <dsp:cNvPr id="0" name=""/>
        <dsp:cNvSpPr/>
      </dsp:nvSpPr>
      <dsp:spPr>
        <a:xfrm>
          <a:off x="3357014" y="1043277"/>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C290C-7ECC-4328-8625-BAC2C79F09B7}">
      <dsp:nvSpPr>
        <dsp:cNvPr id="0" name=""/>
        <dsp:cNvSpPr/>
      </dsp:nvSpPr>
      <dsp:spPr>
        <a:xfrm>
          <a:off x="2791043" y="226008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Biological evaluations (</a:t>
          </a:r>
          <a:r>
            <a:rPr lang="en-US" sz="1400" i="1" kern="1200" dirty="0"/>
            <a:t>In vitro</a:t>
          </a:r>
          <a:r>
            <a:rPr lang="en-US" sz="1400" kern="1200" dirty="0"/>
            <a:t>, </a:t>
          </a:r>
          <a:r>
            <a:rPr lang="en-US" sz="1400" i="1" kern="1200" dirty="0"/>
            <a:t>In vivo</a:t>
          </a:r>
          <a:r>
            <a:rPr lang="en-US" sz="1400" kern="1200" dirty="0"/>
            <a:t> testing)</a:t>
          </a:r>
        </a:p>
      </dsp:txBody>
      <dsp:txXfrm>
        <a:off x="2791043" y="2260082"/>
        <a:ext cx="2058075" cy="720000"/>
      </dsp:txXfrm>
    </dsp:sp>
    <dsp:sp modelId="{11F53D77-205F-481A-8386-8D6B762D8E5D}">
      <dsp:nvSpPr>
        <dsp:cNvPr id="0" name=""/>
        <dsp:cNvSpPr/>
      </dsp:nvSpPr>
      <dsp:spPr>
        <a:xfrm>
          <a:off x="5775252" y="1043277"/>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2AF3C-963C-49F0-AE18-A94947B4AEFD}">
      <dsp:nvSpPr>
        <dsp:cNvPr id="0" name=""/>
        <dsp:cNvSpPr/>
      </dsp:nvSpPr>
      <dsp:spPr>
        <a:xfrm>
          <a:off x="5209281" y="226008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Binding assays</a:t>
          </a:r>
        </a:p>
      </dsp:txBody>
      <dsp:txXfrm>
        <a:off x="5209281" y="2260082"/>
        <a:ext cx="2058075" cy="720000"/>
      </dsp:txXfrm>
    </dsp:sp>
    <dsp:sp modelId="{E88FF341-909D-46E7-B690-782CCC2E7274}">
      <dsp:nvSpPr>
        <dsp:cNvPr id="0" name=""/>
        <dsp:cNvSpPr/>
      </dsp:nvSpPr>
      <dsp:spPr>
        <a:xfrm>
          <a:off x="8193490" y="1043277"/>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77254-6E5F-4A86-9F5A-BAE95B18DB4C}">
      <dsp:nvSpPr>
        <dsp:cNvPr id="0" name=""/>
        <dsp:cNvSpPr/>
      </dsp:nvSpPr>
      <dsp:spPr>
        <a:xfrm>
          <a:off x="7627519" y="226008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Determination of pharmacological and toxicological profiles.</a:t>
          </a:r>
        </a:p>
      </dsp:txBody>
      <dsp:txXfrm>
        <a:off x="7627519" y="2260082"/>
        <a:ext cx="2058075"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accent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6198371" cy="1143000"/>
          </a:xfrm>
        </p:spPr>
        <p:txBody>
          <a:bodyPr lIns="91440" rIns="91440">
            <a:normAutofit/>
          </a:bodyPr>
          <a:lstStyle>
            <a:lvl1pPr marL="0" indent="0" algn="l">
              <a:buNone/>
              <a:defRPr sz="2400" cap="all" spc="200" baseline="0">
                <a:solidFill>
                  <a:schemeClr val="tx2"/>
                </a:solidFill>
                <a:latin typeface="Source Sans Pro Semibold" panose="020B0603030403020204" pitchFamily="34" charset="0"/>
                <a:ea typeface="Source Sans Pro Semibold" panose="020B0603030403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11/18/2020</a:t>
            </a:fld>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6158" y="4603447"/>
            <a:ext cx="3457019" cy="731951"/>
          </a:xfrm>
          <a:prstGeom prst="rect">
            <a:avLst/>
          </a:prstGeom>
        </p:spPr>
      </p:pic>
    </p:spTree>
    <p:extLst>
      <p:ext uri="{BB962C8B-B14F-4D97-AF65-F5344CB8AC3E}">
        <p14:creationId xmlns:p14="http://schemas.microsoft.com/office/powerpoint/2010/main" val="190523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11/18/2020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421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11/18/2020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483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FA65-7176-40CA-BBA5-C94FB196E071}" type="datetimeFigureOut">
              <a:rPr lang="en-US" smtClean="0"/>
              <a:t>11/18/2020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6335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vert="horz" lIns="91440" tIns="45720" rIns="91440" bIns="45720" rtlCol="0">
            <a:normAutofit/>
          </a:bodyPr>
          <a:lstStyle>
            <a:lvl1pPr>
              <a:defRPr lang="en-US" sz="2400" cap="all" spc="200" baseline="0" smtClean="0">
                <a:solidFill>
                  <a:schemeClr val="tx2"/>
                </a:solidFill>
                <a:latin typeface="Source Sans Pro Semibold" panose="020B0603030403020204" pitchFamily="34" charset="0"/>
                <a:ea typeface="Source Sans Pro Semibold" panose="020B0603030403020204" pitchFamily="34" charset="0"/>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D6AFA65-7176-40CA-BBA5-C94FB196E071}" type="datetimeFigureOut">
              <a:rPr lang="en-US" smtClean="0"/>
              <a:t>11/18/2020</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AFA65-7176-40CA-BBA5-C94FB196E071}" type="datetimeFigureOut">
              <a:rPr lang="en-US" smtClean="0"/>
              <a:t>11/18/2020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73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6AFA65-7176-40CA-BBA5-C94FB196E071}" type="datetimeFigureOut">
              <a:rPr lang="en-US" smtClean="0"/>
              <a:t>11/18/2020</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569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6AFA65-7176-40CA-BBA5-C94FB196E071}" type="datetimeFigureOut">
              <a:rPr lang="en-US" smtClean="0"/>
              <a:t>11/18/2020</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339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6AFA65-7176-40CA-BBA5-C94FB196E071}" type="datetimeFigureOut">
              <a:rPr lang="en-US" smtClean="0"/>
              <a:t>11/18/2020</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13326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AFA65-7176-40CA-BBA5-C94FB196E071}" type="datetimeFigureOut">
              <a:rPr lang="en-US" smtClean="0"/>
              <a:t>11/18/2020</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1F726-7F65-40B5-954C-1EA23066BB35}" type="slidenum">
              <a:rPr lang="en-US" smtClean="0"/>
              <a:t>‹#›</a:t>
            </a:fld>
            <a:endParaRPr lang="en-US"/>
          </a:p>
        </p:txBody>
      </p:sp>
    </p:spTree>
    <p:extLst>
      <p:ext uri="{BB962C8B-B14F-4D97-AF65-F5344CB8AC3E}">
        <p14:creationId xmlns:p14="http://schemas.microsoft.com/office/powerpoint/2010/main" val="156403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6AFA65-7176-40CA-BBA5-C94FB196E071}" type="datetimeFigureOut">
              <a:rPr lang="en-US" smtClean="0"/>
              <a:t>11/18/2020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
        <p:nvSpPr>
          <p:cNvPr id="14" name="Picture Placeholder 13"/>
          <p:cNvSpPr>
            <a:spLocks noGrp="1"/>
          </p:cNvSpPr>
          <p:nvPr>
            <p:ph type="pic" sz="quarter" idx="13"/>
          </p:nvPr>
        </p:nvSpPr>
        <p:spPr>
          <a:xfrm>
            <a:off x="0" y="0"/>
            <a:ext cx="12192000" cy="4914900"/>
          </a:xfrm>
          <a:blipFill dpi="0" rotWithShape="1">
            <a:blip r:embed="rId2"/>
            <a:srcRect/>
            <a:stretch>
              <a:fillRect t="-66000"/>
            </a:stretch>
          </a:blipFill>
        </p:spPr>
        <p:txBody>
          <a:bodyPr/>
          <a:lstStyle/>
          <a:p>
            <a:endParaRPr lang="en-US"/>
          </a:p>
        </p:txBody>
      </p:sp>
    </p:spTree>
    <p:extLst>
      <p:ext uri="{BB962C8B-B14F-4D97-AF65-F5344CB8AC3E}">
        <p14:creationId xmlns:p14="http://schemas.microsoft.com/office/powerpoint/2010/main" val="336725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6AFA65-7176-40CA-BBA5-C94FB196E071}" type="datetimeFigureOut">
              <a:rPr lang="en-US" smtClean="0"/>
              <a:t>11/18/2020</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81F726-7F65-40B5-954C-1EA23066BB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74048" y="6460710"/>
            <a:ext cx="1240758" cy="337380"/>
          </a:xfrm>
          <a:prstGeom prst="rect">
            <a:avLst/>
          </a:prstGeom>
        </p:spPr>
      </p:pic>
    </p:spTree>
    <p:extLst>
      <p:ext uri="{BB962C8B-B14F-4D97-AF65-F5344CB8AC3E}">
        <p14:creationId xmlns:p14="http://schemas.microsoft.com/office/powerpoint/2010/main" val="327303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oleObject4.bin"/><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hyperlink" Target="https://doi.org/10.1002/fsn3.101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172816"/>
            <a:ext cx="10058400" cy="4015409"/>
          </a:xfrm>
        </p:spPr>
        <p:txBody>
          <a:bodyPr>
            <a:normAutofit/>
          </a:bodyPr>
          <a:lstStyle/>
          <a:p>
            <a:pPr marL="0" marR="0">
              <a:spcBef>
                <a:spcPts val="0"/>
              </a:spcBef>
              <a:spcAft>
                <a:spcPts val="0"/>
              </a:spcAft>
            </a:pPr>
            <a:r>
              <a:rPr lang="en-US" sz="3600" b="1" dirty="0">
                <a:solidFill>
                  <a:srgbClr val="201F1E"/>
                </a:solidFill>
                <a:effectLst/>
                <a:latin typeface="Times New Roman" panose="02020603050405020304" pitchFamily="18" charset="0"/>
                <a:ea typeface="Times New Roman" panose="02020603050405020304" pitchFamily="18" charset="0"/>
              </a:rPr>
              <a:t>UTRGV resources in the battle against </a:t>
            </a:r>
            <a:r>
              <a:rPr lang="en-US" sz="3600" dirty="0">
                <a:solidFill>
                  <a:srgbClr val="201F1E"/>
                </a:solidFill>
                <a:effectLst/>
                <a:latin typeface="Times New Roman" panose="02020603050405020304" pitchFamily="18" charset="0"/>
                <a:ea typeface="Times New Roman" panose="02020603050405020304" pitchFamily="18" charset="0"/>
              </a:rPr>
              <a:t>COVID-19</a:t>
            </a:r>
            <a:r>
              <a:rPr lang="en-US" sz="3600" b="1" dirty="0">
                <a:solidFill>
                  <a:srgbClr val="201F1E"/>
                </a:solidFill>
                <a:effectLst/>
                <a:latin typeface="Times New Roman" panose="02020603050405020304" pitchFamily="18" charset="0"/>
                <a:ea typeface="Times New Roman" panose="02020603050405020304" pitchFamily="18" charset="0"/>
              </a:rPr>
              <a:t>: Chemical modification and </a:t>
            </a:r>
            <a:r>
              <a:rPr lang="en-US" sz="3600" b="1" i="1" dirty="0">
                <a:solidFill>
                  <a:srgbClr val="201F1E"/>
                </a:solidFill>
                <a:effectLst/>
                <a:latin typeface="Times New Roman" panose="02020603050405020304" pitchFamily="18" charset="0"/>
                <a:ea typeface="Times New Roman" panose="02020603050405020304" pitchFamily="18" charset="0"/>
              </a:rPr>
              <a:t>in silico </a:t>
            </a:r>
            <a:r>
              <a:rPr lang="en-US" sz="3600" b="1" dirty="0">
                <a:solidFill>
                  <a:srgbClr val="201F1E"/>
                </a:solidFill>
                <a:effectLst/>
                <a:latin typeface="Times New Roman" panose="02020603050405020304" pitchFamily="18" charset="0"/>
                <a:ea typeface="Times New Roman" panose="02020603050405020304" pitchFamily="18" charset="0"/>
              </a:rPr>
              <a:t>validation of an on-campus natural compound and other medicinally privileged scaffolds as </a:t>
            </a:r>
            <a:r>
              <a:rPr lang="en-US" sz="3600" dirty="0">
                <a:solidFill>
                  <a:srgbClr val="201F1E"/>
                </a:solidFill>
                <a:effectLst/>
                <a:latin typeface="Times New Roman" panose="02020603050405020304" pitchFamily="18" charset="0"/>
                <a:ea typeface="Times New Roman" panose="02020603050405020304" pitchFamily="18" charset="0"/>
              </a:rPr>
              <a:t>SARS-CoV-2 </a:t>
            </a:r>
            <a:r>
              <a:rPr lang="en-US" sz="3600" b="1" dirty="0">
                <a:solidFill>
                  <a:srgbClr val="201F1E"/>
                </a:solidFill>
                <a:effectLst/>
                <a:latin typeface="Times New Roman" panose="02020603050405020304" pitchFamily="18" charset="0"/>
                <a:ea typeface="Times New Roman" panose="02020603050405020304" pitchFamily="18" charset="0"/>
              </a:rPr>
              <a:t>protease inhibitors</a:t>
            </a:r>
            <a:br>
              <a:rPr lang="en-US" sz="3600" dirty="0">
                <a:effectLst/>
                <a:latin typeface="Times New Roman" panose="02020603050405020304" pitchFamily="18" charset="0"/>
                <a:ea typeface="Times New Roman" panose="02020603050405020304" pitchFamily="18" charset="0"/>
              </a:rPr>
            </a:br>
            <a:r>
              <a:rPr lang="en-US" sz="3600" dirty="0">
                <a:solidFill>
                  <a:srgbClr val="201F1E"/>
                </a:solidFill>
                <a:effectLst/>
                <a:latin typeface="Times New Roman" panose="02020603050405020304" pitchFamily="18" charset="0"/>
                <a:ea typeface="Times New Roman" panose="02020603050405020304" pitchFamily="18" charset="0"/>
              </a:rPr>
              <a:t> </a:t>
            </a:r>
            <a:br>
              <a:rPr lang="en-US" sz="3600" dirty="0">
                <a:effectLst/>
                <a:latin typeface="Times New Roman" panose="02020603050405020304" pitchFamily="18" charset="0"/>
                <a:ea typeface="Times New Roman" panose="02020603050405020304" pitchFamily="18" charset="0"/>
              </a:rPr>
            </a:br>
            <a:endParaRPr lang="en-US" sz="3600" dirty="0"/>
          </a:p>
        </p:txBody>
      </p:sp>
      <p:sp>
        <p:nvSpPr>
          <p:cNvPr id="3" name="Subtitle 2"/>
          <p:cNvSpPr>
            <a:spLocks noGrp="1"/>
          </p:cNvSpPr>
          <p:nvPr>
            <p:ph type="subTitle" idx="1"/>
          </p:nvPr>
        </p:nvSpPr>
        <p:spPr>
          <a:xfrm>
            <a:off x="1171852" y="4455620"/>
            <a:ext cx="6126570" cy="1643428"/>
          </a:xfrm>
        </p:spPr>
        <p:txBody>
          <a:bodyPr>
            <a:noAutofit/>
          </a:bodyPr>
          <a:lstStyle/>
          <a:p>
            <a:r>
              <a:rPr lang="en-US" sz="1800" dirty="0"/>
              <a:t>Precious Okwuchukwu</a:t>
            </a:r>
          </a:p>
          <a:p>
            <a:r>
              <a:rPr lang="en-US" sz="1800" dirty="0"/>
              <a:t>Sid- 20533627</a:t>
            </a:r>
          </a:p>
          <a:p>
            <a:r>
              <a:rPr lang="en-US" sz="1800" dirty="0"/>
              <a:t>Mentor- dr. </a:t>
            </a:r>
            <a:r>
              <a:rPr lang="en-US" sz="1800" dirty="0" err="1"/>
              <a:t>debasish</a:t>
            </a:r>
            <a:r>
              <a:rPr lang="en-US" sz="1800" dirty="0"/>
              <a:t> Bandyopadhyay</a:t>
            </a:r>
          </a:p>
        </p:txBody>
      </p:sp>
    </p:spTree>
    <p:extLst>
      <p:ext uri="{BB962C8B-B14F-4D97-AF65-F5344CB8AC3E}">
        <p14:creationId xmlns:p14="http://schemas.microsoft.com/office/powerpoint/2010/main" val="21709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6F8A75D-2C76-42CF-AF2D-73E348A8A8B1}"/>
              </a:ext>
            </a:extLst>
          </p:cNvPr>
          <p:cNvGraphicFramePr>
            <a:graphicFrameLocks noChangeAspect="1"/>
          </p:cNvGraphicFramePr>
          <p:nvPr>
            <p:extLst>
              <p:ext uri="{D42A27DB-BD31-4B8C-83A1-F6EECF244321}">
                <p14:modId xmlns:p14="http://schemas.microsoft.com/office/powerpoint/2010/main" val="1509731236"/>
              </p:ext>
            </p:extLst>
          </p:nvPr>
        </p:nvGraphicFramePr>
        <p:xfrm>
          <a:off x="361025" y="587067"/>
          <a:ext cx="5734975" cy="4103445"/>
        </p:xfrm>
        <a:graphic>
          <a:graphicData uri="http://schemas.openxmlformats.org/presentationml/2006/ole">
            <mc:AlternateContent xmlns:mc="http://schemas.openxmlformats.org/markup-compatibility/2006">
              <mc:Choice xmlns:v="urn:schemas-microsoft-com:vml" Requires="v">
                <p:oleObj spid="_x0000_s9281" name="CS ChemDraw Drawing" r:id="rId3" imgW="8139404" imgH="5394129" progId="ChemDraw.Document.6.0">
                  <p:embed/>
                </p:oleObj>
              </mc:Choice>
              <mc:Fallback>
                <p:oleObj name="CS ChemDraw Drawing" r:id="rId3" imgW="8139404" imgH="5394129" progId="ChemDraw.Document.6.0">
                  <p:embed/>
                  <p:pic>
                    <p:nvPicPr>
                      <p:cNvPr id="0" name=""/>
                      <p:cNvPicPr/>
                      <p:nvPr/>
                    </p:nvPicPr>
                    <p:blipFill>
                      <a:blip r:embed="rId4"/>
                      <a:stretch>
                        <a:fillRect/>
                      </a:stretch>
                    </p:blipFill>
                    <p:spPr>
                      <a:xfrm>
                        <a:off x="361025" y="587067"/>
                        <a:ext cx="5734975" cy="410344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563625C-BAF6-443A-B61B-9B580F8BA366}"/>
              </a:ext>
            </a:extLst>
          </p:cNvPr>
          <p:cNvGraphicFramePr>
            <a:graphicFrameLocks noChangeAspect="1"/>
          </p:cNvGraphicFramePr>
          <p:nvPr>
            <p:extLst>
              <p:ext uri="{D42A27DB-BD31-4B8C-83A1-F6EECF244321}">
                <p14:modId xmlns:p14="http://schemas.microsoft.com/office/powerpoint/2010/main" val="2350134212"/>
              </p:ext>
            </p:extLst>
          </p:nvPr>
        </p:nvGraphicFramePr>
        <p:xfrm>
          <a:off x="6442106" y="864704"/>
          <a:ext cx="5945677" cy="3548173"/>
        </p:xfrm>
        <a:graphic>
          <a:graphicData uri="http://schemas.openxmlformats.org/presentationml/2006/ole">
            <mc:AlternateContent xmlns:mc="http://schemas.openxmlformats.org/markup-compatibility/2006">
              <mc:Choice xmlns:v="urn:schemas-microsoft-com:vml" Requires="v">
                <p:oleObj spid="_x0000_s9282" name="CS ChemDraw Drawing" r:id="rId5" imgW="8244529" imgH="4609199" progId="ChemDraw.Document.6.0">
                  <p:embed/>
                </p:oleObj>
              </mc:Choice>
              <mc:Fallback>
                <p:oleObj name="CS ChemDraw Drawing" r:id="rId5" imgW="8244529" imgH="4609199" progId="ChemDraw.Document.6.0">
                  <p:embed/>
                  <p:pic>
                    <p:nvPicPr>
                      <p:cNvPr id="0" name=""/>
                      <p:cNvPicPr/>
                      <p:nvPr/>
                    </p:nvPicPr>
                    <p:blipFill>
                      <a:blip r:embed="rId6"/>
                      <a:stretch>
                        <a:fillRect/>
                      </a:stretch>
                    </p:blipFill>
                    <p:spPr>
                      <a:xfrm>
                        <a:off x="6442106" y="864704"/>
                        <a:ext cx="5945677" cy="354817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5939E36A-17EF-492F-8445-3186E7D6EC4B}"/>
              </a:ext>
            </a:extLst>
          </p:cNvPr>
          <p:cNvSpPr/>
          <p:nvPr/>
        </p:nvSpPr>
        <p:spPr>
          <a:xfrm>
            <a:off x="5676900" y="864704"/>
            <a:ext cx="66952" cy="2941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5D3DF4-0BB3-4E20-AAD5-CD18F7799639}"/>
              </a:ext>
            </a:extLst>
          </p:cNvPr>
          <p:cNvSpPr txBox="1"/>
          <p:nvPr/>
        </p:nvSpPr>
        <p:spPr>
          <a:xfrm>
            <a:off x="506026" y="4485457"/>
            <a:ext cx="10665099" cy="400110"/>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rPr>
              <a:t>Chemically modified adamantane (DBADAPO series) and 4- aminoquinoline (DBQPO series) derivatives</a:t>
            </a:r>
          </a:p>
        </p:txBody>
      </p:sp>
    </p:spTree>
    <p:extLst>
      <p:ext uri="{BB962C8B-B14F-4D97-AF65-F5344CB8AC3E}">
        <p14:creationId xmlns:p14="http://schemas.microsoft.com/office/powerpoint/2010/main" val="45012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6DB6FB-7FFE-4E31-99E8-B940B891D462}"/>
              </a:ext>
            </a:extLst>
          </p:cNvPr>
          <p:cNvSpPr txBox="1"/>
          <p:nvPr/>
        </p:nvSpPr>
        <p:spPr>
          <a:xfrm>
            <a:off x="258417" y="228600"/>
            <a:ext cx="11777870" cy="2369880"/>
          </a:xfrm>
          <a:prstGeom prst="rect">
            <a:avLst/>
          </a:prstGeom>
          <a:noFill/>
        </p:spPr>
        <p:txBody>
          <a:bodyPr wrap="square" rtlCol="0">
            <a:spAutoFit/>
          </a:bodyPr>
          <a:lstStyle/>
          <a:p>
            <a:r>
              <a:rPr lang="en-US" sz="2800" i="1" dirty="0">
                <a:latin typeface="+mj-lt"/>
              </a:rPr>
              <a:t>In silico </a:t>
            </a:r>
            <a:r>
              <a:rPr lang="en-US" sz="2800" dirty="0">
                <a:latin typeface="+mj-lt"/>
              </a:rPr>
              <a:t>study</a:t>
            </a: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Protein-ligand docking- used in virtual screening to identify lead compounds.</a:t>
            </a:r>
          </a:p>
          <a:p>
            <a:pPr marL="285750" indent="-285750">
              <a:buFont typeface="Wingdings" panose="05000000000000000000" pitchFamily="2" charset="2"/>
              <a:buChar char="Ø"/>
            </a:pPr>
            <a:r>
              <a:rPr lang="en-US" dirty="0">
                <a:effectLst/>
                <a:latin typeface="Times New Roman" panose="02020603050405020304" pitchFamily="18" charset="0"/>
                <a:ea typeface="Calibri" panose="020F0502020204030204" pitchFamily="34" charset="0"/>
                <a:cs typeface="Times New Roman" panose="02020603050405020304" pitchFamily="18" charset="0"/>
              </a:rPr>
              <a:t>Magnolol, </a:t>
            </a:r>
            <a:r>
              <a:rPr lang="en-US" dirty="0" err="1">
                <a:latin typeface="Times New Roman" panose="02020603050405020304" pitchFamily="18" charset="0"/>
                <a:cs typeface="Times New Roman" panose="02020603050405020304" pitchFamily="18" charset="0"/>
              </a:rPr>
              <a:t>adamantadine</a:t>
            </a:r>
            <a:r>
              <a:rPr lang="en-US" dirty="0">
                <a:latin typeface="Times New Roman" panose="02020603050405020304" pitchFamily="18" charset="0"/>
                <a:cs typeface="Times New Roman" panose="02020603050405020304" pitchFamily="18" charset="0"/>
              </a:rPr>
              <a:t>, 4-amino quinoline and their sulfonyl chloride derivatives were docked </a:t>
            </a:r>
            <a:r>
              <a:rPr lang="en-US" dirty="0">
                <a:effectLst/>
                <a:latin typeface="Times New Roman" panose="02020603050405020304" pitchFamily="18" charset="0"/>
                <a:ea typeface="Calibri" panose="020F0502020204030204" pitchFamily="34" charset="0"/>
                <a:cs typeface="Times New Roman" panose="02020603050405020304" pitchFamily="18" charset="0"/>
              </a:rPr>
              <a:t>into the active site of 3-dimensional </a:t>
            </a:r>
            <a:r>
              <a:rPr lang="en-US"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structure of the COVID-19 main protease (PDB ID: 6LU7) </a:t>
            </a:r>
            <a:r>
              <a:rPr lang="en-US"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SARS-CoV-2 3CL protease </a:t>
            </a:r>
            <a:r>
              <a:rPr lang="en-US" dirty="0">
                <a:effectLst/>
                <a:latin typeface="Times New Roman" panose="02020603050405020304" pitchFamily="18" charset="0"/>
                <a:ea typeface="Calibri" panose="020F0502020204030204" pitchFamily="34" charset="0"/>
                <a:cs typeface="Times New Roman" panose="02020603050405020304" pitchFamily="18" charset="0"/>
              </a:rPr>
              <a:t>(PDB </a:t>
            </a:r>
            <a:r>
              <a:rPr lang="en-US"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ID: 6M2Q) complexed with an inhibitor.</a:t>
            </a: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docking simulation was conducted using </a:t>
            </a:r>
            <a:r>
              <a:rPr lang="en-US" dirty="0" err="1">
                <a:latin typeface="Times New Roman" panose="02020603050405020304" pitchFamily="18" charset="0"/>
                <a:cs typeface="Times New Roman" panose="02020603050405020304" pitchFamily="18" charset="0"/>
              </a:rPr>
              <a:t>AutoDock</a:t>
            </a:r>
            <a:r>
              <a:rPr lang="en-US" dirty="0">
                <a:latin typeface="Times New Roman" panose="02020603050405020304" pitchFamily="18" charset="0"/>
                <a:cs typeface="Times New Roman" panose="02020603050405020304" pitchFamily="18" charset="0"/>
              </a:rPr>
              <a:t> Vina, Avogadro, Maestro and MGL tools</a:t>
            </a:r>
            <a:r>
              <a:rPr lang="en-US" sz="2000" dirty="0">
                <a:latin typeface="Times New Roman" panose="02020603050405020304" pitchFamily="18" charset="0"/>
                <a:cs typeface="Times New Roman" panose="02020603050405020304" pitchFamily="18" charset="0"/>
              </a:rPr>
              <a:t>.</a:t>
            </a:r>
          </a:p>
          <a:p>
            <a:endParaRPr lang="en-US" sz="2800" dirty="0">
              <a:latin typeface="+mj-lt"/>
            </a:endParaRPr>
          </a:p>
        </p:txBody>
      </p:sp>
      <p:sp>
        <p:nvSpPr>
          <p:cNvPr id="6" name="TextBox 5">
            <a:extLst>
              <a:ext uri="{FF2B5EF4-FFF2-40B4-BE49-F238E27FC236}">
                <a16:creationId xmlns:a16="http://schemas.microsoft.com/office/drawing/2014/main" id="{007B57C2-6115-461F-A667-AE8EDFA55432}"/>
              </a:ext>
            </a:extLst>
          </p:cNvPr>
          <p:cNvSpPr txBox="1"/>
          <p:nvPr/>
        </p:nvSpPr>
        <p:spPr>
          <a:xfrm>
            <a:off x="476268" y="5505792"/>
            <a:ext cx="11228853"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Crystal structure of  the </a:t>
            </a:r>
            <a:r>
              <a:rPr lang="en-US"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COVID-19 main protease (PDB ID: 6LU7) </a:t>
            </a:r>
            <a:r>
              <a:rPr lang="en-US"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SARS-CoV-2 3CL protease </a:t>
            </a:r>
            <a:r>
              <a:rPr lang="en-US"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(PDB </a:t>
            </a:r>
            <a:r>
              <a:rPr lang="en-US" dirty="0">
                <a:solidFill>
                  <a:srgbClr val="333333"/>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ID: 6M2Q) </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3A606D7-4B8A-4512-9DB8-F4FF55A3CE42}"/>
              </a:ext>
            </a:extLst>
          </p:cNvPr>
          <p:cNvPicPr>
            <a:picLocks noChangeAspect="1"/>
          </p:cNvPicPr>
          <p:nvPr/>
        </p:nvPicPr>
        <p:blipFill>
          <a:blip r:embed="rId2"/>
          <a:stretch>
            <a:fillRect/>
          </a:stretch>
        </p:blipFill>
        <p:spPr>
          <a:xfrm>
            <a:off x="476268" y="2360428"/>
            <a:ext cx="3500928" cy="3145364"/>
          </a:xfrm>
          <a:prstGeom prst="rect">
            <a:avLst/>
          </a:prstGeom>
        </p:spPr>
      </p:pic>
      <p:pic>
        <p:nvPicPr>
          <p:cNvPr id="8" name="Picture 7">
            <a:extLst>
              <a:ext uri="{FF2B5EF4-FFF2-40B4-BE49-F238E27FC236}">
                <a16:creationId xmlns:a16="http://schemas.microsoft.com/office/drawing/2014/main" id="{E2A6FC6D-C65B-4DDF-AF2F-364BBF414FC1}"/>
              </a:ext>
            </a:extLst>
          </p:cNvPr>
          <p:cNvPicPr>
            <a:picLocks noChangeAspect="1"/>
          </p:cNvPicPr>
          <p:nvPr/>
        </p:nvPicPr>
        <p:blipFill>
          <a:blip r:embed="rId3"/>
          <a:stretch>
            <a:fillRect/>
          </a:stretch>
        </p:blipFill>
        <p:spPr>
          <a:xfrm>
            <a:off x="7026942" y="2360428"/>
            <a:ext cx="3233056" cy="3042770"/>
          </a:xfrm>
          <a:prstGeom prst="rect">
            <a:avLst/>
          </a:prstGeom>
        </p:spPr>
      </p:pic>
    </p:spTree>
    <p:extLst>
      <p:ext uri="{BB962C8B-B14F-4D97-AF65-F5344CB8AC3E}">
        <p14:creationId xmlns:p14="http://schemas.microsoft.com/office/powerpoint/2010/main" val="398044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9AF1333-5373-4594-BE42-1EBD468B5408}"/>
              </a:ext>
            </a:extLst>
          </p:cNvPr>
          <p:cNvGraphicFramePr>
            <a:graphicFrameLocks noGrp="1"/>
          </p:cNvGraphicFramePr>
          <p:nvPr>
            <p:extLst>
              <p:ext uri="{D42A27DB-BD31-4B8C-83A1-F6EECF244321}">
                <p14:modId xmlns:p14="http://schemas.microsoft.com/office/powerpoint/2010/main" val="1726446564"/>
              </p:ext>
            </p:extLst>
          </p:nvPr>
        </p:nvGraphicFramePr>
        <p:xfrm>
          <a:off x="319596" y="767465"/>
          <a:ext cx="10972799" cy="5463280"/>
        </p:xfrm>
        <a:graphic>
          <a:graphicData uri="http://schemas.openxmlformats.org/drawingml/2006/table">
            <a:tbl>
              <a:tblPr firstRow="1" bandRow="1">
                <a:tableStyleId>{5DA37D80-6434-44D0-A028-1B22A696006F}</a:tableStyleId>
              </a:tblPr>
              <a:tblGrid>
                <a:gridCol w="1564549">
                  <a:extLst>
                    <a:ext uri="{9D8B030D-6E8A-4147-A177-3AD203B41FA5}">
                      <a16:colId xmlns:a16="http://schemas.microsoft.com/office/drawing/2014/main" val="2226828081"/>
                    </a:ext>
                  </a:extLst>
                </a:gridCol>
                <a:gridCol w="1564549">
                  <a:extLst>
                    <a:ext uri="{9D8B030D-6E8A-4147-A177-3AD203B41FA5}">
                      <a16:colId xmlns:a16="http://schemas.microsoft.com/office/drawing/2014/main" val="4062740424"/>
                    </a:ext>
                  </a:extLst>
                </a:gridCol>
                <a:gridCol w="1564549">
                  <a:extLst>
                    <a:ext uri="{9D8B030D-6E8A-4147-A177-3AD203B41FA5}">
                      <a16:colId xmlns:a16="http://schemas.microsoft.com/office/drawing/2014/main" val="645952499"/>
                    </a:ext>
                  </a:extLst>
                </a:gridCol>
                <a:gridCol w="1564549">
                  <a:extLst>
                    <a:ext uri="{9D8B030D-6E8A-4147-A177-3AD203B41FA5}">
                      <a16:colId xmlns:a16="http://schemas.microsoft.com/office/drawing/2014/main" val="2727433995"/>
                    </a:ext>
                  </a:extLst>
                </a:gridCol>
                <a:gridCol w="1543595">
                  <a:extLst>
                    <a:ext uri="{9D8B030D-6E8A-4147-A177-3AD203B41FA5}">
                      <a16:colId xmlns:a16="http://schemas.microsoft.com/office/drawing/2014/main" val="1563566726"/>
                    </a:ext>
                  </a:extLst>
                </a:gridCol>
                <a:gridCol w="1688438">
                  <a:extLst>
                    <a:ext uri="{9D8B030D-6E8A-4147-A177-3AD203B41FA5}">
                      <a16:colId xmlns:a16="http://schemas.microsoft.com/office/drawing/2014/main" val="1012804070"/>
                    </a:ext>
                  </a:extLst>
                </a:gridCol>
                <a:gridCol w="1482570">
                  <a:extLst>
                    <a:ext uri="{9D8B030D-6E8A-4147-A177-3AD203B41FA5}">
                      <a16:colId xmlns:a16="http://schemas.microsoft.com/office/drawing/2014/main" val="2878586302"/>
                    </a:ext>
                  </a:extLst>
                </a:gridCol>
              </a:tblGrid>
              <a:tr h="1173796">
                <a:tc>
                  <a:txBody>
                    <a:bodyPr/>
                    <a:lstStyle/>
                    <a:p>
                      <a:r>
                        <a:rPr lang="en-US" sz="1800" dirty="0"/>
                        <a:t>Code</a:t>
                      </a:r>
                    </a:p>
                  </a:txBody>
                  <a:tcPr marL="93087" marR="93087" marT="46543" marB="465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Eluting solvent</a:t>
                      </a:r>
                      <a:endParaRPr lang="en-US" sz="1800" dirty="0">
                        <a:solidFill>
                          <a:schemeClr val="tx1"/>
                        </a:solidFill>
                      </a:endParaRPr>
                    </a:p>
                  </a:txBody>
                  <a:tcPr marL="93087" marR="93087" marT="46543" marB="46543"/>
                </a:tc>
                <a:tc>
                  <a:txBody>
                    <a:bodyPr/>
                    <a:lstStyle/>
                    <a:p>
                      <a:r>
                        <a:rPr lang="en-US" sz="1800" b="1" kern="1200" dirty="0">
                          <a:solidFill>
                            <a:schemeClr val="tx1"/>
                          </a:solidFill>
                          <a:effectLst/>
                          <a:latin typeface="+mn-lt"/>
                          <a:ea typeface="+mn-ea"/>
                          <a:cs typeface="+mn-cs"/>
                        </a:rPr>
                        <a:t>MP (°C)</a:t>
                      </a:r>
                      <a:endParaRPr lang="en-US" sz="1800" dirty="0">
                        <a:solidFill>
                          <a:schemeClr val="tx1"/>
                        </a:solidFill>
                      </a:endParaRPr>
                    </a:p>
                  </a:txBody>
                  <a:tcPr marL="93087" marR="93087" marT="46543" marB="46543"/>
                </a:tc>
                <a:tc>
                  <a:txBody>
                    <a:bodyPr/>
                    <a:lstStyle/>
                    <a:p>
                      <a:r>
                        <a:rPr lang="en-US" sz="1800" b="1" kern="1200" dirty="0">
                          <a:solidFill>
                            <a:schemeClr val="tx1"/>
                          </a:solidFill>
                          <a:effectLst/>
                          <a:latin typeface="+mn-lt"/>
                          <a:ea typeface="+mn-ea"/>
                          <a:cs typeface="+mn-cs"/>
                        </a:rPr>
                        <a:t>Docking score (6LU7) </a:t>
                      </a:r>
                      <a:r>
                        <a:rPr lang="en-US" sz="1800" b="1" kern="1200" dirty="0">
                          <a:solidFill>
                            <a:schemeClr val="tx1"/>
                          </a:solidFill>
                          <a:effectLst/>
                        </a:rPr>
                        <a:t>Kcal/mol</a:t>
                      </a:r>
                      <a:endParaRPr lang="en-US" sz="1800" dirty="0">
                        <a:solidFill>
                          <a:schemeClr val="tx1"/>
                        </a:solidFill>
                      </a:endParaRPr>
                    </a:p>
                  </a:txBody>
                  <a:tcPr marL="93087" marR="93087" marT="46543" marB="46543"/>
                </a:tc>
                <a:tc>
                  <a:txBody>
                    <a:bodyPr/>
                    <a:lstStyle/>
                    <a:p>
                      <a:r>
                        <a:rPr lang="en-US" sz="1800" b="1" kern="1200" dirty="0">
                          <a:solidFill>
                            <a:schemeClr val="tx1"/>
                          </a:solidFill>
                          <a:effectLst/>
                        </a:rPr>
                        <a:t>Docking score (6M2Q) Kcal/mol</a:t>
                      </a:r>
                      <a:endParaRPr lang="en-US" sz="1800" dirty="0">
                        <a:solidFill>
                          <a:schemeClr val="tx1"/>
                        </a:solidFill>
                      </a:endParaRPr>
                    </a:p>
                  </a:txBody>
                  <a:tcPr marL="93087" marR="93087" marT="46543" marB="46543"/>
                </a:tc>
                <a:tc>
                  <a:txBody>
                    <a:bodyPr/>
                    <a:lstStyle/>
                    <a:p>
                      <a:pPr marL="0" marR="0" algn="just">
                        <a:lnSpc>
                          <a:spcPct val="107000"/>
                        </a:lnSpc>
                        <a:spcBef>
                          <a:spcPts val="0"/>
                        </a:spcBef>
                        <a:spcAft>
                          <a:spcPts val="0"/>
                        </a:spcAft>
                      </a:pPr>
                      <a:r>
                        <a:rPr lang="en-US" sz="1400" dirty="0">
                          <a:effectLst/>
                        </a:rPr>
                        <a:t>MW</a:t>
                      </a:r>
                    </a:p>
                    <a:p>
                      <a:pPr marL="0" marR="0" algn="just">
                        <a:lnSpc>
                          <a:spcPct val="107000"/>
                        </a:lnSpc>
                        <a:spcBef>
                          <a:spcPts val="0"/>
                        </a:spcBef>
                        <a:spcAft>
                          <a:spcPts val="0"/>
                        </a:spcAft>
                      </a:pPr>
                      <a:r>
                        <a:rPr lang="en-US" sz="1400" dirty="0">
                          <a:effectLst/>
                        </a:rPr>
                        <a:t>Calc.)</a:t>
                      </a:r>
                    </a:p>
                    <a:p>
                      <a:pPr marL="0" marR="0" algn="just">
                        <a:lnSpc>
                          <a:spcPct val="107000"/>
                        </a:lnSpc>
                        <a:spcBef>
                          <a:spcPts val="0"/>
                        </a:spcBef>
                        <a:spcAft>
                          <a:spcPts val="0"/>
                        </a:spcAft>
                      </a:pPr>
                      <a:r>
                        <a:rPr lang="en-US" sz="1400" dirty="0">
                          <a:effectLst/>
                        </a:rPr>
                        <a:t>g/mol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15" marR="69815" marT="0" marB="0"/>
                </a:tc>
                <a:tc>
                  <a:txBody>
                    <a:bodyPr/>
                    <a:lstStyle/>
                    <a:p>
                      <a:pPr marL="0" marR="0" algn="just">
                        <a:lnSpc>
                          <a:spcPct val="107000"/>
                        </a:lnSpc>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Yield (mg)</a:t>
                      </a:r>
                    </a:p>
                  </a:txBody>
                  <a:tcPr marL="69815" marR="69815" marT="0" marB="0"/>
                </a:tc>
                <a:extLst>
                  <a:ext uri="{0D108BD9-81ED-4DB2-BD59-A6C34878D82A}">
                    <a16:rowId xmlns:a16="http://schemas.microsoft.com/office/drawing/2014/main" val="3325629931"/>
                  </a:ext>
                </a:extLst>
              </a:tr>
              <a:tr h="338045">
                <a:tc>
                  <a:txBody>
                    <a:bodyPr/>
                    <a:lstStyle/>
                    <a:p>
                      <a:r>
                        <a:rPr lang="en-US" sz="1600" kern="1200">
                          <a:solidFill>
                            <a:schemeClr val="dk1"/>
                          </a:solidFill>
                          <a:effectLst/>
                          <a:latin typeface="+mn-lt"/>
                          <a:ea typeface="+mn-ea"/>
                          <a:cs typeface="+mn-cs"/>
                        </a:rPr>
                        <a:t>Magnolol</a:t>
                      </a:r>
                      <a:endParaRPr lang="en-US" sz="1600" dirty="0">
                        <a:latin typeface="+mn-lt"/>
                      </a:endParaRPr>
                    </a:p>
                  </a:txBody>
                  <a:tcPr marL="93087" marR="93087" marT="46543" marB="46543"/>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3% EA/HEX</a:t>
                      </a:r>
                    </a:p>
                  </a:txBody>
                  <a:tcPr marL="69815" marR="69815"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101.5-102</a:t>
                      </a:r>
                    </a:p>
                  </a:txBody>
                  <a:tcPr marL="69815" marR="69815" marT="0" marB="0"/>
                </a:tc>
                <a:tc>
                  <a:txBody>
                    <a:bodyPr/>
                    <a:lstStyle/>
                    <a:p>
                      <a:r>
                        <a:rPr lang="en-US" sz="1600" kern="1200">
                          <a:solidFill>
                            <a:schemeClr val="dk1"/>
                          </a:solidFill>
                          <a:effectLst/>
                          <a:latin typeface="+mn-lt"/>
                          <a:ea typeface="+mn-ea"/>
                          <a:cs typeface="+mn-cs"/>
                        </a:rPr>
                        <a:t>-6.4</a:t>
                      </a:r>
                      <a:endParaRPr lang="en-US" sz="1600" dirty="0">
                        <a:latin typeface="+mn-lt"/>
                      </a:endParaRPr>
                    </a:p>
                  </a:txBody>
                  <a:tcPr marL="93087" marR="93087" marT="46543" marB="46543"/>
                </a:tc>
                <a:tc>
                  <a:txBody>
                    <a:bodyPr/>
                    <a:lstStyle/>
                    <a:p>
                      <a:r>
                        <a:rPr lang="en-US" sz="1600" kern="1200" dirty="0">
                          <a:solidFill>
                            <a:schemeClr val="dk1"/>
                          </a:solidFill>
                          <a:effectLst/>
                          <a:latin typeface="+mn-lt"/>
                          <a:ea typeface="+mn-ea"/>
                          <a:cs typeface="+mn-cs"/>
                        </a:rPr>
                        <a:t>-7.2</a:t>
                      </a:r>
                      <a:endParaRPr lang="en-US" sz="1600" dirty="0">
                        <a:latin typeface="+mn-lt"/>
                      </a:endParaRPr>
                    </a:p>
                  </a:txBody>
                  <a:tcPr marL="93087" marR="93087" marT="46543" marB="46543"/>
                </a:tc>
                <a:tc>
                  <a:txBody>
                    <a:bodyPr/>
                    <a:lstStyle/>
                    <a:p>
                      <a:r>
                        <a:rPr lang="en-US" sz="1600">
                          <a:latin typeface="+mn-lt"/>
                        </a:rPr>
                        <a:t>266.4</a:t>
                      </a:r>
                      <a:endParaRPr lang="en-US" sz="1600" dirty="0">
                        <a:latin typeface="+mn-lt"/>
                      </a:endParaRPr>
                    </a:p>
                  </a:txBody>
                  <a:tcPr marL="93087" marR="93087" marT="46543" marB="46543"/>
                </a:tc>
                <a:tc>
                  <a:txBody>
                    <a:bodyPr/>
                    <a:lstStyle/>
                    <a:p>
                      <a:r>
                        <a:rPr lang="en-US" sz="1600" dirty="0">
                          <a:latin typeface="+mn-lt"/>
                        </a:rPr>
                        <a:t>818</a:t>
                      </a:r>
                    </a:p>
                  </a:txBody>
                  <a:tcPr marL="93087" marR="93087" marT="46543" marB="46543"/>
                </a:tc>
                <a:extLst>
                  <a:ext uri="{0D108BD9-81ED-4DB2-BD59-A6C34878D82A}">
                    <a16:rowId xmlns:a16="http://schemas.microsoft.com/office/drawing/2014/main" val="1297307454"/>
                  </a:ext>
                </a:extLst>
              </a:tr>
              <a:tr h="502495">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DBMGPO-1</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5-20% EA/HEX</a:t>
                      </a:r>
                    </a:p>
                  </a:txBody>
                  <a:tcPr marL="69815" marR="69815"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a:t>
                      </a:r>
                    </a:p>
                  </a:txBody>
                  <a:tcPr marL="69815" marR="69815" marT="0" marB="0"/>
                </a:tc>
                <a:tc>
                  <a:txBody>
                    <a:bodyPr/>
                    <a:lstStyle/>
                    <a:p>
                      <a:r>
                        <a:rPr lang="en-US" sz="1600">
                          <a:latin typeface="+mn-lt"/>
                        </a:rPr>
                        <a:t>-5.8</a:t>
                      </a:r>
                      <a:endParaRPr lang="en-US" sz="1600" dirty="0">
                        <a:latin typeface="+mn-lt"/>
                      </a:endParaRPr>
                    </a:p>
                  </a:txBody>
                  <a:tcPr marL="93087" marR="93087" marT="46543" marB="46543"/>
                </a:tc>
                <a:tc>
                  <a:txBody>
                    <a:bodyPr/>
                    <a:lstStyle/>
                    <a:p>
                      <a:r>
                        <a:rPr lang="en-US" sz="1600">
                          <a:latin typeface="+mn-lt"/>
                        </a:rPr>
                        <a:t>-6.0</a:t>
                      </a:r>
                      <a:endParaRPr lang="en-US" sz="1600" dirty="0">
                        <a:latin typeface="+mn-lt"/>
                      </a:endParaRPr>
                    </a:p>
                  </a:txBody>
                  <a:tcPr marL="93087" marR="93087" marT="46543" marB="46543"/>
                </a:tc>
                <a:tc>
                  <a:txBody>
                    <a:bodyPr/>
                    <a:lstStyle/>
                    <a:p>
                      <a:r>
                        <a:rPr lang="en-US" sz="1600">
                          <a:latin typeface="+mn-lt"/>
                        </a:rPr>
                        <a:t>422.52</a:t>
                      </a:r>
                      <a:endParaRPr lang="en-US" sz="1600" dirty="0">
                        <a:latin typeface="+mn-lt"/>
                      </a:endParaRPr>
                    </a:p>
                  </a:txBody>
                  <a:tcPr marL="93087" marR="93087" marT="46543" marB="46543"/>
                </a:tc>
                <a:tc>
                  <a:txBody>
                    <a:bodyPr/>
                    <a:lstStyle/>
                    <a:p>
                      <a:r>
                        <a:rPr lang="en-US" sz="1600" dirty="0">
                          <a:latin typeface="+mn-lt"/>
                        </a:rPr>
                        <a:t>53</a:t>
                      </a:r>
                    </a:p>
                  </a:txBody>
                  <a:tcPr marL="93087" marR="93087" marT="46543" marB="46543"/>
                </a:tc>
                <a:extLst>
                  <a:ext uri="{0D108BD9-81ED-4DB2-BD59-A6C34878D82A}">
                    <a16:rowId xmlns:a16="http://schemas.microsoft.com/office/drawing/2014/main" val="2366749364"/>
                  </a:ext>
                </a:extLst>
              </a:tr>
              <a:tr h="572682">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DBMGPO-2</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r>
                        <a:rPr lang="en-US" sz="1600" kern="1200">
                          <a:solidFill>
                            <a:schemeClr val="dk1"/>
                          </a:solidFill>
                          <a:effectLst/>
                          <a:latin typeface="+mn-lt"/>
                          <a:ea typeface="+mn-ea"/>
                          <a:cs typeface="+mn-cs"/>
                        </a:rPr>
                        <a:t>5-6% EA/HEX</a:t>
                      </a:r>
                      <a:endParaRPr lang="en-US" sz="1600" dirty="0">
                        <a:latin typeface="+mn-lt"/>
                      </a:endParaRPr>
                    </a:p>
                  </a:txBody>
                  <a:tcPr marL="93087" marR="93087" marT="46543" marB="46543"/>
                </a:tc>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107.1-107.8</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r>
                        <a:rPr lang="en-US" sz="1600">
                          <a:latin typeface="+mn-lt"/>
                        </a:rPr>
                        <a:t>-5.9</a:t>
                      </a:r>
                      <a:endParaRPr lang="en-US" sz="1600" dirty="0">
                        <a:latin typeface="+mn-lt"/>
                      </a:endParaRPr>
                    </a:p>
                  </a:txBody>
                  <a:tcPr marL="93087" marR="93087" marT="46543" marB="46543"/>
                </a:tc>
                <a:tc>
                  <a:txBody>
                    <a:bodyPr/>
                    <a:lstStyle/>
                    <a:p>
                      <a:r>
                        <a:rPr lang="en-US" sz="1600">
                          <a:latin typeface="+mn-lt"/>
                        </a:rPr>
                        <a:t>-7.1</a:t>
                      </a:r>
                      <a:endParaRPr lang="en-US" sz="1600" dirty="0">
                        <a:latin typeface="+mn-lt"/>
                      </a:endParaRPr>
                    </a:p>
                  </a:txBody>
                  <a:tcPr marL="93087" marR="93087" marT="46543" marB="46543"/>
                </a:tc>
                <a:tc>
                  <a:txBody>
                    <a:bodyPr/>
                    <a:lstStyle/>
                    <a:p>
                      <a:r>
                        <a:rPr lang="en-US" sz="1600">
                          <a:latin typeface="+mn-lt"/>
                        </a:rPr>
                        <a:t>582.64</a:t>
                      </a:r>
                      <a:endParaRPr lang="en-US" sz="1600" dirty="0">
                        <a:latin typeface="+mn-lt"/>
                      </a:endParaRPr>
                    </a:p>
                  </a:txBody>
                  <a:tcPr marL="93087" marR="93087" marT="46543" marB="46543"/>
                </a:tc>
                <a:tc>
                  <a:txBody>
                    <a:bodyPr/>
                    <a:lstStyle/>
                    <a:p>
                      <a:r>
                        <a:rPr lang="en-US" sz="1600" dirty="0">
                          <a:latin typeface="+mn-lt"/>
                        </a:rPr>
                        <a:t>156</a:t>
                      </a:r>
                    </a:p>
                  </a:txBody>
                  <a:tcPr marL="93087" marR="93087" marT="46543" marB="46543"/>
                </a:tc>
                <a:extLst>
                  <a:ext uri="{0D108BD9-81ED-4DB2-BD59-A6C34878D82A}">
                    <a16:rowId xmlns:a16="http://schemas.microsoft.com/office/drawing/2014/main" val="776212676"/>
                  </a:ext>
                </a:extLst>
              </a:tr>
              <a:tr h="338045">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DBMGPO-3</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r>
                        <a:rPr lang="en-US" sz="1600" kern="1200">
                          <a:solidFill>
                            <a:schemeClr val="dk1"/>
                          </a:solidFill>
                          <a:effectLst/>
                          <a:latin typeface="+mn-lt"/>
                          <a:ea typeface="+mn-ea"/>
                          <a:cs typeface="+mn-cs"/>
                        </a:rPr>
                        <a:t>8% EA/HEX</a:t>
                      </a:r>
                      <a:endParaRPr lang="en-US" sz="1600" dirty="0">
                        <a:latin typeface="+mn-lt"/>
                      </a:endParaRPr>
                    </a:p>
                  </a:txBody>
                  <a:tcPr marL="93087" marR="93087" marT="46543" marB="46543"/>
                </a:tc>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160.3-161.4</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r>
                        <a:rPr lang="en-US" sz="1600" dirty="0">
                          <a:highlight>
                            <a:srgbClr val="FFFF00"/>
                          </a:highlight>
                          <a:latin typeface="+mn-lt"/>
                        </a:rPr>
                        <a:t>-6.5</a:t>
                      </a:r>
                    </a:p>
                  </a:txBody>
                  <a:tcPr marL="93087" marR="93087" marT="46543" marB="46543"/>
                </a:tc>
                <a:tc>
                  <a:txBody>
                    <a:bodyPr/>
                    <a:lstStyle/>
                    <a:p>
                      <a:r>
                        <a:rPr lang="en-US" sz="1600" dirty="0">
                          <a:latin typeface="+mn-lt"/>
                        </a:rPr>
                        <a:t>-7.1</a:t>
                      </a:r>
                    </a:p>
                  </a:txBody>
                  <a:tcPr marL="93087" marR="93087" marT="46543" marB="46543"/>
                </a:tc>
                <a:tc>
                  <a:txBody>
                    <a:bodyPr/>
                    <a:lstStyle/>
                    <a:p>
                      <a:r>
                        <a:rPr lang="en-US" sz="1600">
                          <a:latin typeface="+mn-lt"/>
                        </a:rPr>
                        <a:t>636.66</a:t>
                      </a:r>
                      <a:endParaRPr lang="en-US" sz="1600" dirty="0">
                        <a:latin typeface="+mn-lt"/>
                      </a:endParaRPr>
                    </a:p>
                  </a:txBody>
                  <a:tcPr marL="93087" marR="93087" marT="46543" marB="46543"/>
                </a:tc>
                <a:tc>
                  <a:txBody>
                    <a:bodyPr/>
                    <a:lstStyle/>
                    <a:p>
                      <a:r>
                        <a:rPr lang="en-US" sz="1600" dirty="0">
                          <a:latin typeface="+mn-lt"/>
                        </a:rPr>
                        <a:t>146</a:t>
                      </a:r>
                    </a:p>
                  </a:txBody>
                  <a:tcPr marL="93087" marR="93087" marT="46543" marB="46543"/>
                </a:tc>
                <a:extLst>
                  <a:ext uri="{0D108BD9-81ED-4DB2-BD59-A6C34878D82A}">
                    <a16:rowId xmlns:a16="http://schemas.microsoft.com/office/drawing/2014/main" val="739735491"/>
                  </a:ext>
                </a:extLst>
              </a:tr>
              <a:tr h="572682">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DBMGPO-4</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r>
                        <a:rPr lang="en-US" sz="1600" kern="1200">
                          <a:solidFill>
                            <a:schemeClr val="dk1"/>
                          </a:solidFill>
                          <a:effectLst/>
                          <a:latin typeface="+mn-lt"/>
                          <a:ea typeface="+mn-ea"/>
                          <a:cs typeface="+mn-cs"/>
                        </a:rPr>
                        <a:t>2-4% EA/HEX</a:t>
                      </a:r>
                      <a:endParaRPr lang="en-US" sz="1600" dirty="0">
                        <a:latin typeface="+mn-lt"/>
                      </a:endParaRPr>
                    </a:p>
                  </a:txBody>
                  <a:tcPr marL="93087" marR="93087" marT="46543" marB="46543"/>
                </a:tc>
                <a:tc>
                  <a:txBody>
                    <a:bodyPr/>
                    <a:lstStyle/>
                    <a:p>
                      <a:r>
                        <a:rPr lang="en-US" sz="1600" kern="1200">
                          <a:solidFill>
                            <a:schemeClr val="dk1"/>
                          </a:solidFill>
                          <a:effectLst/>
                          <a:latin typeface="+mn-lt"/>
                          <a:ea typeface="+mn-ea"/>
                          <a:cs typeface="+mn-cs"/>
                        </a:rPr>
                        <a:t>122.2-123.5</a:t>
                      </a:r>
                      <a:endParaRPr lang="en-US" sz="1600" dirty="0">
                        <a:latin typeface="+mn-lt"/>
                      </a:endParaRPr>
                    </a:p>
                  </a:txBody>
                  <a:tcPr marL="93087" marR="93087" marT="46543" marB="46543"/>
                </a:tc>
                <a:tc>
                  <a:txBody>
                    <a:bodyPr/>
                    <a:lstStyle/>
                    <a:p>
                      <a:r>
                        <a:rPr lang="en-US" sz="1600" dirty="0">
                          <a:highlight>
                            <a:srgbClr val="FFFF00"/>
                          </a:highlight>
                          <a:latin typeface="+mn-lt"/>
                        </a:rPr>
                        <a:t>-7.5</a:t>
                      </a:r>
                    </a:p>
                  </a:txBody>
                  <a:tcPr marL="93087" marR="93087" marT="46543" marB="46543"/>
                </a:tc>
                <a:tc>
                  <a:txBody>
                    <a:bodyPr/>
                    <a:lstStyle/>
                    <a:p>
                      <a:r>
                        <a:rPr lang="en-US" sz="1600" dirty="0">
                          <a:latin typeface="+mn-lt"/>
                        </a:rPr>
                        <a:t>-5.8</a:t>
                      </a:r>
                    </a:p>
                  </a:txBody>
                  <a:tcPr marL="93087" marR="93087" marT="46543" marB="46543"/>
                </a:tc>
                <a:tc>
                  <a:txBody>
                    <a:bodyPr/>
                    <a:lstStyle/>
                    <a:p>
                      <a:r>
                        <a:rPr lang="en-US" sz="1600" dirty="0">
                          <a:latin typeface="+mn-lt"/>
                        </a:rPr>
                        <a:t>818.65</a:t>
                      </a:r>
                    </a:p>
                  </a:txBody>
                  <a:tcPr marL="93087" marR="93087" marT="46543" marB="46543"/>
                </a:tc>
                <a:tc>
                  <a:txBody>
                    <a:bodyPr/>
                    <a:lstStyle/>
                    <a:p>
                      <a:r>
                        <a:rPr lang="en-US" sz="1600" dirty="0">
                          <a:latin typeface="+mn-lt"/>
                        </a:rPr>
                        <a:t>206</a:t>
                      </a:r>
                    </a:p>
                  </a:txBody>
                  <a:tcPr marL="93087" marR="93087" marT="46543" marB="46543"/>
                </a:tc>
                <a:extLst>
                  <a:ext uri="{0D108BD9-81ED-4DB2-BD59-A6C34878D82A}">
                    <a16:rowId xmlns:a16="http://schemas.microsoft.com/office/drawing/2014/main" val="2633203791"/>
                  </a:ext>
                </a:extLst>
              </a:tr>
              <a:tr h="1322830">
                <a:tc>
                  <a:txBody>
                    <a:bodyPr/>
                    <a:lstStyle/>
                    <a:p>
                      <a:r>
                        <a:rPr lang="en-US" sz="1600" kern="1200">
                          <a:solidFill>
                            <a:schemeClr val="dk1"/>
                          </a:solidFill>
                          <a:effectLst/>
                          <a:latin typeface="+mn-lt"/>
                          <a:ea typeface="+mn-ea"/>
                          <a:cs typeface="+mn-cs"/>
                        </a:rPr>
                        <a:t>DBMGPO-5</a:t>
                      </a:r>
                    </a:p>
                    <a:p>
                      <a:r>
                        <a:rPr lang="en-US" sz="1600" kern="1200">
                          <a:solidFill>
                            <a:schemeClr val="dk1"/>
                          </a:solidFill>
                          <a:effectLst/>
                          <a:latin typeface="+mn-lt"/>
                          <a:ea typeface="+mn-ea"/>
                          <a:cs typeface="+mn-cs"/>
                        </a:rPr>
                        <a:t>(This reaction did not give good yield, only 16 mg after three efforts). </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20-30% EA/HEX</a:t>
                      </a:r>
                    </a:p>
                  </a:txBody>
                  <a:tcPr marL="69815" marR="69815"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a:t>
                      </a:r>
                    </a:p>
                  </a:txBody>
                  <a:tcPr marL="69815" marR="69815" marT="0" marB="0"/>
                </a:tc>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-5.9</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r>
                        <a:rPr lang="en-US" sz="1600">
                          <a:latin typeface="+mn-lt"/>
                        </a:rPr>
                        <a:t>-6.3</a:t>
                      </a:r>
                      <a:endParaRPr lang="en-US" sz="1600" dirty="0">
                        <a:latin typeface="+mn-lt"/>
                      </a:endParaRPr>
                    </a:p>
                  </a:txBody>
                  <a:tcPr marL="93087" marR="93087" marT="46543" marB="46543"/>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558.51</a:t>
                      </a:r>
                    </a:p>
                  </a:txBody>
                  <a:tcPr marL="69815" marR="69815"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16</a:t>
                      </a:r>
                    </a:p>
                  </a:txBody>
                  <a:tcPr marL="69815" marR="69815" marT="0" marB="0"/>
                </a:tc>
                <a:extLst>
                  <a:ext uri="{0D108BD9-81ED-4DB2-BD59-A6C34878D82A}">
                    <a16:rowId xmlns:a16="http://schemas.microsoft.com/office/drawing/2014/main" val="1384872"/>
                  </a:ext>
                </a:extLst>
              </a:tr>
              <a:tr h="502495">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DBMGPO-6</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1%, 4-5% EA/HEX</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173.3-183.1</a:t>
                      </a:r>
                      <a:endParaRPr lang="en-US" sz="1600" dirty="0">
                        <a:effectLst/>
                        <a:latin typeface="+mn-lt"/>
                        <a:ea typeface="Calibri" panose="020F0502020204030204" pitchFamily="34" charset="0"/>
                        <a:cs typeface="Times New Roman" panose="02020603050405020304" pitchFamily="18" charset="0"/>
                      </a:endParaRPr>
                    </a:p>
                  </a:txBody>
                  <a:tcPr marL="69815" marR="69815" marT="0" marB="0"/>
                </a:tc>
                <a:tc>
                  <a:txBody>
                    <a:bodyPr/>
                    <a:lstStyle/>
                    <a:p>
                      <a:r>
                        <a:rPr lang="en-US" sz="1600">
                          <a:latin typeface="+mn-lt"/>
                        </a:rPr>
                        <a:t>-5.9</a:t>
                      </a:r>
                      <a:endParaRPr lang="en-US" sz="1600" dirty="0">
                        <a:latin typeface="+mn-lt"/>
                      </a:endParaRPr>
                    </a:p>
                  </a:txBody>
                  <a:tcPr marL="93087" marR="93087" marT="46543" marB="46543"/>
                </a:tc>
                <a:tc>
                  <a:txBody>
                    <a:bodyPr/>
                    <a:lstStyle/>
                    <a:p>
                      <a:r>
                        <a:rPr lang="en-US" sz="1600">
                          <a:latin typeface="+mn-lt"/>
                        </a:rPr>
                        <a:t>-6.6</a:t>
                      </a:r>
                      <a:endParaRPr lang="en-US" sz="1600" dirty="0">
                        <a:latin typeface="+mn-lt"/>
                      </a:endParaRPr>
                    </a:p>
                  </a:txBody>
                  <a:tcPr marL="93087" marR="93087" marT="46543" marB="46543"/>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532.68</a:t>
                      </a:r>
                    </a:p>
                  </a:txBody>
                  <a:tcPr marL="69815" marR="69815"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204</a:t>
                      </a:r>
                    </a:p>
                  </a:txBody>
                  <a:tcPr marL="69815" marR="69815" marT="0" marB="0"/>
                </a:tc>
                <a:extLst>
                  <a:ext uri="{0D108BD9-81ED-4DB2-BD59-A6C34878D82A}">
                    <a16:rowId xmlns:a16="http://schemas.microsoft.com/office/drawing/2014/main" val="3629267375"/>
                  </a:ext>
                </a:extLst>
              </a:tr>
            </a:tbl>
          </a:graphicData>
        </a:graphic>
      </p:graphicFrame>
      <p:sp>
        <p:nvSpPr>
          <p:cNvPr id="3" name="TextBox 2">
            <a:extLst>
              <a:ext uri="{FF2B5EF4-FFF2-40B4-BE49-F238E27FC236}">
                <a16:creationId xmlns:a16="http://schemas.microsoft.com/office/drawing/2014/main" id="{1299908D-7105-4CE5-9A15-E4ACFE671BE0}"/>
              </a:ext>
            </a:extLst>
          </p:cNvPr>
          <p:cNvSpPr txBox="1"/>
          <p:nvPr/>
        </p:nvSpPr>
        <p:spPr>
          <a:xfrm>
            <a:off x="319596" y="121134"/>
            <a:ext cx="11552808" cy="630942"/>
          </a:xfrm>
          <a:prstGeom prst="rect">
            <a:avLst/>
          </a:prstGeom>
          <a:noFill/>
        </p:spPr>
        <p:txBody>
          <a:bodyPr wrap="square" rtlCol="0">
            <a:spAutoFit/>
          </a:bodyPr>
          <a:lstStyle/>
          <a:p>
            <a:r>
              <a:rPr lang="en-US" sz="17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DBPO Series: Docking with the two COVID-19 spike proteins [PDB codes: 6LU7 (</a:t>
            </a:r>
            <a:r>
              <a:rPr lang="en-US"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complex with an inhibitor N3</a:t>
            </a:r>
            <a:r>
              <a:rPr lang="en-US" sz="17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6M2Q]</a:t>
            </a:r>
          </a:p>
          <a:p>
            <a:endParaRPr lang="en-US" dirty="0"/>
          </a:p>
        </p:txBody>
      </p:sp>
    </p:spTree>
    <p:extLst>
      <p:ext uri="{BB962C8B-B14F-4D97-AF65-F5344CB8AC3E}">
        <p14:creationId xmlns:p14="http://schemas.microsoft.com/office/powerpoint/2010/main" val="219445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30784E0-4423-43D5-9B58-D1F41DAB84FB}"/>
              </a:ext>
            </a:extLst>
          </p:cNvPr>
          <p:cNvGraphicFramePr>
            <a:graphicFrameLocks noGrp="1"/>
          </p:cNvGraphicFramePr>
          <p:nvPr>
            <p:extLst>
              <p:ext uri="{D42A27DB-BD31-4B8C-83A1-F6EECF244321}">
                <p14:modId xmlns:p14="http://schemas.microsoft.com/office/powerpoint/2010/main" val="1119310492"/>
              </p:ext>
            </p:extLst>
          </p:nvPr>
        </p:nvGraphicFramePr>
        <p:xfrm>
          <a:off x="514905" y="88777"/>
          <a:ext cx="11150355" cy="5797118"/>
        </p:xfrm>
        <a:graphic>
          <a:graphicData uri="http://schemas.openxmlformats.org/drawingml/2006/table">
            <a:tbl>
              <a:tblPr firstRow="1" bandRow="1">
                <a:tableStyleId>{5DA37D80-6434-44D0-A028-1B22A696006F}</a:tableStyleId>
              </a:tblPr>
              <a:tblGrid>
                <a:gridCol w="1696792">
                  <a:extLst>
                    <a:ext uri="{9D8B030D-6E8A-4147-A177-3AD203B41FA5}">
                      <a16:colId xmlns:a16="http://schemas.microsoft.com/office/drawing/2014/main" val="1082359852"/>
                    </a:ext>
                  </a:extLst>
                </a:gridCol>
                <a:gridCol w="1489023">
                  <a:extLst>
                    <a:ext uri="{9D8B030D-6E8A-4147-A177-3AD203B41FA5}">
                      <a16:colId xmlns:a16="http://schemas.microsoft.com/office/drawing/2014/main" val="840733618"/>
                    </a:ext>
                  </a:extLst>
                </a:gridCol>
                <a:gridCol w="1592908">
                  <a:extLst>
                    <a:ext uri="{9D8B030D-6E8A-4147-A177-3AD203B41FA5}">
                      <a16:colId xmlns:a16="http://schemas.microsoft.com/office/drawing/2014/main" val="3350254103"/>
                    </a:ext>
                  </a:extLst>
                </a:gridCol>
                <a:gridCol w="1592908">
                  <a:extLst>
                    <a:ext uri="{9D8B030D-6E8A-4147-A177-3AD203B41FA5}">
                      <a16:colId xmlns:a16="http://schemas.microsoft.com/office/drawing/2014/main" val="3506954958"/>
                    </a:ext>
                  </a:extLst>
                </a:gridCol>
                <a:gridCol w="1592908">
                  <a:extLst>
                    <a:ext uri="{9D8B030D-6E8A-4147-A177-3AD203B41FA5}">
                      <a16:colId xmlns:a16="http://schemas.microsoft.com/office/drawing/2014/main" val="3425870832"/>
                    </a:ext>
                  </a:extLst>
                </a:gridCol>
                <a:gridCol w="1592908">
                  <a:extLst>
                    <a:ext uri="{9D8B030D-6E8A-4147-A177-3AD203B41FA5}">
                      <a16:colId xmlns:a16="http://schemas.microsoft.com/office/drawing/2014/main" val="1984791497"/>
                    </a:ext>
                  </a:extLst>
                </a:gridCol>
                <a:gridCol w="1592908">
                  <a:extLst>
                    <a:ext uri="{9D8B030D-6E8A-4147-A177-3AD203B41FA5}">
                      <a16:colId xmlns:a16="http://schemas.microsoft.com/office/drawing/2014/main" val="4151403293"/>
                    </a:ext>
                  </a:extLst>
                </a:gridCol>
              </a:tblGrid>
              <a:tr h="933928">
                <a:tc>
                  <a:txBody>
                    <a:bodyPr/>
                    <a:lstStyle/>
                    <a:p>
                      <a:r>
                        <a:rPr lang="en-US" dirty="0">
                          <a:solidFill>
                            <a:schemeClr val="tx1"/>
                          </a:solidFill>
                        </a:rPr>
                        <a:t>Code</a:t>
                      </a:r>
                    </a:p>
                  </a:txBody>
                  <a:tcPr/>
                </a:tc>
                <a:tc>
                  <a:txBody>
                    <a:bodyPr/>
                    <a:lstStyle/>
                    <a:p>
                      <a:r>
                        <a:rPr lang="en-US" sz="1800" b="1" kern="1200" dirty="0">
                          <a:solidFill>
                            <a:schemeClr val="tx1"/>
                          </a:solidFill>
                          <a:effectLst/>
                        </a:rPr>
                        <a:t>Eluting solvent</a:t>
                      </a:r>
                      <a:endParaRPr lang="en-US" dirty="0">
                        <a:solidFill>
                          <a:schemeClr val="tx1"/>
                        </a:solidFill>
                      </a:endParaRPr>
                    </a:p>
                  </a:txBody>
                  <a:tcPr/>
                </a:tc>
                <a:tc>
                  <a:txBody>
                    <a:bodyPr/>
                    <a:lstStyle/>
                    <a:p>
                      <a:r>
                        <a:rPr lang="en-US" sz="1800" b="1" kern="1200" dirty="0">
                          <a:solidFill>
                            <a:schemeClr val="tx1"/>
                          </a:solidFill>
                          <a:effectLst/>
                        </a:rPr>
                        <a:t>MP (°C)</a:t>
                      </a:r>
                      <a:endParaRPr lang="en-US" dirty="0">
                        <a:solidFill>
                          <a:schemeClr val="tx1"/>
                        </a:solidFill>
                      </a:endParaRPr>
                    </a:p>
                  </a:txBody>
                  <a:tcPr/>
                </a:tc>
                <a:tc>
                  <a:txBody>
                    <a:bodyPr/>
                    <a:lstStyle/>
                    <a:p>
                      <a:r>
                        <a:rPr lang="en-US" sz="1800" b="1" kern="1200" dirty="0">
                          <a:solidFill>
                            <a:schemeClr val="tx1"/>
                          </a:solidFill>
                          <a:effectLst/>
                        </a:rPr>
                        <a:t>Docking score (6LU7)</a:t>
                      </a:r>
                    </a:p>
                    <a:p>
                      <a:r>
                        <a:rPr lang="en-US" sz="1800" b="1" kern="1200" dirty="0">
                          <a:solidFill>
                            <a:schemeClr val="tx1"/>
                          </a:solidFill>
                          <a:effectLst/>
                        </a:rPr>
                        <a:t>Kcal/mol</a:t>
                      </a:r>
                      <a:endParaRPr lang="en-US" dirty="0">
                        <a:solidFill>
                          <a:schemeClr val="tx1"/>
                        </a:solidFill>
                      </a:endParaRPr>
                    </a:p>
                  </a:txBody>
                  <a:tcPr/>
                </a:tc>
                <a:tc>
                  <a:txBody>
                    <a:bodyPr/>
                    <a:lstStyle/>
                    <a:p>
                      <a:r>
                        <a:rPr lang="en-US" sz="1800" b="1" kern="1200" dirty="0">
                          <a:solidFill>
                            <a:schemeClr val="tx1"/>
                          </a:solidFill>
                          <a:effectLst/>
                        </a:rPr>
                        <a:t>Docking score (6M2Q)</a:t>
                      </a:r>
                    </a:p>
                    <a:p>
                      <a:r>
                        <a:rPr lang="en-US" sz="1800" b="1" kern="1200" dirty="0">
                          <a:solidFill>
                            <a:schemeClr val="tx1"/>
                          </a:solidFill>
                          <a:effectLst/>
                        </a:rPr>
                        <a:t> Kcal/mol</a:t>
                      </a:r>
                      <a:endParaRPr lang="en-US" dirty="0">
                        <a:solidFill>
                          <a:schemeClr val="tx1"/>
                        </a:solidFill>
                      </a:endParaRPr>
                    </a:p>
                  </a:txBody>
                  <a:tcPr/>
                </a:tc>
                <a:tc>
                  <a:txBody>
                    <a:bodyPr/>
                    <a:lstStyle/>
                    <a:p>
                      <a:pPr marL="0" marR="0" algn="just">
                        <a:lnSpc>
                          <a:spcPct val="107000"/>
                        </a:lnSpc>
                        <a:spcBef>
                          <a:spcPts val="0"/>
                        </a:spcBef>
                        <a:spcAft>
                          <a:spcPts val="0"/>
                        </a:spcAft>
                      </a:pPr>
                      <a:r>
                        <a:rPr lang="en-US" sz="1400" dirty="0">
                          <a:effectLst/>
                        </a:rPr>
                        <a:t>MW</a:t>
                      </a:r>
                    </a:p>
                    <a:p>
                      <a:pPr marL="0" marR="0" algn="just">
                        <a:lnSpc>
                          <a:spcPct val="107000"/>
                        </a:lnSpc>
                        <a:spcBef>
                          <a:spcPts val="0"/>
                        </a:spcBef>
                        <a:spcAft>
                          <a:spcPts val="0"/>
                        </a:spcAft>
                      </a:pPr>
                      <a:r>
                        <a:rPr lang="en-US" sz="1400" dirty="0">
                          <a:effectLst/>
                        </a:rPr>
                        <a:t>(Calc.)</a:t>
                      </a:r>
                    </a:p>
                    <a:p>
                      <a:pPr marL="0" marR="0" algn="just">
                        <a:lnSpc>
                          <a:spcPct val="107000"/>
                        </a:lnSpc>
                        <a:spcBef>
                          <a:spcPts val="0"/>
                        </a:spcBef>
                        <a:spcAft>
                          <a:spcPts val="0"/>
                        </a:spcAft>
                      </a:pPr>
                      <a:r>
                        <a:rPr lang="en-US" sz="1400" dirty="0">
                          <a:effectLst/>
                        </a:rPr>
                        <a:t>g/mol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Yield (mg)</a:t>
                      </a:r>
                    </a:p>
                  </a:txBody>
                  <a:tcPr marL="68580" marR="68580" marT="0" marB="0"/>
                </a:tc>
                <a:extLst>
                  <a:ext uri="{0D108BD9-81ED-4DB2-BD59-A6C34878D82A}">
                    <a16:rowId xmlns:a16="http://schemas.microsoft.com/office/drawing/2014/main" val="898346340"/>
                  </a:ext>
                </a:extLst>
              </a:tr>
              <a:tr h="648999">
                <a:tc>
                  <a:txBody>
                    <a:bodyPr/>
                    <a:lstStyle/>
                    <a:p>
                      <a:pPr marL="0" marR="0" algn="just">
                        <a:lnSpc>
                          <a:spcPct val="107000"/>
                        </a:lnSpc>
                        <a:spcBef>
                          <a:spcPts val="0"/>
                        </a:spcBef>
                        <a:spcAft>
                          <a:spcPts val="0"/>
                        </a:spcAft>
                      </a:pPr>
                      <a:r>
                        <a:rPr lang="en-US" sz="1600" dirty="0">
                          <a:effectLst/>
                        </a:rPr>
                        <a:t>DBMGPO-7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11% EA/HEX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kern="1200" dirty="0">
                          <a:solidFill>
                            <a:schemeClr val="dk1"/>
                          </a:solidFill>
                          <a:effectLst/>
                        </a:rPr>
                        <a:t>-6.6</a:t>
                      </a:r>
                      <a:endParaRPr lang="en-US" sz="1600" dirty="0">
                        <a:latin typeface="+mn-lt"/>
                      </a:endParaRPr>
                    </a:p>
                  </a:txBody>
                  <a:tcPr/>
                </a:tc>
                <a:tc>
                  <a:txBody>
                    <a:bodyPr/>
                    <a:lstStyle/>
                    <a:p>
                      <a:r>
                        <a:rPr lang="en-US" sz="1600" kern="1200" dirty="0">
                          <a:solidFill>
                            <a:schemeClr val="dk1"/>
                          </a:solidFill>
                          <a:effectLst/>
                        </a:rPr>
                        <a:t>-5.6</a:t>
                      </a:r>
                      <a:endParaRPr lang="en-US" sz="1600" dirty="0">
                        <a:latin typeface="+mn-lt"/>
                      </a:endParaRPr>
                    </a:p>
                  </a:txBody>
                  <a:tcPr/>
                </a:tc>
                <a:tc>
                  <a:txBody>
                    <a:bodyPr/>
                    <a:lstStyle/>
                    <a:p>
                      <a:pPr marL="0" marR="0" algn="just">
                        <a:lnSpc>
                          <a:spcPct val="107000"/>
                        </a:lnSpc>
                        <a:spcBef>
                          <a:spcPts val="0"/>
                        </a:spcBef>
                        <a:spcAft>
                          <a:spcPts val="0"/>
                        </a:spcAft>
                      </a:pPr>
                      <a:r>
                        <a:rPr lang="en-US" sz="1600" dirty="0">
                          <a:effectLst/>
                        </a:rPr>
                        <a:t>564.68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30</a:t>
                      </a:r>
                    </a:p>
                  </a:txBody>
                  <a:tcPr marL="68580" marR="68580" marT="0" marB="0"/>
                </a:tc>
                <a:extLst>
                  <a:ext uri="{0D108BD9-81ED-4DB2-BD59-A6C34878D82A}">
                    <a16:rowId xmlns:a16="http://schemas.microsoft.com/office/drawing/2014/main" val="39359683"/>
                  </a:ext>
                </a:extLst>
              </a:tr>
              <a:tr h="601513">
                <a:tc>
                  <a:txBody>
                    <a:bodyPr/>
                    <a:lstStyle/>
                    <a:p>
                      <a:pPr marL="0" marR="0" algn="just">
                        <a:lnSpc>
                          <a:spcPct val="107000"/>
                        </a:lnSpc>
                        <a:spcBef>
                          <a:spcPts val="0"/>
                        </a:spcBef>
                        <a:spcAft>
                          <a:spcPts val="0"/>
                        </a:spcAft>
                      </a:pPr>
                      <a:r>
                        <a:rPr lang="en-US" sz="1600" dirty="0">
                          <a:effectLst/>
                        </a:rPr>
                        <a:t>DBMGPO-8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26% EA/HEX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89.4-90.5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highlight>
                            <a:srgbClr val="FFFF00"/>
                          </a:highlight>
                        </a:rPr>
                        <a:t>-7.2</a:t>
                      </a:r>
                      <a:endParaRPr lang="en-US" sz="1600" dirty="0">
                        <a:highlight>
                          <a:srgbClr val="FFFF00"/>
                        </a:highlight>
                        <a:latin typeface="+mn-lt"/>
                      </a:endParaRPr>
                    </a:p>
                  </a:txBody>
                  <a:tcPr/>
                </a:tc>
                <a:tc>
                  <a:txBody>
                    <a:bodyPr/>
                    <a:lstStyle/>
                    <a:p>
                      <a:r>
                        <a:rPr lang="en-US" sz="1600" dirty="0">
                          <a:highlight>
                            <a:srgbClr val="FFFF00"/>
                          </a:highlight>
                        </a:rPr>
                        <a:t>-7.2</a:t>
                      </a:r>
                      <a:endParaRPr lang="en-US" sz="1600" dirty="0">
                        <a:highlight>
                          <a:srgbClr val="FFFF00"/>
                        </a:highlight>
                        <a:latin typeface="+mn-lt"/>
                      </a:endParaRPr>
                    </a:p>
                  </a:txBody>
                  <a:tcPr/>
                </a:tc>
                <a:tc>
                  <a:txBody>
                    <a:bodyPr/>
                    <a:lstStyle/>
                    <a:p>
                      <a:pPr marL="0" marR="0" algn="just">
                        <a:lnSpc>
                          <a:spcPct val="107000"/>
                        </a:lnSpc>
                        <a:spcBef>
                          <a:spcPts val="0"/>
                        </a:spcBef>
                        <a:spcAft>
                          <a:spcPts val="0"/>
                        </a:spcAft>
                      </a:pPr>
                      <a:r>
                        <a:rPr lang="en-US" sz="1600" dirty="0">
                          <a:effectLst/>
                        </a:rPr>
                        <a:t>554.65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440</a:t>
                      </a:r>
                    </a:p>
                  </a:txBody>
                  <a:tcPr marL="68580" marR="68580" marT="0" marB="0"/>
                </a:tc>
                <a:extLst>
                  <a:ext uri="{0D108BD9-81ED-4DB2-BD59-A6C34878D82A}">
                    <a16:rowId xmlns:a16="http://schemas.microsoft.com/office/drawing/2014/main" val="1692123693"/>
                  </a:ext>
                </a:extLst>
              </a:tr>
              <a:tr h="1049512">
                <a:tc>
                  <a:txBody>
                    <a:bodyPr/>
                    <a:lstStyle/>
                    <a:p>
                      <a:r>
                        <a:rPr lang="en-US" sz="1600" kern="1200" dirty="0">
                          <a:solidFill>
                            <a:schemeClr val="dk1"/>
                          </a:solidFill>
                          <a:effectLst/>
                        </a:rPr>
                        <a:t>DBADAPO-1A</a:t>
                      </a:r>
                    </a:p>
                    <a:p>
                      <a:r>
                        <a:rPr lang="en-US" sz="1600" kern="1200" dirty="0">
                          <a:solidFill>
                            <a:schemeClr val="dk1"/>
                          </a:solidFill>
                          <a:effectLst/>
                        </a:rPr>
                        <a:t>(3-Amino-1-adamantanol derived products</a:t>
                      </a:r>
                      <a:r>
                        <a:rPr lang="en-US" sz="1600" dirty="0">
                          <a:effectLs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50% EA/HEX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152.4-153.7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t>-6.7</a:t>
                      </a:r>
                      <a:endParaRPr lang="en-US" sz="1600" dirty="0">
                        <a:latin typeface="+mn-lt"/>
                      </a:endParaRPr>
                    </a:p>
                  </a:txBody>
                  <a:tcPr/>
                </a:tc>
                <a:tc>
                  <a:txBody>
                    <a:bodyPr/>
                    <a:lstStyle/>
                    <a:p>
                      <a:r>
                        <a:rPr lang="en-US" sz="1600" dirty="0">
                          <a:highlight>
                            <a:srgbClr val="FFFF00"/>
                          </a:highlight>
                        </a:rPr>
                        <a:t>-7.6</a:t>
                      </a:r>
                      <a:endParaRPr lang="en-US" sz="1600" dirty="0">
                        <a:highlight>
                          <a:srgbClr val="FFFF00"/>
                        </a:highlight>
                        <a:latin typeface="+mn-lt"/>
                      </a:endParaRPr>
                    </a:p>
                  </a:txBody>
                  <a:tcPr/>
                </a:tc>
                <a:tc>
                  <a:txBody>
                    <a:bodyPr/>
                    <a:lstStyle/>
                    <a:p>
                      <a:pPr marL="0" marR="0" algn="just">
                        <a:lnSpc>
                          <a:spcPct val="107000"/>
                        </a:lnSpc>
                        <a:spcBef>
                          <a:spcPts val="0"/>
                        </a:spcBef>
                        <a:spcAft>
                          <a:spcPts val="0"/>
                        </a:spcAft>
                      </a:pPr>
                      <a:r>
                        <a:rPr lang="en-US" sz="1600" dirty="0">
                          <a:effectLst/>
                        </a:rPr>
                        <a:t>311.40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18</a:t>
                      </a:r>
                    </a:p>
                  </a:txBody>
                  <a:tcPr marL="68580" marR="68580" marT="0" marB="0"/>
                </a:tc>
                <a:extLst>
                  <a:ext uri="{0D108BD9-81ED-4DB2-BD59-A6C34878D82A}">
                    <a16:rowId xmlns:a16="http://schemas.microsoft.com/office/drawing/2014/main" val="1684519712"/>
                  </a:ext>
                </a:extLst>
              </a:tr>
              <a:tr h="569854">
                <a:tc>
                  <a:txBody>
                    <a:bodyPr/>
                    <a:lstStyle/>
                    <a:p>
                      <a:pPr marL="0" marR="0" algn="just">
                        <a:lnSpc>
                          <a:spcPct val="107000"/>
                        </a:lnSpc>
                        <a:spcBef>
                          <a:spcPts val="0"/>
                        </a:spcBef>
                        <a:spcAft>
                          <a:spcPts val="0"/>
                        </a:spcAft>
                      </a:pPr>
                      <a:r>
                        <a:rPr lang="en-US" sz="1600" dirty="0">
                          <a:effectLst/>
                        </a:rPr>
                        <a:t>DBADAPO-1B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50% EA/HEX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144.4-147.8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highlight>
                            <a:srgbClr val="FFFF00"/>
                          </a:highlight>
                        </a:rPr>
                        <a:t>-7.3</a:t>
                      </a:r>
                      <a:endParaRPr lang="en-US" sz="1600" dirty="0">
                        <a:highlight>
                          <a:srgbClr val="FFFF00"/>
                        </a:highlight>
                        <a:latin typeface="+mn-lt"/>
                      </a:endParaRPr>
                    </a:p>
                  </a:txBody>
                  <a:tcPr/>
                </a:tc>
                <a:tc>
                  <a:txBody>
                    <a:bodyPr/>
                    <a:lstStyle/>
                    <a:p>
                      <a:r>
                        <a:rPr lang="en-US" sz="1600" dirty="0">
                          <a:highlight>
                            <a:srgbClr val="FFFF00"/>
                          </a:highlight>
                        </a:rPr>
                        <a:t>-9.1</a:t>
                      </a:r>
                      <a:endParaRPr lang="en-US" sz="1600" dirty="0">
                        <a:highlight>
                          <a:srgbClr val="FFFF00"/>
                        </a:highlight>
                        <a:latin typeface="+mn-lt"/>
                      </a:endParaRPr>
                    </a:p>
                  </a:txBody>
                  <a:tcPr/>
                </a:tc>
                <a:tc>
                  <a:txBody>
                    <a:bodyPr/>
                    <a:lstStyle/>
                    <a:p>
                      <a:pPr marL="0" marR="0" algn="just">
                        <a:lnSpc>
                          <a:spcPct val="107000"/>
                        </a:lnSpc>
                        <a:spcBef>
                          <a:spcPts val="0"/>
                        </a:spcBef>
                        <a:spcAft>
                          <a:spcPts val="0"/>
                        </a:spcAft>
                      </a:pPr>
                      <a:r>
                        <a:rPr lang="en-US" sz="1600" dirty="0">
                          <a:effectLst/>
                        </a:rPr>
                        <a:t>455.56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54</a:t>
                      </a:r>
                    </a:p>
                  </a:txBody>
                  <a:tcPr marL="68580" marR="68580" marT="0" marB="0"/>
                </a:tc>
                <a:extLst>
                  <a:ext uri="{0D108BD9-81ED-4DB2-BD59-A6C34878D82A}">
                    <a16:rowId xmlns:a16="http://schemas.microsoft.com/office/drawing/2014/main" val="2175683634"/>
                  </a:ext>
                </a:extLst>
              </a:tr>
              <a:tr h="585684">
                <a:tc>
                  <a:txBody>
                    <a:bodyPr/>
                    <a:lstStyle/>
                    <a:p>
                      <a:pPr marL="0" marR="0" algn="just">
                        <a:lnSpc>
                          <a:spcPct val="107000"/>
                        </a:lnSpc>
                        <a:spcBef>
                          <a:spcPts val="0"/>
                        </a:spcBef>
                        <a:spcAft>
                          <a:spcPts val="0"/>
                        </a:spcAft>
                      </a:pPr>
                      <a:r>
                        <a:rPr lang="en-US" sz="1600" dirty="0">
                          <a:effectLst/>
                        </a:rPr>
                        <a:t>DBADAPO-1C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50-75% EA/HEX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151.0-152.0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highlight>
                            <a:srgbClr val="FFFF00"/>
                          </a:highlight>
                        </a:rPr>
                        <a:t>-7.6</a:t>
                      </a:r>
                      <a:endParaRPr lang="en-US" sz="1600" dirty="0">
                        <a:highlight>
                          <a:srgbClr val="FFFF00"/>
                        </a:highlight>
                        <a:latin typeface="+mn-lt"/>
                      </a:endParaRPr>
                    </a:p>
                  </a:txBody>
                  <a:tcPr/>
                </a:tc>
                <a:tc>
                  <a:txBody>
                    <a:bodyPr/>
                    <a:lstStyle/>
                    <a:p>
                      <a:r>
                        <a:rPr lang="en-US" sz="1600" dirty="0">
                          <a:highlight>
                            <a:srgbClr val="FFFF00"/>
                          </a:highlight>
                        </a:rPr>
                        <a:t>-7.6</a:t>
                      </a:r>
                      <a:endParaRPr lang="en-US" sz="1600" dirty="0">
                        <a:highlight>
                          <a:srgbClr val="FFFF00"/>
                        </a:highlight>
                        <a:latin typeface="+mn-lt"/>
                      </a:endParaRPr>
                    </a:p>
                  </a:txBody>
                  <a:tcPr/>
                </a:tc>
                <a:tc>
                  <a:txBody>
                    <a:bodyPr/>
                    <a:lstStyle/>
                    <a:p>
                      <a:pPr marL="0" marR="0" algn="just">
                        <a:lnSpc>
                          <a:spcPct val="107000"/>
                        </a:lnSpc>
                        <a:spcBef>
                          <a:spcPts val="0"/>
                        </a:spcBef>
                        <a:spcAft>
                          <a:spcPts val="0"/>
                        </a:spcAft>
                      </a:pPr>
                      <a:r>
                        <a:rPr lang="en-US" sz="1600" dirty="0">
                          <a:effectLst/>
                        </a:rPr>
                        <a:t>599.71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111</a:t>
                      </a:r>
                    </a:p>
                  </a:txBody>
                  <a:tcPr marL="68580" marR="68580" marT="0" marB="0"/>
                </a:tc>
                <a:extLst>
                  <a:ext uri="{0D108BD9-81ED-4DB2-BD59-A6C34878D82A}">
                    <a16:rowId xmlns:a16="http://schemas.microsoft.com/office/drawing/2014/main" val="3067486057"/>
                  </a:ext>
                </a:extLst>
              </a:tr>
              <a:tr h="585684">
                <a:tc>
                  <a:txBody>
                    <a:bodyPr/>
                    <a:lstStyle/>
                    <a:p>
                      <a:pPr marL="0" marR="0" algn="just">
                        <a:lnSpc>
                          <a:spcPct val="107000"/>
                        </a:lnSpc>
                        <a:spcBef>
                          <a:spcPts val="0"/>
                        </a:spcBef>
                        <a:spcAft>
                          <a:spcPts val="0"/>
                        </a:spcAft>
                      </a:pPr>
                      <a:r>
                        <a:rPr lang="en-US" sz="1600" dirty="0">
                          <a:effectLst/>
                        </a:rPr>
                        <a:t>DBQPO-1A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50% EA/HEX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151.8-155.2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highlight>
                            <a:srgbClr val="FFFF00"/>
                          </a:highlight>
                        </a:rPr>
                        <a:t>-7.2</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t>-6.8</a:t>
                      </a:r>
                      <a:endParaRPr lang="en-US" sz="1600" dirty="0">
                        <a:latin typeface="+mn-lt"/>
                      </a:endParaRPr>
                    </a:p>
                  </a:txBody>
                  <a:tcPr/>
                </a:tc>
                <a:tc>
                  <a:txBody>
                    <a:bodyPr/>
                    <a:lstStyle/>
                    <a:p>
                      <a:pPr marL="0" marR="0" algn="just">
                        <a:lnSpc>
                          <a:spcPct val="107000"/>
                        </a:lnSpc>
                        <a:spcBef>
                          <a:spcPts val="0"/>
                        </a:spcBef>
                        <a:spcAft>
                          <a:spcPts val="0"/>
                        </a:spcAft>
                      </a:pPr>
                      <a:r>
                        <a:rPr lang="en-US" sz="1600" dirty="0">
                          <a:effectLst/>
                        </a:rPr>
                        <a:t>466.93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95</a:t>
                      </a:r>
                    </a:p>
                  </a:txBody>
                  <a:tcPr marL="68580" marR="68580" marT="0" marB="0"/>
                </a:tc>
                <a:extLst>
                  <a:ext uri="{0D108BD9-81ED-4DB2-BD59-A6C34878D82A}">
                    <a16:rowId xmlns:a16="http://schemas.microsoft.com/office/drawing/2014/main" val="4166514732"/>
                  </a:ext>
                </a:extLst>
              </a:tr>
              <a:tr h="821944">
                <a:tc>
                  <a:txBody>
                    <a:bodyPr/>
                    <a:lstStyle/>
                    <a:p>
                      <a:pPr marL="0" marR="0" algn="just">
                        <a:lnSpc>
                          <a:spcPct val="107000"/>
                        </a:lnSpc>
                        <a:spcBef>
                          <a:spcPts val="0"/>
                        </a:spcBef>
                        <a:spcAft>
                          <a:spcPts val="0"/>
                        </a:spcAft>
                      </a:pPr>
                      <a:r>
                        <a:rPr lang="en-US" sz="1600" dirty="0">
                          <a:effectLst/>
                        </a:rPr>
                        <a:t>DBQPO-1B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80-85% EA/HEX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105.1-107.8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a:t>-5.9</a:t>
                      </a:r>
                    </a:p>
                  </a:txBody>
                  <a:tcPr/>
                </a:tc>
                <a:tc>
                  <a:txBody>
                    <a:bodyPr/>
                    <a:lstStyle/>
                    <a:p>
                      <a:r>
                        <a:rPr lang="en-US" sz="1600" dirty="0"/>
                        <a:t>-6.6</a:t>
                      </a:r>
                    </a:p>
                  </a:txBody>
                  <a:tcPr/>
                </a:tc>
                <a:tc>
                  <a:txBody>
                    <a:bodyPr/>
                    <a:lstStyle/>
                    <a:p>
                      <a:pPr marL="0" marR="0" algn="just">
                        <a:lnSpc>
                          <a:spcPct val="107000"/>
                        </a:lnSpc>
                        <a:spcBef>
                          <a:spcPts val="0"/>
                        </a:spcBef>
                        <a:spcAft>
                          <a:spcPts val="0"/>
                        </a:spcAft>
                      </a:pPr>
                      <a:r>
                        <a:rPr lang="en-US" sz="1600" dirty="0">
                          <a:effectLst/>
                        </a:rPr>
                        <a:t>532.68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75</a:t>
                      </a:r>
                    </a:p>
                  </a:txBody>
                  <a:tcPr marL="68580" marR="68580" marT="0" marB="0"/>
                </a:tc>
                <a:extLst>
                  <a:ext uri="{0D108BD9-81ED-4DB2-BD59-A6C34878D82A}">
                    <a16:rowId xmlns:a16="http://schemas.microsoft.com/office/drawing/2014/main" val="2760580398"/>
                  </a:ext>
                </a:extLst>
              </a:tr>
            </a:tbl>
          </a:graphicData>
        </a:graphic>
      </p:graphicFrame>
    </p:spTree>
    <p:extLst>
      <p:ext uri="{BB962C8B-B14F-4D97-AF65-F5344CB8AC3E}">
        <p14:creationId xmlns:p14="http://schemas.microsoft.com/office/powerpoint/2010/main" val="322168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5A34720-8042-483C-9A60-A4610351316C}"/>
              </a:ext>
            </a:extLst>
          </p:cNvPr>
          <p:cNvGraphicFramePr>
            <a:graphicFrameLocks noGrp="1"/>
          </p:cNvGraphicFramePr>
          <p:nvPr>
            <p:extLst>
              <p:ext uri="{D42A27DB-BD31-4B8C-83A1-F6EECF244321}">
                <p14:modId xmlns:p14="http://schemas.microsoft.com/office/powerpoint/2010/main" val="2623980297"/>
              </p:ext>
            </p:extLst>
          </p:nvPr>
        </p:nvGraphicFramePr>
        <p:xfrm>
          <a:off x="292963" y="355107"/>
          <a:ext cx="11105963" cy="4731796"/>
        </p:xfrm>
        <a:graphic>
          <a:graphicData uri="http://schemas.openxmlformats.org/drawingml/2006/table">
            <a:tbl>
              <a:tblPr firstRow="1" bandRow="1">
                <a:tableStyleId>{5DA37D80-6434-44D0-A028-1B22A696006F}</a:tableStyleId>
              </a:tblPr>
              <a:tblGrid>
                <a:gridCol w="1690038">
                  <a:extLst>
                    <a:ext uri="{9D8B030D-6E8A-4147-A177-3AD203B41FA5}">
                      <a16:colId xmlns:a16="http://schemas.microsoft.com/office/drawing/2014/main" val="2484063421"/>
                    </a:ext>
                  </a:extLst>
                </a:gridCol>
                <a:gridCol w="1483095">
                  <a:extLst>
                    <a:ext uri="{9D8B030D-6E8A-4147-A177-3AD203B41FA5}">
                      <a16:colId xmlns:a16="http://schemas.microsoft.com/office/drawing/2014/main" val="3973742547"/>
                    </a:ext>
                  </a:extLst>
                </a:gridCol>
                <a:gridCol w="1586566">
                  <a:extLst>
                    <a:ext uri="{9D8B030D-6E8A-4147-A177-3AD203B41FA5}">
                      <a16:colId xmlns:a16="http://schemas.microsoft.com/office/drawing/2014/main" val="1047431182"/>
                    </a:ext>
                  </a:extLst>
                </a:gridCol>
                <a:gridCol w="1586566">
                  <a:extLst>
                    <a:ext uri="{9D8B030D-6E8A-4147-A177-3AD203B41FA5}">
                      <a16:colId xmlns:a16="http://schemas.microsoft.com/office/drawing/2014/main" val="895228087"/>
                    </a:ext>
                  </a:extLst>
                </a:gridCol>
                <a:gridCol w="1586566">
                  <a:extLst>
                    <a:ext uri="{9D8B030D-6E8A-4147-A177-3AD203B41FA5}">
                      <a16:colId xmlns:a16="http://schemas.microsoft.com/office/drawing/2014/main" val="2204458827"/>
                    </a:ext>
                  </a:extLst>
                </a:gridCol>
                <a:gridCol w="1586566">
                  <a:extLst>
                    <a:ext uri="{9D8B030D-6E8A-4147-A177-3AD203B41FA5}">
                      <a16:colId xmlns:a16="http://schemas.microsoft.com/office/drawing/2014/main" val="1916804644"/>
                    </a:ext>
                  </a:extLst>
                </a:gridCol>
                <a:gridCol w="1586566">
                  <a:extLst>
                    <a:ext uri="{9D8B030D-6E8A-4147-A177-3AD203B41FA5}">
                      <a16:colId xmlns:a16="http://schemas.microsoft.com/office/drawing/2014/main" val="3137725818"/>
                    </a:ext>
                  </a:extLst>
                </a:gridCol>
              </a:tblGrid>
              <a:tr h="1331499">
                <a:tc>
                  <a:txBody>
                    <a:bodyPr/>
                    <a:lstStyle/>
                    <a:p>
                      <a:r>
                        <a:rPr lang="en-US" dirty="0"/>
                        <a:t>Code</a:t>
                      </a:r>
                    </a:p>
                  </a:txBody>
                  <a:tcPr/>
                </a:tc>
                <a:tc>
                  <a:txBody>
                    <a:bodyPr/>
                    <a:lstStyle/>
                    <a:p>
                      <a:r>
                        <a:rPr lang="en-US" sz="1800" b="1" kern="1200" dirty="0">
                          <a:solidFill>
                            <a:sysClr val="windowText" lastClr="000000"/>
                          </a:solidFill>
                          <a:effectLst/>
                        </a:rPr>
                        <a:t>Eluting solvent</a:t>
                      </a:r>
                      <a:endParaRPr lang="en-US" dirty="0">
                        <a:solidFill>
                          <a:sysClr val="windowText" lastClr="000000"/>
                        </a:solidFill>
                      </a:endParaRPr>
                    </a:p>
                  </a:txBody>
                  <a:tcPr/>
                </a:tc>
                <a:tc>
                  <a:txBody>
                    <a:bodyPr/>
                    <a:lstStyle/>
                    <a:p>
                      <a:r>
                        <a:rPr lang="en-US" sz="1800" b="1" kern="1200" dirty="0">
                          <a:solidFill>
                            <a:sysClr val="windowText" lastClr="000000"/>
                          </a:solidFill>
                          <a:effectLst/>
                        </a:rPr>
                        <a:t>MP (°C)</a:t>
                      </a:r>
                      <a:endParaRPr lang="en-US" dirty="0">
                        <a:solidFill>
                          <a:sysClr val="windowText" lastClr="000000"/>
                        </a:solidFill>
                      </a:endParaRPr>
                    </a:p>
                  </a:txBody>
                  <a:tcPr/>
                </a:tc>
                <a:tc>
                  <a:txBody>
                    <a:bodyPr/>
                    <a:lstStyle/>
                    <a:p>
                      <a:r>
                        <a:rPr lang="en-US" sz="1800" b="1" kern="1200" dirty="0">
                          <a:solidFill>
                            <a:sysClr val="windowText" lastClr="000000"/>
                          </a:solidFill>
                          <a:effectLst/>
                        </a:rPr>
                        <a:t>Docking score (6LU7)</a:t>
                      </a:r>
                      <a:endParaRPr lang="en-US" dirty="0">
                        <a:solidFill>
                          <a:sysClr val="windowText" lastClr="000000"/>
                        </a:solidFill>
                      </a:endParaRPr>
                    </a:p>
                  </a:txBody>
                  <a:tcPr/>
                </a:tc>
                <a:tc>
                  <a:txBody>
                    <a:bodyPr/>
                    <a:lstStyle/>
                    <a:p>
                      <a:r>
                        <a:rPr lang="en-US" sz="1800" b="1" kern="1200" dirty="0">
                          <a:solidFill>
                            <a:sysClr val="windowText" lastClr="000000"/>
                          </a:solidFill>
                          <a:effectLst/>
                        </a:rPr>
                        <a:t>Docking score (6M2Q) Kcal/mol</a:t>
                      </a:r>
                      <a:endParaRPr lang="en-US" dirty="0">
                        <a:solidFill>
                          <a:sysClr val="windowText" lastClr="000000"/>
                        </a:solidFill>
                      </a:endParaRPr>
                    </a:p>
                  </a:txBody>
                  <a:tcPr/>
                </a:tc>
                <a:tc>
                  <a:txBody>
                    <a:bodyPr/>
                    <a:lstStyle/>
                    <a:p>
                      <a:pPr marL="0" marR="0" algn="just">
                        <a:lnSpc>
                          <a:spcPct val="107000"/>
                        </a:lnSpc>
                        <a:spcBef>
                          <a:spcPts val="0"/>
                        </a:spcBef>
                        <a:spcAft>
                          <a:spcPts val="0"/>
                        </a:spcAft>
                      </a:pPr>
                      <a:r>
                        <a:rPr lang="en-US" sz="1400" dirty="0">
                          <a:effectLst/>
                        </a:rPr>
                        <a:t>MW</a:t>
                      </a:r>
                    </a:p>
                    <a:p>
                      <a:pPr marL="0" marR="0" algn="just">
                        <a:lnSpc>
                          <a:spcPct val="107000"/>
                        </a:lnSpc>
                        <a:spcBef>
                          <a:spcPts val="0"/>
                        </a:spcBef>
                        <a:spcAft>
                          <a:spcPts val="0"/>
                        </a:spcAft>
                      </a:pPr>
                      <a:r>
                        <a:rPr lang="en-US" sz="1400" dirty="0">
                          <a:effectLst/>
                        </a:rPr>
                        <a:t>Calc.)</a:t>
                      </a:r>
                    </a:p>
                    <a:p>
                      <a:pPr marL="0" marR="0" algn="just">
                        <a:lnSpc>
                          <a:spcPct val="107000"/>
                        </a:lnSpc>
                        <a:spcBef>
                          <a:spcPts val="0"/>
                        </a:spcBef>
                        <a:spcAft>
                          <a:spcPts val="0"/>
                        </a:spcAft>
                      </a:pPr>
                      <a:r>
                        <a:rPr lang="en-US" sz="1400" dirty="0">
                          <a:effectLst/>
                        </a:rPr>
                        <a:t>g/mol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Yield (mg)</a:t>
                      </a:r>
                    </a:p>
                  </a:txBody>
                  <a:tcPr marL="68580" marR="68580" marT="0" marB="0"/>
                </a:tc>
                <a:extLst>
                  <a:ext uri="{0D108BD9-81ED-4DB2-BD59-A6C34878D82A}">
                    <a16:rowId xmlns:a16="http://schemas.microsoft.com/office/drawing/2014/main" val="624852651"/>
                  </a:ext>
                </a:extLst>
              </a:tr>
              <a:tr h="925276">
                <a:tc>
                  <a:txBody>
                    <a:bodyPr/>
                    <a:lstStyle/>
                    <a:p>
                      <a:pPr marL="0" marR="0" algn="just">
                        <a:lnSpc>
                          <a:spcPct val="107000"/>
                        </a:lnSpc>
                        <a:spcBef>
                          <a:spcPts val="0"/>
                        </a:spcBef>
                        <a:spcAft>
                          <a:spcPts val="0"/>
                        </a:spcAft>
                      </a:pPr>
                      <a:r>
                        <a:rPr lang="en-US" sz="1600" dirty="0">
                          <a:effectLst/>
                        </a:rPr>
                        <a:t>DBQPO-2A</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75% EA/HEX</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252-254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US" sz="1600" kern="1200" dirty="0">
                          <a:solidFill>
                            <a:schemeClr val="dk1"/>
                          </a:solidFill>
                          <a:effectLst/>
                          <a:highlight>
                            <a:srgbClr val="FFFF00"/>
                          </a:highlight>
                        </a:rPr>
                        <a:t>-7.3</a:t>
                      </a:r>
                      <a:endParaRPr lang="en-US" sz="1600" dirty="0">
                        <a:highlight>
                          <a:srgbClr val="FFFF00"/>
                        </a:highlight>
                        <a:latin typeface="+mn-lt"/>
                      </a:endParaRPr>
                    </a:p>
                  </a:txBody>
                  <a:tcPr/>
                </a:tc>
                <a:tc>
                  <a:txBody>
                    <a:bodyPr/>
                    <a:lstStyle/>
                    <a:p>
                      <a:r>
                        <a:rPr lang="en-US" sz="1600" kern="1200" dirty="0">
                          <a:solidFill>
                            <a:schemeClr val="dk1"/>
                          </a:solidFill>
                          <a:effectLst/>
                          <a:highlight>
                            <a:srgbClr val="FFFF00"/>
                          </a:highlight>
                        </a:rPr>
                        <a:t>-7.6</a:t>
                      </a:r>
                      <a:endParaRPr lang="en-US" sz="1600" dirty="0">
                        <a:highlight>
                          <a:srgbClr val="FFFF00"/>
                        </a:highlight>
                        <a:latin typeface="+mn-lt"/>
                      </a:endParaRPr>
                    </a:p>
                  </a:txBody>
                  <a:tcPr/>
                </a:tc>
                <a:tc>
                  <a:txBody>
                    <a:bodyPr/>
                    <a:lstStyle/>
                    <a:p>
                      <a:pPr marL="0" marR="0" algn="just">
                        <a:lnSpc>
                          <a:spcPct val="107000"/>
                        </a:lnSpc>
                        <a:spcBef>
                          <a:spcPts val="0"/>
                        </a:spcBef>
                        <a:spcAft>
                          <a:spcPts val="0"/>
                        </a:spcAft>
                      </a:pPr>
                      <a:r>
                        <a:rPr lang="en-US" sz="1600" dirty="0">
                          <a:effectLst/>
                        </a:rPr>
                        <a:t>386.78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623</a:t>
                      </a:r>
                    </a:p>
                  </a:txBody>
                  <a:tcPr marL="68580" marR="68580" marT="0" marB="0"/>
                </a:tc>
                <a:extLst>
                  <a:ext uri="{0D108BD9-81ED-4DB2-BD59-A6C34878D82A}">
                    <a16:rowId xmlns:a16="http://schemas.microsoft.com/office/drawing/2014/main" val="3968659635"/>
                  </a:ext>
                </a:extLst>
              </a:tr>
              <a:tr h="857575">
                <a:tc>
                  <a:txBody>
                    <a:bodyPr/>
                    <a:lstStyle/>
                    <a:p>
                      <a:pPr marL="0" marR="0" algn="just">
                        <a:lnSpc>
                          <a:spcPct val="107000"/>
                        </a:lnSpc>
                        <a:spcBef>
                          <a:spcPts val="0"/>
                        </a:spcBef>
                        <a:spcAft>
                          <a:spcPts val="0"/>
                        </a:spcAft>
                      </a:pPr>
                      <a:r>
                        <a:rPr lang="en-US" sz="1600" dirty="0">
                          <a:effectLst/>
                        </a:rPr>
                        <a:t>DBQPO-2B</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50% MEOH/EA</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US" sz="1600" dirty="0">
                          <a:highlight>
                            <a:srgbClr val="FFFF00"/>
                          </a:highlight>
                        </a:rPr>
                        <a:t>-8.0</a:t>
                      </a:r>
                      <a:endParaRPr lang="en-US" sz="1600" dirty="0">
                        <a:highlight>
                          <a:srgbClr val="FFFF00"/>
                        </a:highlight>
                        <a:latin typeface="+mn-lt"/>
                      </a:endParaRPr>
                    </a:p>
                  </a:txBody>
                  <a:tcPr/>
                </a:tc>
                <a:tc>
                  <a:txBody>
                    <a:bodyPr/>
                    <a:lstStyle/>
                    <a:p>
                      <a:r>
                        <a:rPr lang="en-US" sz="1600" dirty="0">
                          <a:highlight>
                            <a:srgbClr val="FFFF00"/>
                          </a:highlight>
                        </a:rPr>
                        <a:t>-7.3</a:t>
                      </a:r>
                      <a:endParaRPr lang="en-US" sz="1600" dirty="0">
                        <a:highlight>
                          <a:srgbClr val="FFFF00"/>
                        </a:highlight>
                        <a:latin typeface="+mn-lt"/>
                      </a:endParaRPr>
                    </a:p>
                  </a:txBody>
                  <a:tcPr/>
                </a:tc>
                <a:tc>
                  <a:txBody>
                    <a:bodyPr/>
                    <a:lstStyle/>
                    <a:p>
                      <a:pPr marL="0" marR="0" algn="just">
                        <a:lnSpc>
                          <a:spcPct val="107000"/>
                        </a:lnSpc>
                        <a:spcBef>
                          <a:spcPts val="0"/>
                        </a:spcBef>
                        <a:spcAft>
                          <a:spcPts val="0"/>
                        </a:spcAft>
                      </a:pPr>
                      <a:r>
                        <a:rPr lang="en-US" sz="1600" dirty="0">
                          <a:effectLst/>
                        </a:rPr>
                        <a:t>594.94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62</a:t>
                      </a:r>
                    </a:p>
                  </a:txBody>
                  <a:tcPr marL="68580" marR="68580" marT="0" marB="0"/>
                </a:tc>
                <a:extLst>
                  <a:ext uri="{0D108BD9-81ED-4DB2-BD59-A6C34878D82A}">
                    <a16:rowId xmlns:a16="http://schemas.microsoft.com/office/drawing/2014/main" val="2939977189"/>
                  </a:ext>
                </a:extLst>
              </a:tr>
              <a:tr h="731362">
                <a:tc>
                  <a:txBody>
                    <a:bodyPr/>
                    <a:lstStyle/>
                    <a:p>
                      <a:pPr marL="0" marR="0" algn="just">
                        <a:lnSpc>
                          <a:spcPct val="107000"/>
                        </a:lnSpc>
                        <a:spcBef>
                          <a:spcPts val="0"/>
                        </a:spcBef>
                        <a:spcAft>
                          <a:spcPts val="0"/>
                        </a:spcAft>
                      </a:pPr>
                      <a:r>
                        <a:rPr lang="en-US" sz="1600" dirty="0">
                          <a:effectLst/>
                        </a:rPr>
                        <a:t>DBACPO-1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US" sz="1600" dirty="0"/>
                        <a:t>-6.2</a:t>
                      </a:r>
                      <a:endParaRPr lang="en-US" sz="1600" dirty="0">
                        <a:latin typeface="+mn-lt"/>
                      </a:endParaRPr>
                    </a:p>
                  </a:txBody>
                  <a:tcPr/>
                </a:tc>
                <a:tc>
                  <a:txBody>
                    <a:bodyPr/>
                    <a:lstStyle/>
                    <a:p>
                      <a:r>
                        <a:rPr lang="en-US" sz="1600" dirty="0"/>
                        <a:t>-7.2</a:t>
                      </a:r>
                      <a:endParaRPr lang="en-US" sz="1600" dirty="0">
                        <a:latin typeface="+mn-lt"/>
                      </a:endParaRPr>
                    </a:p>
                  </a:txBody>
                  <a:tcPr/>
                </a:tc>
                <a:tc>
                  <a:txBody>
                    <a:bodyPr/>
                    <a:lstStyle/>
                    <a:p>
                      <a:pPr marL="0" marR="0" algn="just">
                        <a:lnSpc>
                          <a:spcPct val="107000"/>
                        </a:lnSpc>
                        <a:spcBef>
                          <a:spcPts val="0"/>
                        </a:spcBef>
                        <a:spcAft>
                          <a:spcPts val="0"/>
                        </a:spcAft>
                      </a:pPr>
                      <a:r>
                        <a:rPr lang="en-US" sz="1600" dirty="0">
                          <a:effectLst/>
                        </a:rPr>
                        <a:t>369.36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6314078"/>
                  </a:ext>
                </a:extLst>
              </a:tr>
              <a:tr h="886084">
                <a:tc>
                  <a:txBody>
                    <a:bodyPr/>
                    <a:lstStyle/>
                    <a:p>
                      <a:pPr marL="0" marR="0" algn="just">
                        <a:lnSpc>
                          <a:spcPct val="107000"/>
                        </a:lnSpc>
                        <a:spcBef>
                          <a:spcPts val="0"/>
                        </a:spcBef>
                        <a:spcAft>
                          <a:spcPts val="0"/>
                        </a:spcAft>
                      </a:pPr>
                      <a:r>
                        <a:rPr lang="en-US" sz="1600" dirty="0">
                          <a:effectLst/>
                        </a:rPr>
                        <a:t>Inhibitor N3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N/A</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N/A</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US" sz="1600" dirty="0"/>
                        <a:t>-7.2</a:t>
                      </a:r>
                      <a:endParaRPr lang="en-US" sz="1600" dirty="0">
                        <a:latin typeface="+mn-lt"/>
                      </a:endParaRPr>
                    </a:p>
                  </a:txBody>
                  <a:tcPr/>
                </a:tc>
                <a:tc>
                  <a:txBody>
                    <a:bodyPr/>
                    <a:lstStyle/>
                    <a:p>
                      <a:r>
                        <a:rPr lang="en-US" sz="1600" dirty="0"/>
                        <a:t>-7.5</a:t>
                      </a:r>
                      <a:endParaRPr lang="en-US" sz="1600" dirty="0">
                        <a:latin typeface="+mn-lt"/>
                      </a:endParaRPr>
                    </a:p>
                  </a:txBody>
                  <a:tcPr/>
                </a:tc>
                <a:tc>
                  <a:txBody>
                    <a:bodyPr/>
                    <a:lstStyle/>
                    <a:p>
                      <a:pPr marL="0" marR="0" algn="just">
                        <a:lnSpc>
                          <a:spcPct val="107000"/>
                        </a:lnSpc>
                        <a:spcBef>
                          <a:spcPts val="0"/>
                        </a:spcBef>
                        <a:spcAft>
                          <a:spcPts val="0"/>
                        </a:spcAft>
                      </a:pPr>
                      <a:r>
                        <a:rPr lang="en-US" sz="1600" dirty="0">
                          <a:effectLst/>
                        </a:rPr>
                        <a:t>682.82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N/A</a:t>
                      </a:r>
                    </a:p>
                  </a:txBody>
                  <a:tcPr marL="68580" marR="68580" marT="0" marB="0"/>
                </a:tc>
                <a:extLst>
                  <a:ext uri="{0D108BD9-81ED-4DB2-BD59-A6C34878D82A}">
                    <a16:rowId xmlns:a16="http://schemas.microsoft.com/office/drawing/2014/main" val="818992137"/>
                  </a:ext>
                </a:extLst>
              </a:tr>
            </a:tbl>
          </a:graphicData>
        </a:graphic>
      </p:graphicFrame>
    </p:spTree>
    <p:extLst>
      <p:ext uri="{BB962C8B-B14F-4D97-AF65-F5344CB8AC3E}">
        <p14:creationId xmlns:p14="http://schemas.microsoft.com/office/powerpoint/2010/main" val="420088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4727B6-F61B-4076-828A-F79D6D437457}"/>
              </a:ext>
            </a:extLst>
          </p:cNvPr>
          <p:cNvSpPr txBox="1"/>
          <p:nvPr/>
        </p:nvSpPr>
        <p:spPr>
          <a:xfrm>
            <a:off x="288066" y="5385291"/>
            <a:ext cx="10231972" cy="1077218"/>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Binding modes of Magnolol and inhibitor N3 in the binding pocket of COVID-19 protein with PDB ID: 6LU7</a:t>
            </a:r>
          </a:p>
          <a:p>
            <a:r>
              <a:rPr lang="en-US" sz="16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r>
              <a:rPr lang="en-US" sz="1600" b="1" dirty="0">
                <a:effectLst>
                  <a:outerShdw blurRad="38100" dist="38100" dir="2700000" algn="tl">
                    <a:srgbClr val="000000">
                      <a:alpha val="43137"/>
                    </a:srgbClr>
                  </a:outerShdw>
                </a:effectLst>
              </a:rPr>
              <a:t> </a:t>
            </a:r>
          </a:p>
        </p:txBody>
      </p:sp>
      <p:pic>
        <p:nvPicPr>
          <p:cNvPr id="4" name="Picture 3" descr="A picture containing diagram&#10;&#10;Description automatically generated">
            <a:extLst>
              <a:ext uri="{FF2B5EF4-FFF2-40B4-BE49-F238E27FC236}">
                <a16:creationId xmlns:a16="http://schemas.microsoft.com/office/drawing/2014/main" id="{1DBAAF1F-71AD-4BE2-94A1-9C5AE3C86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66" y="361646"/>
            <a:ext cx="5563082" cy="2248389"/>
          </a:xfrm>
          <a:prstGeom prst="rect">
            <a:avLst/>
          </a:prstGeom>
        </p:spPr>
      </p:pic>
      <p:pic>
        <p:nvPicPr>
          <p:cNvPr id="8" name="Picture 7" descr="A picture containing kite&#10;&#10;Description automatically generated">
            <a:extLst>
              <a:ext uri="{FF2B5EF4-FFF2-40B4-BE49-F238E27FC236}">
                <a16:creationId xmlns:a16="http://schemas.microsoft.com/office/drawing/2014/main" id="{89386697-443A-4758-957A-5E0EC149B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66" y="2698813"/>
            <a:ext cx="5563082" cy="2599802"/>
          </a:xfrm>
          <a:prstGeom prst="rect">
            <a:avLst/>
          </a:prstGeom>
        </p:spPr>
      </p:pic>
      <p:pic>
        <p:nvPicPr>
          <p:cNvPr id="14" name="Picture 13" descr="Diagram&#10;&#10;Description automatically generated">
            <a:extLst>
              <a:ext uri="{FF2B5EF4-FFF2-40B4-BE49-F238E27FC236}">
                <a16:creationId xmlns:a16="http://schemas.microsoft.com/office/drawing/2014/main" id="{4604EA98-5FF2-498A-B55B-E2D98DB1A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937" y="361647"/>
            <a:ext cx="4492101" cy="2656762"/>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8AAEF161-A434-48BD-8DF2-1831C89C70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0854" y="3105084"/>
            <a:ext cx="4676334" cy="2193531"/>
          </a:xfrm>
          <a:prstGeom prst="rect">
            <a:avLst/>
          </a:prstGeom>
        </p:spPr>
      </p:pic>
    </p:spTree>
    <p:extLst>
      <p:ext uri="{BB962C8B-B14F-4D97-AF65-F5344CB8AC3E}">
        <p14:creationId xmlns:p14="http://schemas.microsoft.com/office/powerpoint/2010/main" val="285517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473AF2-F680-45BC-8471-0ED82C8EFD9C}"/>
              </a:ext>
            </a:extLst>
          </p:cNvPr>
          <p:cNvSpPr txBox="1"/>
          <p:nvPr/>
        </p:nvSpPr>
        <p:spPr>
          <a:xfrm>
            <a:off x="0" y="5481536"/>
            <a:ext cx="10750446" cy="1754326"/>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Binding modes of magnolol and inhibitor N3 in the binding pocket of COVID-19 protein with PDB ID- 6M2Q</a:t>
            </a:r>
          </a:p>
          <a:p>
            <a:r>
              <a:rPr lang="en-US" sz="18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r>
              <a:rPr lang="en-US" sz="1800" b="1" dirty="0">
                <a:effectLst>
                  <a:outerShdw blurRad="38100" dist="38100" dir="2700000" algn="tl">
                    <a:srgbClr val="000000">
                      <a:alpha val="43137"/>
                    </a:srgbClr>
                  </a:outerShdw>
                </a:effectLst>
              </a:rPr>
              <a:t> </a:t>
            </a:r>
          </a:p>
          <a:p>
            <a:r>
              <a:rPr lang="en-US" sz="1800" b="1" dirty="0">
                <a:effectLst>
                  <a:outerShdw blurRad="38100" dist="38100" dir="2700000" algn="tl">
                    <a:srgbClr val="000000">
                      <a:alpha val="43137"/>
                    </a:srgbClr>
                  </a:outerShdw>
                </a:effectLst>
              </a:rPr>
              <a:t> </a:t>
            </a:r>
          </a:p>
          <a:p>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96A5590-358B-4470-A8B8-29263275D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20" y="166338"/>
            <a:ext cx="4991277" cy="2319924"/>
          </a:xfrm>
          <a:prstGeom prst="rect">
            <a:avLst/>
          </a:prstGeom>
        </p:spPr>
      </p:pic>
      <p:pic>
        <p:nvPicPr>
          <p:cNvPr id="8" name="Picture 7" descr="A picture containing map&#10;&#10;Description automatically generated">
            <a:extLst>
              <a:ext uri="{FF2B5EF4-FFF2-40B4-BE49-F238E27FC236}">
                <a16:creationId xmlns:a16="http://schemas.microsoft.com/office/drawing/2014/main" id="{7E72C34C-43B2-4C92-8737-9412606EA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11237"/>
            <a:ext cx="5100896" cy="2586590"/>
          </a:xfrm>
          <a:prstGeom prst="rect">
            <a:avLst/>
          </a:prstGeom>
        </p:spPr>
      </p:pic>
      <p:pic>
        <p:nvPicPr>
          <p:cNvPr id="10" name="Picture 9" descr="Diagram&#10;&#10;Description automatically generated">
            <a:extLst>
              <a:ext uri="{FF2B5EF4-FFF2-40B4-BE49-F238E27FC236}">
                <a16:creationId xmlns:a16="http://schemas.microsoft.com/office/drawing/2014/main" id="{B6AC43D4-3D49-4CFC-8EE5-CBA4D2966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4843" y="103769"/>
            <a:ext cx="3904880" cy="2586590"/>
          </a:xfrm>
          <a:prstGeom prst="rect">
            <a:avLst/>
          </a:prstGeom>
        </p:spPr>
      </p:pic>
      <p:pic>
        <p:nvPicPr>
          <p:cNvPr id="12" name="Picture 11" descr="Diagram&#10;&#10;Description automatically generated">
            <a:extLst>
              <a:ext uri="{FF2B5EF4-FFF2-40B4-BE49-F238E27FC236}">
                <a16:creationId xmlns:a16="http://schemas.microsoft.com/office/drawing/2014/main" id="{8FD5CA3A-7574-4EFB-B4D4-FD97AF436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5505" y="2815414"/>
            <a:ext cx="3704142" cy="2382413"/>
          </a:xfrm>
          <a:prstGeom prst="rect">
            <a:avLst/>
          </a:prstGeom>
        </p:spPr>
      </p:pic>
    </p:spTree>
    <p:extLst>
      <p:ext uri="{BB962C8B-B14F-4D97-AF65-F5344CB8AC3E}">
        <p14:creationId xmlns:p14="http://schemas.microsoft.com/office/powerpoint/2010/main" val="293984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3DE785-5624-4B23-A8A2-FAB8597F90F9}"/>
              </a:ext>
            </a:extLst>
          </p:cNvPr>
          <p:cNvSpPr txBox="1"/>
          <p:nvPr/>
        </p:nvSpPr>
        <p:spPr>
          <a:xfrm>
            <a:off x="-64194" y="5365170"/>
            <a:ext cx="11379355" cy="1200329"/>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Protein-Ligand complex of  DBMGPO series with top scoring functions against COVID-19 proteases (PDB ID- 6LU7, 6M2Q)</a:t>
            </a:r>
          </a:p>
          <a:p>
            <a:r>
              <a:rPr lang="en-US" sz="18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dirty="0"/>
          </a:p>
        </p:txBody>
      </p:sp>
      <p:pic>
        <p:nvPicPr>
          <p:cNvPr id="6" name="Picture 5" descr="Top scorer for for DBMGPO series against COVID-19 protease (6LU7)">
            <a:extLst>
              <a:ext uri="{FF2B5EF4-FFF2-40B4-BE49-F238E27FC236}">
                <a16:creationId xmlns:a16="http://schemas.microsoft.com/office/drawing/2014/main" id="{0F9AD6A0-00E8-4689-AB94-026ECD25818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16" y="343488"/>
            <a:ext cx="5010098" cy="2470733"/>
          </a:xfrm>
          <a:prstGeom prst="rect">
            <a:avLst/>
          </a:prstGeom>
        </p:spPr>
      </p:pic>
      <p:pic>
        <p:nvPicPr>
          <p:cNvPr id="10" name="Picture 9" descr="Diagram, map&#10;&#10;Description automatically generated">
            <a:extLst>
              <a:ext uri="{FF2B5EF4-FFF2-40B4-BE49-F238E27FC236}">
                <a16:creationId xmlns:a16="http://schemas.microsoft.com/office/drawing/2014/main" id="{842A2391-9E0E-4E89-AC99-DDD7529D6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195" y="280770"/>
            <a:ext cx="3947880" cy="2470733"/>
          </a:xfrm>
          <a:prstGeom prst="rect">
            <a:avLst/>
          </a:prstGeom>
        </p:spPr>
      </p:pic>
      <p:pic>
        <p:nvPicPr>
          <p:cNvPr id="12" name="Picture 11" descr="A picture containing computer, kite, computer, phone&#10;&#10;Description automatically generated">
            <a:extLst>
              <a:ext uri="{FF2B5EF4-FFF2-40B4-BE49-F238E27FC236}">
                <a16:creationId xmlns:a16="http://schemas.microsoft.com/office/drawing/2014/main" id="{3E723724-51D3-42D9-94BB-FE6B09029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16" y="2894437"/>
            <a:ext cx="5010098" cy="2470733"/>
          </a:xfrm>
          <a:prstGeom prst="rect">
            <a:avLst/>
          </a:prstGeom>
        </p:spPr>
      </p:pic>
      <p:pic>
        <p:nvPicPr>
          <p:cNvPr id="14" name="Picture 13" descr="Diagram&#10;&#10;Description automatically generated">
            <a:extLst>
              <a:ext uri="{FF2B5EF4-FFF2-40B4-BE49-F238E27FC236}">
                <a16:creationId xmlns:a16="http://schemas.microsoft.com/office/drawing/2014/main" id="{A869DDB3-E964-4A82-82CB-C94C5E601F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0474" y="2934544"/>
            <a:ext cx="3022847" cy="2390518"/>
          </a:xfrm>
          <a:prstGeom prst="rect">
            <a:avLst/>
          </a:prstGeom>
          <a:solidFill>
            <a:srgbClr val="FFFF00"/>
          </a:solidFill>
        </p:spPr>
      </p:pic>
    </p:spTree>
    <p:extLst>
      <p:ext uri="{BB962C8B-B14F-4D97-AF65-F5344CB8AC3E}">
        <p14:creationId xmlns:p14="http://schemas.microsoft.com/office/powerpoint/2010/main" val="321778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4EC7E8-594F-4C88-82B2-75072A56F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75" y="228481"/>
            <a:ext cx="4879631" cy="2406394"/>
          </a:xfrm>
          <a:prstGeom prst="rect">
            <a:avLst/>
          </a:prstGeom>
        </p:spPr>
      </p:pic>
      <p:pic>
        <p:nvPicPr>
          <p:cNvPr id="5" name="Picture 4" descr="A picture containing kite, flying, computer, computer&#10;&#10;Description automatically generated">
            <a:extLst>
              <a:ext uri="{FF2B5EF4-FFF2-40B4-BE49-F238E27FC236}">
                <a16:creationId xmlns:a16="http://schemas.microsoft.com/office/drawing/2014/main" id="{C2BE7CC5-86D6-45AE-AC46-4A7B44256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75" y="2714287"/>
            <a:ext cx="4879633" cy="2406394"/>
          </a:xfrm>
          <a:prstGeom prst="rect">
            <a:avLst/>
          </a:prstGeom>
        </p:spPr>
      </p:pic>
      <p:pic>
        <p:nvPicPr>
          <p:cNvPr id="7" name="Picture 6" descr="Diagram&#10;&#10;Description automatically generated">
            <a:extLst>
              <a:ext uri="{FF2B5EF4-FFF2-40B4-BE49-F238E27FC236}">
                <a16:creationId xmlns:a16="http://schemas.microsoft.com/office/drawing/2014/main" id="{2DABDEF8-DC2F-41DE-85C5-F01259E3C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5356" y="228481"/>
            <a:ext cx="3647380" cy="2406394"/>
          </a:xfrm>
          <a:prstGeom prst="rect">
            <a:avLst/>
          </a:prstGeom>
        </p:spPr>
      </p:pic>
      <p:pic>
        <p:nvPicPr>
          <p:cNvPr id="9" name="Picture 8" descr="Diagram, map&#10;&#10;Description automatically generated">
            <a:extLst>
              <a:ext uri="{FF2B5EF4-FFF2-40B4-BE49-F238E27FC236}">
                <a16:creationId xmlns:a16="http://schemas.microsoft.com/office/drawing/2014/main" id="{81FF576F-40B9-4992-8DA5-7BD82E7E60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1377" y="2565648"/>
            <a:ext cx="3471174" cy="2555033"/>
          </a:xfrm>
          <a:prstGeom prst="rect">
            <a:avLst/>
          </a:prstGeom>
        </p:spPr>
      </p:pic>
      <p:sp>
        <p:nvSpPr>
          <p:cNvPr id="10" name="TextBox 9">
            <a:extLst>
              <a:ext uri="{FF2B5EF4-FFF2-40B4-BE49-F238E27FC236}">
                <a16:creationId xmlns:a16="http://schemas.microsoft.com/office/drawing/2014/main" id="{96DFD2BE-BDEA-4C4F-98DE-15BD5739D0F5}"/>
              </a:ext>
            </a:extLst>
          </p:cNvPr>
          <p:cNvSpPr txBox="1"/>
          <p:nvPr/>
        </p:nvSpPr>
        <p:spPr>
          <a:xfrm>
            <a:off x="-76812" y="5317724"/>
            <a:ext cx="11768703" cy="1477328"/>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Protein-Ligand complex of  DBADAPO series with top scoring functions against COVID-19 proteases (PDB ID- 6LU7, 6M2Q).</a:t>
            </a:r>
          </a:p>
          <a:p>
            <a:r>
              <a:rPr lang="en-US" sz="18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0613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4F8A8-785F-4C10-8AB1-86E880DA7E60}"/>
              </a:ext>
            </a:extLst>
          </p:cNvPr>
          <p:cNvSpPr txBox="1"/>
          <p:nvPr/>
        </p:nvSpPr>
        <p:spPr>
          <a:xfrm>
            <a:off x="121587" y="5486400"/>
            <a:ext cx="11342881" cy="1477328"/>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Protein-Ligand complex of  DBQPO series with top scoring functions against COVID-19 proteases (PDB ID- 6LU7, 6M2Q)</a:t>
            </a:r>
          </a:p>
          <a:p>
            <a:r>
              <a:rPr lang="en-US" sz="18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b="1" dirty="0">
              <a:effectLst>
                <a:outerShdw blurRad="38100" dist="38100" dir="2700000" algn="tl">
                  <a:srgbClr val="000000">
                    <a:alpha val="43137"/>
                  </a:srgbClr>
                </a:outerShdw>
              </a:effectLst>
            </a:endParaRPr>
          </a:p>
          <a:p>
            <a:endParaRPr lang="en-US" dirty="0"/>
          </a:p>
        </p:txBody>
      </p:sp>
      <p:pic>
        <p:nvPicPr>
          <p:cNvPr id="3" name="Picture 2" descr="A picture containing kite&#10;&#10;Description automatically generated">
            <a:extLst>
              <a:ext uri="{FF2B5EF4-FFF2-40B4-BE49-F238E27FC236}">
                <a16:creationId xmlns:a16="http://schemas.microsoft.com/office/drawing/2014/main" id="{B7B88742-1688-4D29-A3D7-95DB958AD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70" y="68683"/>
            <a:ext cx="5563082" cy="2743438"/>
          </a:xfrm>
          <a:prstGeom prst="rect">
            <a:avLst/>
          </a:prstGeom>
        </p:spPr>
      </p:pic>
      <p:pic>
        <p:nvPicPr>
          <p:cNvPr id="5" name="Picture 4" descr="Diagram&#10;&#10;Description automatically generated">
            <a:extLst>
              <a:ext uri="{FF2B5EF4-FFF2-40B4-BE49-F238E27FC236}">
                <a16:creationId xmlns:a16="http://schemas.microsoft.com/office/drawing/2014/main" id="{F945DF3A-F9EA-48B7-B10B-5304CE0E1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423" y="129451"/>
            <a:ext cx="4282858" cy="2621902"/>
          </a:xfrm>
          <a:prstGeom prst="rect">
            <a:avLst/>
          </a:prstGeom>
        </p:spPr>
      </p:pic>
      <p:pic>
        <p:nvPicPr>
          <p:cNvPr id="9" name="Picture 8" descr="Diagram&#10;&#10;Description automatically generated">
            <a:extLst>
              <a:ext uri="{FF2B5EF4-FFF2-40B4-BE49-F238E27FC236}">
                <a16:creationId xmlns:a16="http://schemas.microsoft.com/office/drawing/2014/main" id="{EA41496E-BA2E-4C76-A275-9E6D34DE1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69" y="2915171"/>
            <a:ext cx="5563081" cy="2571229"/>
          </a:xfrm>
          <a:prstGeom prst="rect">
            <a:avLst/>
          </a:prstGeom>
        </p:spPr>
      </p:pic>
      <p:pic>
        <p:nvPicPr>
          <p:cNvPr id="12" name="Picture 11" descr="Diagram&#10;&#10;Description automatically generated">
            <a:extLst>
              <a:ext uri="{FF2B5EF4-FFF2-40B4-BE49-F238E27FC236}">
                <a16:creationId xmlns:a16="http://schemas.microsoft.com/office/drawing/2014/main" id="{5408FDF2-187D-4357-92C2-17A5312F1A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3028" y="2915171"/>
            <a:ext cx="3414768" cy="2571229"/>
          </a:xfrm>
          <a:prstGeom prst="rect">
            <a:avLst/>
          </a:prstGeom>
        </p:spPr>
      </p:pic>
    </p:spTree>
    <p:extLst>
      <p:ext uri="{BB962C8B-B14F-4D97-AF65-F5344CB8AC3E}">
        <p14:creationId xmlns:p14="http://schemas.microsoft.com/office/powerpoint/2010/main" val="42892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C07830-D23D-4990-A47A-61313FBFD531}"/>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Presentation layout</a:t>
            </a:r>
            <a:endParaRPr lang="en-US" sz="3600" dirty="0">
              <a:solidFill>
                <a:srgbClr val="FFFFFF"/>
              </a:solidFill>
            </a:endParaRP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77BA2EE-D772-437A-897D-3C05049D6CA6}"/>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v"/>
            </a:pPr>
            <a:r>
              <a:rPr lang="en-US" dirty="0">
                <a:solidFill>
                  <a:schemeClr val="tx1"/>
                </a:solidFill>
              </a:rPr>
              <a:t>Introduction</a:t>
            </a:r>
          </a:p>
          <a:p>
            <a:pPr lvl="1">
              <a:buFont typeface="Wingdings" panose="05000000000000000000" pitchFamily="2" charset="2"/>
              <a:buChar char="v"/>
            </a:pPr>
            <a:r>
              <a:rPr lang="en-US" dirty="0">
                <a:solidFill>
                  <a:schemeClr val="tx1"/>
                </a:solidFill>
              </a:rPr>
              <a:t>Background</a:t>
            </a:r>
          </a:p>
          <a:p>
            <a:pPr lvl="1">
              <a:buFont typeface="Wingdings" panose="05000000000000000000" pitchFamily="2" charset="2"/>
              <a:buChar char="v"/>
            </a:pPr>
            <a:r>
              <a:rPr lang="en-US" dirty="0">
                <a:solidFill>
                  <a:schemeClr val="tx1"/>
                </a:solidFill>
              </a:rPr>
              <a:t>AIM</a:t>
            </a:r>
          </a:p>
          <a:p>
            <a:pPr lvl="1">
              <a:buFont typeface="Wingdings" panose="05000000000000000000" pitchFamily="2" charset="2"/>
              <a:buChar char="v"/>
            </a:pPr>
            <a:r>
              <a:rPr lang="en-US" dirty="0">
                <a:solidFill>
                  <a:schemeClr val="tx1"/>
                </a:solidFill>
              </a:rPr>
              <a:t>Extraction of Magnolol</a:t>
            </a:r>
          </a:p>
          <a:p>
            <a:pPr lvl="3">
              <a:buFont typeface="Wingdings" panose="05000000000000000000" pitchFamily="2" charset="2"/>
              <a:buChar char="v"/>
            </a:pPr>
            <a:r>
              <a:rPr lang="en-US" dirty="0">
                <a:solidFill>
                  <a:schemeClr val="tx1"/>
                </a:solidFill>
              </a:rPr>
              <a:t>General semi-synthetic procedure</a:t>
            </a:r>
          </a:p>
          <a:p>
            <a:pPr lvl="3">
              <a:buFont typeface="Wingdings" panose="05000000000000000000" pitchFamily="2" charset="2"/>
              <a:buChar char="v"/>
            </a:pPr>
            <a:r>
              <a:rPr lang="en-US" i="1" dirty="0">
                <a:solidFill>
                  <a:schemeClr val="tx1"/>
                </a:solidFill>
              </a:rPr>
              <a:t> In silico </a:t>
            </a:r>
            <a:r>
              <a:rPr lang="en-US" dirty="0">
                <a:solidFill>
                  <a:schemeClr val="tx1"/>
                </a:solidFill>
              </a:rPr>
              <a:t>study</a:t>
            </a:r>
          </a:p>
          <a:p>
            <a:pPr lvl="4">
              <a:buFont typeface="Wingdings" panose="05000000000000000000" pitchFamily="2" charset="2"/>
              <a:buChar char="v"/>
            </a:pPr>
            <a:r>
              <a:rPr lang="en-US" dirty="0">
                <a:solidFill>
                  <a:schemeClr val="tx1"/>
                </a:solidFill>
              </a:rPr>
              <a:t>Characterization</a:t>
            </a:r>
          </a:p>
          <a:p>
            <a:pPr lvl="4">
              <a:buFont typeface="Wingdings" panose="05000000000000000000" pitchFamily="2" charset="2"/>
              <a:buChar char="v"/>
            </a:pPr>
            <a:r>
              <a:rPr lang="en-US" dirty="0">
                <a:solidFill>
                  <a:schemeClr val="tx1"/>
                </a:solidFill>
              </a:rPr>
              <a:t>Conclusion</a:t>
            </a:r>
          </a:p>
          <a:p>
            <a:pPr lvl="4">
              <a:buFont typeface="Wingdings" panose="05000000000000000000" pitchFamily="2" charset="2"/>
              <a:buChar char="v"/>
            </a:pPr>
            <a:r>
              <a:rPr lang="en-US" dirty="0">
                <a:solidFill>
                  <a:schemeClr val="tx1"/>
                </a:solidFill>
              </a:rPr>
              <a:t> Future aspects</a:t>
            </a:r>
          </a:p>
          <a:p>
            <a:pPr lvl="4">
              <a:buFont typeface="Wingdings" panose="05000000000000000000" pitchFamily="2" charset="2"/>
              <a:buChar char="v"/>
            </a:pPr>
            <a:r>
              <a:rPr lang="en-US" dirty="0">
                <a:solidFill>
                  <a:schemeClr val="tx1"/>
                </a:solidFill>
              </a:rPr>
              <a:t>References</a:t>
            </a:r>
          </a:p>
          <a:p>
            <a:pPr lvl="4">
              <a:buFont typeface="Wingdings" panose="05000000000000000000" pitchFamily="2" charset="2"/>
              <a:buChar char="v"/>
            </a:pPr>
            <a:r>
              <a:rPr lang="en-US" dirty="0">
                <a:solidFill>
                  <a:schemeClr val="tx1"/>
                </a:solidFill>
              </a:rPr>
              <a:t>Acknowledgement</a:t>
            </a:r>
          </a:p>
        </p:txBody>
      </p:sp>
    </p:spTree>
    <p:extLst>
      <p:ext uri="{BB962C8B-B14F-4D97-AF65-F5344CB8AC3E}">
        <p14:creationId xmlns:p14="http://schemas.microsoft.com/office/powerpoint/2010/main" val="141967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BF802C6D-8081-4F4D-A210-9EF1DE756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683"/>
            <a:ext cx="4234649" cy="2088320"/>
          </a:xfrm>
          <a:prstGeom prst="rect">
            <a:avLst/>
          </a:prstGeom>
        </p:spPr>
      </p:pic>
      <p:pic>
        <p:nvPicPr>
          <p:cNvPr id="7" name="Picture 6" descr="Diagram&#10;&#10;Description automatically generated">
            <a:extLst>
              <a:ext uri="{FF2B5EF4-FFF2-40B4-BE49-F238E27FC236}">
                <a16:creationId xmlns:a16="http://schemas.microsoft.com/office/drawing/2014/main" id="{D1AE7DCC-04BD-424C-ACA4-28E761FCA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3" y="2209235"/>
            <a:ext cx="4302582" cy="2121821"/>
          </a:xfrm>
          <a:prstGeom prst="rect">
            <a:avLst/>
          </a:prstGeom>
        </p:spPr>
      </p:pic>
      <p:pic>
        <p:nvPicPr>
          <p:cNvPr id="9" name="Picture 8">
            <a:extLst>
              <a:ext uri="{FF2B5EF4-FFF2-40B4-BE49-F238E27FC236}">
                <a16:creationId xmlns:a16="http://schemas.microsoft.com/office/drawing/2014/main" id="{7F4B3E07-A62B-4A81-BF99-26FA34874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3" y="4383288"/>
            <a:ext cx="4302582" cy="1935390"/>
          </a:xfrm>
          <a:prstGeom prst="rect">
            <a:avLst/>
          </a:prstGeom>
        </p:spPr>
      </p:pic>
      <p:pic>
        <p:nvPicPr>
          <p:cNvPr id="11" name="Picture 10" descr="A picture containing kite, flying&#10;&#10;Description automatically generated">
            <a:extLst>
              <a:ext uri="{FF2B5EF4-FFF2-40B4-BE49-F238E27FC236}">
                <a16:creationId xmlns:a16="http://schemas.microsoft.com/office/drawing/2014/main" id="{6058EF30-6A75-4538-B7E3-DB30C73FB0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7535" y="139704"/>
            <a:ext cx="4160539" cy="2051773"/>
          </a:xfrm>
          <a:prstGeom prst="rect">
            <a:avLst/>
          </a:prstGeom>
        </p:spPr>
      </p:pic>
      <p:pic>
        <p:nvPicPr>
          <p:cNvPr id="13" name="Picture 12" descr="A picture containing kite, colorful, flying&#10;&#10;Description automatically generated">
            <a:extLst>
              <a:ext uri="{FF2B5EF4-FFF2-40B4-BE49-F238E27FC236}">
                <a16:creationId xmlns:a16="http://schemas.microsoft.com/office/drawing/2014/main" id="{B7AB4149-B0CB-4E40-935F-C8B711A8BD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535" y="2279283"/>
            <a:ext cx="4160540" cy="2051773"/>
          </a:xfrm>
          <a:prstGeom prst="rect">
            <a:avLst/>
          </a:prstGeom>
        </p:spPr>
      </p:pic>
      <p:pic>
        <p:nvPicPr>
          <p:cNvPr id="15" name="Picture 14" descr="A picture containing kite&#10;&#10;Description automatically generated">
            <a:extLst>
              <a:ext uri="{FF2B5EF4-FFF2-40B4-BE49-F238E27FC236}">
                <a16:creationId xmlns:a16="http://schemas.microsoft.com/office/drawing/2014/main" id="{190F3CE5-A8A4-4C38-8CA2-43804CB583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7535" y="4388101"/>
            <a:ext cx="4160539" cy="1930577"/>
          </a:xfrm>
          <a:prstGeom prst="rect">
            <a:avLst/>
          </a:prstGeom>
        </p:spPr>
      </p:pic>
      <p:sp>
        <p:nvSpPr>
          <p:cNvPr id="17" name="TextBox 16">
            <a:extLst>
              <a:ext uri="{FF2B5EF4-FFF2-40B4-BE49-F238E27FC236}">
                <a16:creationId xmlns:a16="http://schemas.microsoft.com/office/drawing/2014/main" id="{DC6AD708-E277-4843-9D1F-7F2026AE1451}"/>
              </a:ext>
            </a:extLst>
          </p:cNvPr>
          <p:cNvSpPr txBox="1"/>
          <p:nvPr/>
        </p:nvSpPr>
        <p:spPr>
          <a:xfrm>
            <a:off x="8868792" y="648069"/>
            <a:ext cx="3323208" cy="3970318"/>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Protein-Ligand complex showing the binding modes of novel magnolol derivatives from the  DBMGPO series in the COVID-19 protease (PDB ID- 6LU7) binding pocket</a:t>
            </a:r>
          </a:p>
          <a:p>
            <a:r>
              <a:rPr lang="en-US" sz="18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578107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C3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C3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kite, colorful, flying&#10;&#10;Description automatically generated">
            <a:extLst>
              <a:ext uri="{FF2B5EF4-FFF2-40B4-BE49-F238E27FC236}">
                <a16:creationId xmlns:a16="http://schemas.microsoft.com/office/drawing/2014/main" id="{B1E34673-F066-45BB-8DB7-9C18070E8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67" y="3729706"/>
            <a:ext cx="3854945" cy="2432482"/>
          </a:xfrm>
          <a:prstGeom prst="rect">
            <a:avLst/>
          </a:prstGeom>
        </p:spPr>
      </p:pic>
      <p:sp>
        <p:nvSpPr>
          <p:cNvPr id="18" name="Rectangle 17">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59F14DD-F376-4D1F-9B39-38066F33C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994" y="738960"/>
            <a:ext cx="6410084" cy="3156966"/>
          </a:xfrm>
          <a:prstGeom prst="rect">
            <a:avLst/>
          </a:prstGeom>
        </p:spPr>
      </p:pic>
      <p:sp>
        <p:nvSpPr>
          <p:cNvPr id="8" name="TextBox 7">
            <a:extLst>
              <a:ext uri="{FF2B5EF4-FFF2-40B4-BE49-F238E27FC236}">
                <a16:creationId xmlns:a16="http://schemas.microsoft.com/office/drawing/2014/main" id="{61E7AA30-C66E-464E-8E20-99F102A735CE}"/>
              </a:ext>
            </a:extLst>
          </p:cNvPr>
          <p:cNvSpPr txBox="1"/>
          <p:nvPr/>
        </p:nvSpPr>
        <p:spPr>
          <a:xfrm>
            <a:off x="5102994" y="4098969"/>
            <a:ext cx="5132959" cy="2585323"/>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Protein-Ligand complex showing the binding modes of novel adamantane derivatives from the  DBADAPO series in the COVID-19 protease (PDB ID- 6LU7) binding pocket</a:t>
            </a:r>
          </a:p>
          <a:p>
            <a:r>
              <a:rPr lang="en-US" sz="18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dirty="0"/>
          </a:p>
        </p:txBody>
      </p:sp>
      <p:pic>
        <p:nvPicPr>
          <p:cNvPr id="9" name="Picture 8" descr="A picture containing diagram&#10;&#10;Description automatically generated">
            <a:extLst>
              <a:ext uri="{FF2B5EF4-FFF2-40B4-BE49-F238E27FC236}">
                <a16:creationId xmlns:a16="http://schemas.microsoft.com/office/drawing/2014/main" id="{1154DC61-FD9B-4575-A46F-1C3214045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67" y="695812"/>
            <a:ext cx="3854945" cy="2244647"/>
          </a:xfrm>
          <a:prstGeom prst="rect">
            <a:avLst/>
          </a:prstGeom>
        </p:spPr>
      </p:pic>
    </p:spTree>
    <p:extLst>
      <p:ext uri="{BB962C8B-B14F-4D97-AF65-F5344CB8AC3E}">
        <p14:creationId xmlns:p14="http://schemas.microsoft.com/office/powerpoint/2010/main" val="677546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kite&#10;&#10;Description automatically generated">
            <a:extLst>
              <a:ext uri="{FF2B5EF4-FFF2-40B4-BE49-F238E27FC236}">
                <a16:creationId xmlns:a16="http://schemas.microsoft.com/office/drawing/2014/main" id="{6964D5D2-FAEF-488E-A608-EC3B10069C25}"/>
              </a:ext>
            </a:extLst>
          </p:cNvPr>
          <p:cNvPicPr>
            <a:picLocks noChangeAspect="1"/>
          </p:cNvPicPr>
          <p:nvPr/>
        </p:nvPicPr>
        <p:blipFill rotWithShape="1">
          <a:blip r:embed="rId2">
            <a:extLst>
              <a:ext uri="{28A0092B-C50C-407E-A947-70E740481C1C}">
                <a14:useLocalDpi xmlns:a14="http://schemas.microsoft.com/office/drawing/2010/main" val="0"/>
              </a:ext>
            </a:extLst>
          </a:blip>
          <a:srcRect l="8499" r="1252" b="-2"/>
          <a:stretch/>
        </p:blipFill>
        <p:spPr>
          <a:xfrm>
            <a:off x="198739" y="78784"/>
            <a:ext cx="4648469" cy="262970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1CC2E395-D3DF-4C15-94B5-24D00E273EB2}"/>
              </a:ext>
            </a:extLst>
          </p:cNvPr>
          <p:cNvPicPr>
            <a:picLocks noChangeAspect="1"/>
          </p:cNvPicPr>
          <p:nvPr/>
        </p:nvPicPr>
        <p:blipFill rotWithShape="1">
          <a:blip r:embed="rId3">
            <a:extLst>
              <a:ext uri="{28A0092B-C50C-407E-A947-70E740481C1C}">
                <a14:useLocalDpi xmlns:a14="http://schemas.microsoft.com/office/drawing/2010/main" val="0"/>
              </a:ext>
            </a:extLst>
          </a:blip>
          <a:srcRect r="9848" b="-2"/>
          <a:stretch/>
        </p:blipFill>
        <p:spPr>
          <a:xfrm>
            <a:off x="6195374" y="78784"/>
            <a:ext cx="4643486" cy="262970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F14CDE93-1BEB-452E-B5C8-183C920C28AA}"/>
              </a:ext>
            </a:extLst>
          </p:cNvPr>
          <p:cNvPicPr>
            <a:picLocks noChangeAspect="1"/>
          </p:cNvPicPr>
          <p:nvPr/>
        </p:nvPicPr>
        <p:blipFill rotWithShape="1">
          <a:blip r:embed="rId4">
            <a:extLst>
              <a:ext uri="{28A0092B-C50C-407E-A947-70E740481C1C}">
                <a14:useLocalDpi xmlns:a14="http://schemas.microsoft.com/office/drawing/2010/main" val="0"/>
              </a:ext>
            </a:extLst>
          </a:blip>
          <a:srcRect r="-2" b="2397"/>
          <a:stretch/>
        </p:blipFill>
        <p:spPr>
          <a:xfrm>
            <a:off x="198739" y="3053918"/>
            <a:ext cx="4648469" cy="2629703"/>
          </a:xfrm>
          <a:prstGeom prst="rect">
            <a:avLst/>
          </a:prstGeom>
        </p:spPr>
      </p:pic>
      <p:pic>
        <p:nvPicPr>
          <p:cNvPr id="9" name="Picture 8" descr="A picture containing kite&#10;&#10;Description automatically generated">
            <a:extLst>
              <a:ext uri="{FF2B5EF4-FFF2-40B4-BE49-F238E27FC236}">
                <a16:creationId xmlns:a16="http://schemas.microsoft.com/office/drawing/2014/main" id="{A54D7951-A8CA-4741-996A-A3B366102712}"/>
              </a:ext>
            </a:extLst>
          </p:cNvPr>
          <p:cNvPicPr>
            <a:picLocks noChangeAspect="1"/>
          </p:cNvPicPr>
          <p:nvPr/>
        </p:nvPicPr>
        <p:blipFill rotWithShape="1">
          <a:blip r:embed="rId5">
            <a:extLst>
              <a:ext uri="{28A0092B-C50C-407E-A947-70E740481C1C}">
                <a14:useLocalDpi xmlns:a14="http://schemas.microsoft.com/office/drawing/2010/main" val="0"/>
              </a:ext>
            </a:extLst>
          </a:blip>
          <a:srcRect t="1907" r="2" b="389"/>
          <a:stretch/>
        </p:blipFill>
        <p:spPr>
          <a:xfrm>
            <a:off x="6195373" y="3053918"/>
            <a:ext cx="4643486" cy="2629703"/>
          </a:xfrm>
          <a:prstGeom prst="rect">
            <a:avLst/>
          </a:prstGeom>
        </p:spPr>
      </p:pic>
      <p:sp>
        <p:nvSpPr>
          <p:cNvPr id="10" name="TextBox 9">
            <a:extLst>
              <a:ext uri="{FF2B5EF4-FFF2-40B4-BE49-F238E27FC236}">
                <a16:creationId xmlns:a16="http://schemas.microsoft.com/office/drawing/2014/main" id="{2DE8B48F-CF46-4326-B3D4-185E3E3EFB76}"/>
              </a:ext>
            </a:extLst>
          </p:cNvPr>
          <p:cNvSpPr txBox="1"/>
          <p:nvPr/>
        </p:nvSpPr>
        <p:spPr>
          <a:xfrm>
            <a:off x="260883" y="5762405"/>
            <a:ext cx="10774061" cy="1846659"/>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Protein-Ligand complex showing the binding modes of novel 4-amino quinoline derivatives from the  DBQPO series in the COVID-19 protease (PDB ID- 6LU7) binding pocket</a:t>
            </a:r>
          </a:p>
          <a:p>
            <a:r>
              <a:rPr lang="en-US" sz="16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sz="1600" b="1" dirty="0">
              <a:effectLst>
                <a:outerShdw blurRad="38100" dist="38100" dir="2700000" algn="tl">
                  <a:srgbClr val="000000">
                    <a:alpha val="43137"/>
                  </a:srgbClr>
                </a:outerShdw>
              </a:effectLst>
            </a:endParaRPr>
          </a:p>
          <a:p>
            <a:endParaRPr lang="en-US" sz="1600" dirty="0"/>
          </a:p>
          <a:p>
            <a:endParaRPr lang="en-US" dirty="0"/>
          </a:p>
        </p:txBody>
      </p:sp>
    </p:spTree>
    <p:extLst>
      <p:ext uri="{BB962C8B-B14F-4D97-AF65-F5344CB8AC3E}">
        <p14:creationId xmlns:p14="http://schemas.microsoft.com/office/powerpoint/2010/main" val="225503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kite&#10;&#10;Description automatically generated">
            <a:extLst>
              <a:ext uri="{FF2B5EF4-FFF2-40B4-BE49-F238E27FC236}">
                <a16:creationId xmlns:a16="http://schemas.microsoft.com/office/drawing/2014/main" id="{3B83EF87-A21B-4395-83CB-0A894F817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450" y="2650199"/>
            <a:ext cx="3644556" cy="2318694"/>
          </a:xfrm>
          <a:prstGeom prst="rect">
            <a:avLst/>
          </a:prstGeom>
        </p:spPr>
      </p:pic>
      <p:pic>
        <p:nvPicPr>
          <p:cNvPr id="9" name="Picture 8" descr="Diagram&#10;&#10;Description automatically generated">
            <a:extLst>
              <a:ext uri="{FF2B5EF4-FFF2-40B4-BE49-F238E27FC236}">
                <a16:creationId xmlns:a16="http://schemas.microsoft.com/office/drawing/2014/main" id="{5FC4943C-D3E4-48CA-B9A8-EC993769E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56" y="2636669"/>
            <a:ext cx="3743538" cy="2391337"/>
          </a:xfrm>
          <a:prstGeom prst="rect">
            <a:avLst/>
          </a:prstGeom>
        </p:spPr>
      </p:pic>
      <p:pic>
        <p:nvPicPr>
          <p:cNvPr id="5" name="Picture 4" descr="A picture containing computer, computer, sitting, kite&#10;&#10;Description automatically generated">
            <a:extLst>
              <a:ext uri="{FF2B5EF4-FFF2-40B4-BE49-F238E27FC236}">
                <a16:creationId xmlns:a16="http://schemas.microsoft.com/office/drawing/2014/main" id="{592F3B46-B7EF-484E-9431-1F359E70B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844" y="142044"/>
            <a:ext cx="3502405" cy="2302560"/>
          </a:xfrm>
          <a:prstGeom prst="rect">
            <a:avLst/>
          </a:prstGeom>
        </p:spPr>
      </p:pic>
      <p:pic>
        <p:nvPicPr>
          <p:cNvPr id="7" name="Picture 6" descr="Diagram&#10;&#10;Description automatically generated">
            <a:extLst>
              <a:ext uri="{FF2B5EF4-FFF2-40B4-BE49-F238E27FC236}">
                <a16:creationId xmlns:a16="http://schemas.microsoft.com/office/drawing/2014/main" id="{0BE64D4A-C9F5-46F9-8FE8-8D55839FB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4450" y="142045"/>
            <a:ext cx="3502405" cy="2302559"/>
          </a:xfrm>
          <a:prstGeom prst="rect">
            <a:avLst/>
          </a:prstGeom>
        </p:spPr>
      </p:pic>
      <p:pic>
        <p:nvPicPr>
          <p:cNvPr id="3" name="Picture 2" descr="A picture containing kite, computer&#10;&#10;Description automatically generated">
            <a:extLst>
              <a:ext uri="{FF2B5EF4-FFF2-40B4-BE49-F238E27FC236}">
                <a16:creationId xmlns:a16="http://schemas.microsoft.com/office/drawing/2014/main" id="{0807EE0E-E1A4-417E-B15C-E9FFC299F8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501" y="142044"/>
            <a:ext cx="3841193" cy="2302560"/>
          </a:xfrm>
          <a:prstGeom prst="rect">
            <a:avLst/>
          </a:prstGeom>
        </p:spPr>
      </p:pic>
      <p:pic>
        <p:nvPicPr>
          <p:cNvPr id="11" name="Picture 10" descr="Diagram&#10;&#10;Description automatically generated">
            <a:extLst>
              <a:ext uri="{FF2B5EF4-FFF2-40B4-BE49-F238E27FC236}">
                <a16:creationId xmlns:a16="http://schemas.microsoft.com/office/drawing/2014/main" id="{CFA28752-7F05-4253-BA47-23C1BA74B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5870" y="2636669"/>
            <a:ext cx="3502404" cy="2391337"/>
          </a:xfrm>
          <a:prstGeom prst="rect">
            <a:avLst/>
          </a:prstGeom>
        </p:spPr>
      </p:pic>
      <p:sp>
        <p:nvSpPr>
          <p:cNvPr id="14" name="TextBox 13">
            <a:extLst>
              <a:ext uri="{FF2B5EF4-FFF2-40B4-BE49-F238E27FC236}">
                <a16:creationId xmlns:a16="http://schemas.microsoft.com/office/drawing/2014/main" id="{801E2EEF-9A18-4AB9-9867-E530D49BDECE}"/>
              </a:ext>
            </a:extLst>
          </p:cNvPr>
          <p:cNvSpPr txBox="1"/>
          <p:nvPr/>
        </p:nvSpPr>
        <p:spPr>
          <a:xfrm>
            <a:off x="168501" y="5028006"/>
            <a:ext cx="11569258" cy="1754326"/>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Protein-Ligand complex showing the binding modes of novel magnolol derivatives from the  DBMGPO series in the COVID-19 protease (PDB ID: 6M2Q) binding pocket</a:t>
            </a:r>
          </a:p>
          <a:p>
            <a:r>
              <a:rPr lang="en-US" sz="18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dirty="0"/>
          </a:p>
          <a:p>
            <a:endParaRPr lang="en-US" dirty="0"/>
          </a:p>
        </p:txBody>
      </p:sp>
    </p:spTree>
    <p:extLst>
      <p:ext uri="{BB962C8B-B14F-4D97-AF65-F5344CB8AC3E}">
        <p14:creationId xmlns:p14="http://schemas.microsoft.com/office/powerpoint/2010/main" val="81566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B904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omputer&#10;&#10;Description automatically generated">
            <a:extLst>
              <a:ext uri="{FF2B5EF4-FFF2-40B4-BE49-F238E27FC236}">
                <a16:creationId xmlns:a16="http://schemas.microsoft.com/office/drawing/2014/main" id="{2CF1D60B-2E69-4E54-AA77-5B7EBAF3D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49" y="674704"/>
            <a:ext cx="3854945" cy="2462710"/>
          </a:xfrm>
          <a:prstGeom prst="rect">
            <a:avLst/>
          </a:prstGeom>
        </p:spPr>
      </p:pic>
      <p:sp>
        <p:nvSpPr>
          <p:cNvPr id="23" name="Rectangle 22">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B904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kite, flying, computer, computer&#10;&#10;Description automatically generated">
            <a:extLst>
              <a:ext uri="{FF2B5EF4-FFF2-40B4-BE49-F238E27FC236}">
                <a16:creationId xmlns:a16="http://schemas.microsoft.com/office/drawing/2014/main" id="{467DE6D8-7D2C-481E-85AC-C71AC611A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49" y="3748194"/>
            <a:ext cx="3854945" cy="2435102"/>
          </a:xfrm>
          <a:prstGeom prst="rect">
            <a:avLst/>
          </a:prstGeom>
        </p:spPr>
      </p:pic>
      <p:sp>
        <p:nvSpPr>
          <p:cNvPr id="25" name="Rectangle 24">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5BCFA7E-D3E6-478E-866B-4D87228BD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764" y="967667"/>
            <a:ext cx="6410084" cy="3426780"/>
          </a:xfrm>
          <a:prstGeom prst="rect">
            <a:avLst/>
          </a:prstGeom>
        </p:spPr>
      </p:pic>
      <p:sp>
        <p:nvSpPr>
          <p:cNvPr id="8" name="TextBox 7">
            <a:extLst>
              <a:ext uri="{FF2B5EF4-FFF2-40B4-BE49-F238E27FC236}">
                <a16:creationId xmlns:a16="http://schemas.microsoft.com/office/drawing/2014/main" id="{CED00B2E-3E0A-4D03-9ED4-F0ECA670AF6A}"/>
              </a:ext>
            </a:extLst>
          </p:cNvPr>
          <p:cNvSpPr txBox="1"/>
          <p:nvPr/>
        </p:nvSpPr>
        <p:spPr>
          <a:xfrm>
            <a:off x="5246703" y="4413005"/>
            <a:ext cx="5175682" cy="2092881"/>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Protein-Ligand complex showing the binding modes of novel adamantane derivatives from the  DBADAPO series in the COVID-19 protease (PDB ID: 6M2Q) binding pocket</a:t>
            </a:r>
            <a:endParaRPr lang="en-US" sz="1600" dirty="0"/>
          </a:p>
          <a:p>
            <a:r>
              <a:rPr lang="en-US" sz="16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6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dirty="0"/>
          </a:p>
        </p:txBody>
      </p:sp>
    </p:spTree>
    <p:extLst>
      <p:ext uri="{BB962C8B-B14F-4D97-AF65-F5344CB8AC3E}">
        <p14:creationId xmlns:p14="http://schemas.microsoft.com/office/powerpoint/2010/main" val="369448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kite, computer&#10;&#10;Description automatically generated">
            <a:extLst>
              <a:ext uri="{FF2B5EF4-FFF2-40B4-BE49-F238E27FC236}">
                <a16:creationId xmlns:a16="http://schemas.microsoft.com/office/drawing/2014/main" id="{9FD2CB3E-9A24-4E88-AB95-6653A6251B6B}"/>
              </a:ext>
            </a:extLst>
          </p:cNvPr>
          <p:cNvPicPr>
            <a:picLocks noChangeAspect="1"/>
          </p:cNvPicPr>
          <p:nvPr/>
        </p:nvPicPr>
        <p:blipFill rotWithShape="1">
          <a:blip r:embed="rId2">
            <a:extLst>
              <a:ext uri="{28A0092B-C50C-407E-A947-70E740481C1C}">
                <a14:useLocalDpi xmlns:a14="http://schemas.microsoft.com/office/drawing/2010/main" val="0"/>
              </a:ext>
            </a:extLst>
          </a:blip>
          <a:srcRect r="2" b="2551"/>
          <a:stretch/>
        </p:blipFill>
        <p:spPr>
          <a:xfrm>
            <a:off x="192526" y="275209"/>
            <a:ext cx="4947645" cy="2467992"/>
          </a:xfrm>
          <a:prstGeom prst="rect">
            <a:avLst/>
          </a:prstGeom>
        </p:spPr>
      </p:pic>
      <p:pic>
        <p:nvPicPr>
          <p:cNvPr id="7" name="Picture 6" descr="Diagram&#10;&#10;Description automatically generated">
            <a:extLst>
              <a:ext uri="{FF2B5EF4-FFF2-40B4-BE49-F238E27FC236}">
                <a16:creationId xmlns:a16="http://schemas.microsoft.com/office/drawing/2014/main" id="{833F830F-B4B5-4FF4-A51B-7F08761A0A82}"/>
              </a:ext>
            </a:extLst>
          </p:cNvPr>
          <p:cNvPicPr>
            <a:picLocks noChangeAspect="1"/>
          </p:cNvPicPr>
          <p:nvPr/>
        </p:nvPicPr>
        <p:blipFill rotWithShape="1">
          <a:blip r:embed="rId3">
            <a:extLst>
              <a:ext uri="{28A0092B-C50C-407E-A947-70E740481C1C}">
                <a14:useLocalDpi xmlns:a14="http://schemas.microsoft.com/office/drawing/2010/main" val="0"/>
              </a:ext>
            </a:extLst>
          </a:blip>
          <a:srcRect t="2507" r="-3" b="-2"/>
          <a:stretch/>
        </p:blipFill>
        <p:spPr>
          <a:xfrm>
            <a:off x="5342080" y="275210"/>
            <a:ext cx="6366590" cy="2467992"/>
          </a:xfrm>
          <a:prstGeom prst="rect">
            <a:avLst/>
          </a:prstGeom>
        </p:spPr>
      </p:pic>
      <p:pic>
        <p:nvPicPr>
          <p:cNvPr id="5" name="Picture 4" descr="A picture containing map&#10;&#10;Description automatically generated">
            <a:extLst>
              <a:ext uri="{FF2B5EF4-FFF2-40B4-BE49-F238E27FC236}">
                <a16:creationId xmlns:a16="http://schemas.microsoft.com/office/drawing/2014/main" id="{FE145BD5-F710-4868-A41C-1CD897AE1124}"/>
              </a:ext>
            </a:extLst>
          </p:cNvPr>
          <p:cNvPicPr>
            <a:picLocks noChangeAspect="1"/>
          </p:cNvPicPr>
          <p:nvPr/>
        </p:nvPicPr>
        <p:blipFill rotWithShape="1">
          <a:blip r:embed="rId4">
            <a:extLst>
              <a:ext uri="{28A0092B-C50C-407E-A947-70E740481C1C}">
                <a14:useLocalDpi xmlns:a14="http://schemas.microsoft.com/office/drawing/2010/main" val="0"/>
              </a:ext>
            </a:extLst>
          </a:blip>
          <a:srcRect r="2" b="2229"/>
          <a:stretch/>
        </p:blipFill>
        <p:spPr>
          <a:xfrm>
            <a:off x="196714" y="2902999"/>
            <a:ext cx="4943457" cy="2619294"/>
          </a:xfrm>
          <a:prstGeom prst="rect">
            <a:avLst/>
          </a:prstGeom>
        </p:spPr>
      </p:pic>
      <p:pic>
        <p:nvPicPr>
          <p:cNvPr id="3" name="Picture 2" descr="Diagram&#10;&#10;Description automatically generated">
            <a:extLst>
              <a:ext uri="{FF2B5EF4-FFF2-40B4-BE49-F238E27FC236}">
                <a16:creationId xmlns:a16="http://schemas.microsoft.com/office/drawing/2014/main" id="{BD96C6D1-5A04-495A-9D84-E97375EBF8E9}"/>
              </a:ext>
            </a:extLst>
          </p:cNvPr>
          <p:cNvPicPr>
            <a:picLocks noChangeAspect="1"/>
          </p:cNvPicPr>
          <p:nvPr/>
        </p:nvPicPr>
        <p:blipFill rotWithShape="1">
          <a:blip r:embed="rId5">
            <a:extLst>
              <a:ext uri="{28A0092B-C50C-407E-A947-70E740481C1C}">
                <a14:useLocalDpi xmlns:a14="http://schemas.microsoft.com/office/drawing/2010/main" val="0"/>
              </a:ext>
            </a:extLst>
          </a:blip>
          <a:srcRect r="-3" b="2182"/>
          <a:stretch/>
        </p:blipFill>
        <p:spPr>
          <a:xfrm>
            <a:off x="5298983" y="2903000"/>
            <a:ext cx="6409687" cy="2619294"/>
          </a:xfrm>
          <a:prstGeom prst="rect">
            <a:avLst/>
          </a:prstGeom>
        </p:spPr>
      </p:pic>
      <p:sp>
        <p:nvSpPr>
          <p:cNvPr id="11" name="TextBox 10">
            <a:extLst>
              <a:ext uri="{FF2B5EF4-FFF2-40B4-BE49-F238E27FC236}">
                <a16:creationId xmlns:a16="http://schemas.microsoft.com/office/drawing/2014/main" id="{7D98D7B0-EB90-4187-9679-D2D35C845A35}"/>
              </a:ext>
            </a:extLst>
          </p:cNvPr>
          <p:cNvSpPr txBox="1"/>
          <p:nvPr/>
        </p:nvSpPr>
        <p:spPr>
          <a:xfrm>
            <a:off x="192526" y="5646201"/>
            <a:ext cx="11168109" cy="1477328"/>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Protein-Ligand complex showing the binding modes of novel 4-amino quinoline derivatives from the  DBQPO series in the COVID-19 protease (PDB ID: 6M2Q) binding pocket</a:t>
            </a:r>
          </a:p>
          <a:p>
            <a:r>
              <a:rPr lang="en-US" sz="1800" b="1" dirty="0">
                <a:solidFill>
                  <a:srgbClr val="333333"/>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compounds are indicated in sticks; </a:t>
            </a:r>
            <a:r>
              <a:rPr lang="en-US" sz="1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hydrogen bonds are shown as dashed yellow line; aromatic hydrogen bond are shown as blue dashed lines; pi cation are shown as green dashed lines</a:t>
            </a:r>
          </a:p>
          <a:p>
            <a:endParaRPr lang="en-US" dirty="0"/>
          </a:p>
        </p:txBody>
      </p:sp>
    </p:spTree>
    <p:extLst>
      <p:ext uri="{BB962C8B-B14F-4D97-AF65-F5344CB8AC3E}">
        <p14:creationId xmlns:p14="http://schemas.microsoft.com/office/powerpoint/2010/main" val="2721166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D87A8-0FDC-4105-BA8B-C8CA253D2F9E}"/>
              </a:ext>
            </a:extLst>
          </p:cNvPr>
          <p:cNvSpPr>
            <a:spLocks noGrp="1"/>
          </p:cNvSpPr>
          <p:nvPr>
            <p:ph type="title"/>
          </p:nvPr>
        </p:nvSpPr>
        <p:spPr>
          <a:xfrm>
            <a:off x="965030" y="963997"/>
            <a:ext cx="3254691" cy="4938361"/>
          </a:xfrm>
        </p:spPr>
        <p:txBody>
          <a:bodyPr vert="horz" lIns="91440" tIns="45720" rIns="91440" bIns="45720" rtlCol="0" anchor="ctr">
            <a:normAutofit/>
          </a:bodyPr>
          <a:lstStyle/>
          <a:p>
            <a:pPr algn="r"/>
            <a:r>
              <a:rPr lang="en-US" sz="4400">
                <a:solidFill>
                  <a:schemeClr val="tx1">
                    <a:lumMod val="75000"/>
                    <a:lumOff val="25000"/>
                  </a:schemeClr>
                </a:solidFill>
              </a:rPr>
              <a:t>Conclusion</a:t>
            </a:r>
          </a:p>
        </p:txBody>
      </p:sp>
      <p:cxnSp>
        <p:nvCxnSpPr>
          <p:cNvPr id="18" name="Straight Connector 1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B27C3F-2468-4F32-ADD5-7103BAFA2EB3}"/>
              </a:ext>
            </a:extLst>
          </p:cNvPr>
          <p:cNvSpPr txBox="1"/>
          <p:nvPr/>
        </p:nvSpPr>
        <p:spPr>
          <a:xfrm>
            <a:off x="5134882" y="963507"/>
            <a:ext cx="6135097" cy="4938851"/>
          </a:xfrm>
          <a:prstGeom prst="rect">
            <a:avLst/>
          </a:prstGeom>
        </p:spPr>
        <p:txBody>
          <a:bodyPr vert="horz" lIns="0" tIns="45720" rIns="0" bIns="45720" rtlCol="0" anchor="ctr">
            <a:normAutofit/>
          </a:bodyPr>
          <a:lstStyle/>
          <a:p>
            <a:pPr marL="285750" indent="-285750">
              <a:lnSpc>
                <a:spcPct val="90000"/>
              </a:lnSpc>
              <a:spcAft>
                <a:spcPts val="600"/>
              </a:spcAft>
              <a:buClr>
                <a:schemeClr val="accent1"/>
              </a:buClr>
              <a:buFont typeface="Calibri" panose="020F0502020204030204" pitchFamily="34" charset="0"/>
              <a:buChar char="Ø"/>
            </a:pPr>
            <a:r>
              <a:rPr lang="en-US" dirty="0"/>
              <a:t>Magnolol, a natural product has been isolated from the green seed cones of </a:t>
            </a:r>
            <a:r>
              <a:rPr lang="en-US" i="1" dirty="0"/>
              <a:t>Magnolia grandiflora</a:t>
            </a:r>
            <a:r>
              <a:rPr lang="en-US" dirty="0"/>
              <a:t>, available on-campus, its derivatives and other synthetic molecular scaffolds (Adamantane and 4-aminoquinoline) derivatives have also been successfully synthesized.</a:t>
            </a:r>
          </a:p>
          <a:p>
            <a:pPr marL="285750" indent="-285750">
              <a:lnSpc>
                <a:spcPct val="90000"/>
              </a:lnSpc>
              <a:spcAft>
                <a:spcPts val="600"/>
              </a:spcAft>
              <a:buClr>
                <a:schemeClr val="accent1"/>
              </a:buClr>
              <a:buFont typeface="Calibri" panose="020F0502020204030204" pitchFamily="34" charset="0"/>
              <a:buChar char="Ø"/>
            </a:pPr>
            <a:r>
              <a:rPr lang="en-US" i="1" dirty="0"/>
              <a:t>In</a:t>
            </a:r>
            <a:r>
              <a:rPr lang="en-US" dirty="0"/>
              <a:t> </a:t>
            </a:r>
            <a:r>
              <a:rPr lang="en-US" i="1" dirty="0"/>
              <a:t>silico</a:t>
            </a:r>
            <a:r>
              <a:rPr lang="en-US" dirty="0"/>
              <a:t> evaluation of the novel derivatives against  COVID-19 proteases (PDB IDs: 6LU7, 6M2Q) was successfully conducted.</a:t>
            </a:r>
          </a:p>
          <a:p>
            <a:pPr marL="285750" indent="-285750">
              <a:lnSpc>
                <a:spcPct val="90000"/>
              </a:lnSpc>
              <a:spcAft>
                <a:spcPts val="600"/>
              </a:spcAft>
              <a:buClr>
                <a:schemeClr val="accent1"/>
              </a:buClr>
              <a:buFont typeface="Calibri" panose="020F0502020204030204" pitchFamily="34" charset="0"/>
              <a:buChar char="Ø"/>
            </a:pPr>
            <a:r>
              <a:rPr lang="en-US" dirty="0"/>
              <a:t>Virtual screening utilizing </a:t>
            </a:r>
            <a:r>
              <a:rPr lang="en-US" dirty="0" err="1"/>
              <a:t>AutoDock</a:t>
            </a:r>
            <a:r>
              <a:rPr lang="en-US" dirty="0"/>
              <a:t> Vina identified lead compounds in the entire series.</a:t>
            </a:r>
          </a:p>
          <a:p>
            <a:pPr marL="285750" indent="-285750">
              <a:lnSpc>
                <a:spcPct val="90000"/>
              </a:lnSpc>
              <a:spcAft>
                <a:spcPts val="600"/>
              </a:spcAft>
              <a:buClr>
                <a:schemeClr val="accent1"/>
              </a:buClr>
              <a:buFont typeface="Calibri" panose="020F0502020204030204" pitchFamily="34" charset="0"/>
              <a:buChar char="Ø"/>
            </a:pPr>
            <a:r>
              <a:rPr lang="en-US" dirty="0"/>
              <a:t>DBADAPO- 1B had the top scoring function (-9.1) for COVID-19 protease, PDB ID -6M2Q and DBQPO- 2B showed top scoring function (-8.0) for COVID-19 protease, PDB ID- 6LU7 in comparison to Inhibitor N3 (-7.2, -7.5 for 6LU7 and 6M2Q, respectively).</a:t>
            </a:r>
          </a:p>
          <a:p>
            <a:pPr marL="285750" indent="-285750">
              <a:lnSpc>
                <a:spcPct val="90000"/>
              </a:lnSpc>
              <a:spcAft>
                <a:spcPts val="600"/>
              </a:spcAft>
              <a:buClr>
                <a:schemeClr val="accent1"/>
              </a:buClr>
              <a:buFont typeface="Calibri" panose="020F0502020204030204" pitchFamily="34" charset="0"/>
              <a:buChar char="Ø"/>
            </a:pPr>
            <a:r>
              <a:rPr lang="en-US" dirty="0"/>
              <a:t>Thus, biological investigation is encouraged as these novel compounds could lead to the development of  potential antiviral drugs for the treatment COVID-19 disease.</a:t>
            </a:r>
          </a:p>
        </p:txBody>
      </p:sp>
    </p:spTree>
    <p:extLst>
      <p:ext uri="{BB962C8B-B14F-4D97-AF65-F5344CB8AC3E}">
        <p14:creationId xmlns:p14="http://schemas.microsoft.com/office/powerpoint/2010/main" val="178670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153D-3D6C-4B57-A1D4-E1A575E16840}"/>
              </a:ext>
            </a:extLst>
          </p:cNvPr>
          <p:cNvSpPr>
            <a:spLocks noGrp="1"/>
          </p:cNvSpPr>
          <p:nvPr>
            <p:ph type="title"/>
          </p:nvPr>
        </p:nvSpPr>
        <p:spPr/>
        <p:txBody>
          <a:bodyPr/>
          <a:lstStyle/>
          <a:p>
            <a:r>
              <a:rPr lang="en-US"/>
              <a:t>Future aspects</a:t>
            </a:r>
            <a:endParaRPr lang="en-US" dirty="0"/>
          </a:p>
        </p:txBody>
      </p:sp>
      <p:graphicFrame>
        <p:nvGraphicFramePr>
          <p:cNvPr id="15" name="Content Placeholder 2">
            <a:extLst>
              <a:ext uri="{FF2B5EF4-FFF2-40B4-BE49-F238E27FC236}">
                <a16:creationId xmlns:a16="http://schemas.microsoft.com/office/drawing/2014/main" id="{A5F11649-B896-4DFA-A077-354E63E29D5D}"/>
              </a:ext>
            </a:extLst>
          </p:cNvPr>
          <p:cNvGraphicFramePr>
            <a:graphicFrameLocks noGrp="1"/>
          </p:cNvGraphicFramePr>
          <p:nvPr>
            <p:ph idx="1"/>
            <p:extLst>
              <p:ext uri="{D42A27DB-BD31-4B8C-83A1-F6EECF244321}">
                <p14:modId xmlns:p14="http://schemas.microsoft.com/office/powerpoint/2010/main" val="102367947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419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1D8D-D778-457C-A5F0-56681856EBF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A0A8958-933F-46F9-9EC3-BEF44F2C660C}"/>
              </a:ext>
            </a:extLst>
          </p:cNvPr>
          <p:cNvSpPr>
            <a:spLocks noGrp="1"/>
          </p:cNvSpPr>
          <p:nvPr>
            <p:ph idx="1"/>
          </p:nvPr>
        </p:nvSpPr>
        <p:spPr/>
        <p:txBody>
          <a:bodyPr>
            <a:normAutofit fontScale="77500" lnSpcReduction="20000"/>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1</a:t>
            </a:r>
            <a:r>
              <a:rPr lang="en-US" sz="2100" dirty="0">
                <a:solidFill>
                  <a:schemeClr val="tx1"/>
                </a:solidFill>
                <a:latin typeface="Times New Roman" panose="02020603050405020304" pitchFamily="18" charset="0"/>
                <a:cs typeface="Times New Roman" panose="02020603050405020304" pitchFamily="18" charset="0"/>
              </a:rPr>
              <a:t>.Garza, B., Echeverria, A., Gonzalez, F., Castillo, O., Eubanks, T., Bandyopadhyay, D. (2019). Phytochemical investigation of </a:t>
            </a:r>
            <a:r>
              <a:rPr lang="en-US" sz="2100" i="1" dirty="0">
                <a:solidFill>
                  <a:schemeClr val="tx1"/>
                </a:solidFill>
                <a:latin typeface="Times New Roman" panose="02020603050405020304" pitchFamily="18" charset="0"/>
                <a:cs typeface="Times New Roman" panose="02020603050405020304" pitchFamily="18" charset="0"/>
              </a:rPr>
              <a:t>Magnolia grandiflora</a:t>
            </a:r>
            <a:r>
              <a:rPr lang="en-US" sz="2100" dirty="0">
                <a:solidFill>
                  <a:schemeClr val="tx1"/>
                </a:solidFill>
                <a:latin typeface="Times New Roman" panose="02020603050405020304" pitchFamily="18" charset="0"/>
                <a:cs typeface="Times New Roman" panose="02020603050405020304" pitchFamily="18" charset="0"/>
              </a:rPr>
              <a:t> green seed cones: Analytical and </a:t>
            </a:r>
            <a:r>
              <a:rPr lang="en-US" sz="2100" dirty="0" err="1">
                <a:solidFill>
                  <a:schemeClr val="tx1"/>
                </a:solidFill>
                <a:latin typeface="Times New Roman" panose="02020603050405020304" pitchFamily="18" charset="0"/>
                <a:cs typeface="Times New Roman" panose="02020603050405020304" pitchFamily="18" charset="0"/>
              </a:rPr>
              <a:t>phytoceutical</a:t>
            </a:r>
            <a:r>
              <a:rPr lang="en-US" sz="2100" dirty="0">
                <a:solidFill>
                  <a:schemeClr val="tx1"/>
                </a:solidFill>
                <a:latin typeface="Times New Roman" panose="02020603050405020304" pitchFamily="18" charset="0"/>
                <a:cs typeface="Times New Roman" panose="02020603050405020304" pitchFamily="18" charset="0"/>
              </a:rPr>
              <a:t> studies. </a:t>
            </a:r>
            <a:r>
              <a:rPr lang="en-US" sz="2100" i="1" dirty="0">
                <a:solidFill>
                  <a:schemeClr val="tx1"/>
                </a:solidFill>
                <a:latin typeface="Times New Roman" panose="02020603050405020304" pitchFamily="18" charset="0"/>
                <a:cs typeface="Times New Roman" panose="02020603050405020304" pitchFamily="18" charset="0"/>
              </a:rPr>
              <a:t>Food science &amp; nutrition</a:t>
            </a:r>
            <a:r>
              <a:rPr lang="en-US" sz="2100" dirty="0">
                <a:solidFill>
                  <a:schemeClr val="tx1"/>
                </a:solidFill>
                <a:latin typeface="Times New Roman" panose="02020603050405020304" pitchFamily="18" charset="0"/>
                <a:cs typeface="Times New Roman" panose="02020603050405020304" pitchFamily="18" charset="0"/>
              </a:rPr>
              <a:t>, </a:t>
            </a:r>
            <a:r>
              <a:rPr lang="en-US" sz="2100" i="1" dirty="0">
                <a:solidFill>
                  <a:schemeClr val="tx1"/>
                </a:solidFill>
                <a:latin typeface="Times New Roman" panose="02020603050405020304" pitchFamily="18" charset="0"/>
                <a:cs typeface="Times New Roman" panose="02020603050405020304" pitchFamily="18" charset="0"/>
              </a:rPr>
              <a:t>7</a:t>
            </a:r>
            <a:r>
              <a:rPr lang="en-US" sz="2100" dirty="0">
                <a:solidFill>
                  <a:schemeClr val="tx1"/>
                </a:solidFill>
                <a:latin typeface="Times New Roman" panose="02020603050405020304" pitchFamily="18" charset="0"/>
                <a:cs typeface="Times New Roman" panose="02020603050405020304" pitchFamily="18" charset="0"/>
              </a:rPr>
              <a:t>(5), 1761–1767. </a:t>
            </a:r>
            <a:r>
              <a:rPr lang="en-US" sz="21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https://doi.org/10.1002/fsn3.1016</a:t>
            </a:r>
            <a:r>
              <a:rPr lang="en-US" sz="21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100" dirty="0">
                <a:solidFill>
                  <a:schemeClr val="tx1"/>
                </a:solidFill>
                <a:latin typeface="Times New Roman" panose="02020603050405020304" pitchFamily="18" charset="0"/>
                <a:cs typeface="Times New Roman" panose="02020603050405020304" pitchFamily="18" charset="0"/>
              </a:rPr>
              <a:t>2. </a:t>
            </a:r>
            <a:r>
              <a:rPr lang="en-US" sz="2100" dirty="0" err="1">
                <a:solidFill>
                  <a:schemeClr val="tx1"/>
                </a:solidFill>
                <a:latin typeface="Times New Roman" panose="02020603050405020304" pitchFamily="18" charset="0"/>
                <a:cs typeface="Times New Roman" panose="02020603050405020304" pitchFamily="18" charset="0"/>
              </a:rPr>
              <a:t>Laskar</a:t>
            </a:r>
            <a:r>
              <a:rPr lang="en-US" sz="2100" dirty="0">
                <a:solidFill>
                  <a:schemeClr val="tx1"/>
                </a:solidFill>
                <a:latin typeface="Times New Roman" panose="02020603050405020304" pitchFamily="18" charset="0"/>
                <a:cs typeface="Times New Roman" panose="02020603050405020304" pitchFamily="18" charset="0"/>
              </a:rPr>
              <a:t>, S., Espino, O., Bandyopadhyay, D. (2019) “Isolation, solid-state structure determination, </a:t>
            </a:r>
            <a:r>
              <a:rPr lang="en-US" sz="2100" i="1" dirty="0">
                <a:solidFill>
                  <a:schemeClr val="tx1"/>
                </a:solidFill>
                <a:latin typeface="Times New Roman" panose="02020603050405020304" pitchFamily="18" charset="0"/>
                <a:cs typeface="Times New Roman" panose="02020603050405020304" pitchFamily="18" charset="0"/>
              </a:rPr>
              <a:t>in silico</a:t>
            </a:r>
            <a:r>
              <a:rPr lang="en-US" sz="2100" dirty="0">
                <a:solidFill>
                  <a:schemeClr val="tx1"/>
                </a:solidFill>
                <a:latin typeface="Times New Roman" panose="02020603050405020304" pitchFamily="18" charset="0"/>
                <a:cs typeface="Times New Roman" panose="02020603050405020304" pitchFamily="18" charset="0"/>
              </a:rPr>
              <a:t> and </a:t>
            </a:r>
            <a:r>
              <a:rPr lang="en-US" sz="2100" i="1" dirty="0">
                <a:solidFill>
                  <a:schemeClr val="tx1"/>
                </a:solidFill>
                <a:latin typeface="Times New Roman" panose="02020603050405020304" pitchFamily="18" charset="0"/>
                <a:cs typeface="Times New Roman" panose="02020603050405020304" pitchFamily="18" charset="0"/>
              </a:rPr>
              <a:t>in vitro</a:t>
            </a:r>
            <a:r>
              <a:rPr lang="en-US" sz="2100" dirty="0">
                <a:solidFill>
                  <a:schemeClr val="tx1"/>
                </a:solidFill>
                <a:latin typeface="Times New Roman" panose="02020603050405020304" pitchFamily="18" charset="0"/>
                <a:cs typeface="Times New Roman" panose="02020603050405020304" pitchFamily="18" charset="0"/>
              </a:rPr>
              <a:t> anticancer evaluation of an indole amino acid alkaloid L-</a:t>
            </a:r>
            <a:r>
              <a:rPr lang="en-US" sz="2100" dirty="0" err="1">
                <a:solidFill>
                  <a:schemeClr val="tx1"/>
                </a:solidFill>
                <a:latin typeface="Times New Roman" panose="02020603050405020304" pitchFamily="18" charset="0"/>
                <a:cs typeface="Times New Roman" panose="02020603050405020304" pitchFamily="18" charset="0"/>
              </a:rPr>
              <a:t>Abrine</a:t>
            </a:r>
            <a:r>
              <a:rPr lang="en-US" sz="2100"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Curr</a:t>
            </a:r>
            <a:r>
              <a:rPr lang="en-US" sz="2100" i="1" dirty="0">
                <a:solidFill>
                  <a:schemeClr val="tx1"/>
                </a:solidFill>
                <a:latin typeface="Times New Roman" panose="02020603050405020304" pitchFamily="18" charset="0"/>
                <a:cs typeface="Times New Roman" panose="02020603050405020304" pitchFamily="18" charset="0"/>
              </a:rPr>
              <a:t>. Cancer Drug Targets.</a:t>
            </a:r>
            <a:r>
              <a:rPr lang="en-US" sz="2100" dirty="0">
                <a:solidFill>
                  <a:schemeClr val="tx1"/>
                </a:solidFill>
                <a:latin typeface="Times New Roman" panose="02020603050405020304" pitchFamily="18" charset="0"/>
                <a:cs typeface="Times New Roman" panose="02020603050405020304" pitchFamily="18" charset="0"/>
              </a:rPr>
              <a:t> 19(9), 707</a:t>
            </a:r>
            <a:r>
              <a:rPr lang="en-US" sz="2100" b="1" dirty="0">
                <a:solidFill>
                  <a:schemeClr val="tx1"/>
                </a:solidFill>
                <a:latin typeface="Times New Roman" panose="02020603050405020304" pitchFamily="18" charset="0"/>
                <a:cs typeface="Times New Roman" panose="02020603050405020304" pitchFamily="18" charset="0"/>
              </a:rPr>
              <a:t>–</a:t>
            </a:r>
            <a:r>
              <a:rPr lang="en-US" sz="2100" dirty="0">
                <a:solidFill>
                  <a:schemeClr val="tx1"/>
                </a:solidFill>
                <a:latin typeface="Times New Roman" panose="02020603050405020304" pitchFamily="18" charset="0"/>
                <a:cs typeface="Times New Roman" panose="02020603050405020304" pitchFamily="18" charset="0"/>
              </a:rPr>
              <a:t>715 (</a:t>
            </a:r>
            <a:r>
              <a:rPr lang="en-US" sz="2100" b="1" dirty="0">
                <a:solidFill>
                  <a:schemeClr val="tx1"/>
                </a:solidFill>
                <a:latin typeface="Times New Roman" panose="02020603050405020304" pitchFamily="18" charset="0"/>
                <a:cs typeface="Times New Roman" panose="02020603050405020304" pitchFamily="18" charset="0"/>
              </a:rPr>
              <a:t>This paper was highlighted as Front Cover featured article</a:t>
            </a:r>
            <a:r>
              <a:rPr lang="en-US" sz="21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2100" dirty="0">
                <a:solidFill>
                  <a:schemeClr val="tx1"/>
                </a:solidFill>
                <a:latin typeface="Times New Roman" panose="02020603050405020304" pitchFamily="18" charset="0"/>
                <a:cs typeface="Times New Roman" panose="02020603050405020304" pitchFamily="18" charset="0"/>
              </a:rPr>
              <a:t>3. Bandyopadhyay, D., Banerjee, M., </a:t>
            </a:r>
            <a:r>
              <a:rPr lang="en-US" sz="2100" dirty="0" err="1">
                <a:solidFill>
                  <a:schemeClr val="tx1"/>
                </a:solidFill>
                <a:latin typeface="Times New Roman" panose="02020603050405020304" pitchFamily="18" charset="0"/>
                <a:cs typeface="Times New Roman" panose="02020603050405020304" pitchFamily="18" charset="0"/>
              </a:rPr>
              <a:t>Laskar</a:t>
            </a:r>
            <a:r>
              <a:rPr lang="en-US" sz="2100" dirty="0">
                <a:solidFill>
                  <a:schemeClr val="tx1"/>
                </a:solidFill>
                <a:latin typeface="Times New Roman" panose="02020603050405020304" pitchFamily="18" charset="0"/>
                <a:cs typeface="Times New Roman" panose="02020603050405020304" pitchFamily="18" charset="0"/>
              </a:rPr>
              <a:t>, S.,  </a:t>
            </a:r>
            <a:r>
              <a:rPr lang="en-US" sz="2100" dirty="0" err="1">
                <a:solidFill>
                  <a:schemeClr val="tx1"/>
                </a:solidFill>
                <a:latin typeface="Times New Roman" panose="02020603050405020304" pitchFamily="18" charset="0"/>
                <a:cs typeface="Times New Roman" panose="02020603050405020304" pitchFamily="18" charset="0"/>
              </a:rPr>
              <a:t>Basak</a:t>
            </a:r>
            <a:r>
              <a:rPr lang="en-US" sz="2100" dirty="0">
                <a:solidFill>
                  <a:schemeClr val="tx1"/>
                </a:solidFill>
                <a:latin typeface="Times New Roman" panose="02020603050405020304" pitchFamily="18" charset="0"/>
                <a:cs typeface="Times New Roman" panose="02020603050405020304" pitchFamily="18" charset="0"/>
              </a:rPr>
              <a:t>, B. (2011). </a:t>
            </a:r>
            <a:r>
              <a:rPr lang="en-US" sz="2100" dirty="0" err="1">
                <a:solidFill>
                  <a:schemeClr val="tx1"/>
                </a:solidFill>
                <a:latin typeface="Times New Roman" panose="02020603050405020304" pitchFamily="18" charset="0"/>
                <a:cs typeface="Times New Roman" panose="02020603050405020304" pitchFamily="18" charset="0"/>
              </a:rPr>
              <a:t>Asimafoetidnol</a:t>
            </a:r>
            <a:r>
              <a:rPr lang="en-US" sz="2100" dirty="0">
                <a:solidFill>
                  <a:schemeClr val="tx1"/>
                </a:solidFill>
                <a:latin typeface="Times New Roman" panose="02020603050405020304" pitchFamily="18" charset="0"/>
                <a:cs typeface="Times New Roman" panose="02020603050405020304" pitchFamily="18" charset="0"/>
              </a:rPr>
              <a:t>: A new Sesquiterpenoid Coumarin from the gum resin of </a:t>
            </a:r>
            <a:r>
              <a:rPr lang="en-US" sz="2100" dirty="0" err="1">
                <a:solidFill>
                  <a:schemeClr val="tx1"/>
                </a:solidFill>
                <a:latin typeface="Times New Roman" panose="02020603050405020304" pitchFamily="18" charset="0"/>
                <a:cs typeface="Times New Roman" panose="02020603050405020304" pitchFamily="18" charset="0"/>
              </a:rPr>
              <a:t>Ferula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assa‐foetida</a:t>
            </a:r>
            <a:r>
              <a:rPr lang="en-US" sz="2100" dirty="0">
                <a:solidFill>
                  <a:schemeClr val="tx1"/>
                </a:solidFill>
                <a:latin typeface="Times New Roman" panose="02020603050405020304" pitchFamily="18" charset="0"/>
                <a:cs typeface="Times New Roman" panose="02020603050405020304" pitchFamily="18" charset="0"/>
              </a:rPr>
              <a:t> L</a:t>
            </a:r>
            <a:r>
              <a:rPr lang="en-US" sz="2100" i="1" dirty="0">
                <a:solidFill>
                  <a:schemeClr val="tx1"/>
                </a:solidFill>
                <a:latin typeface="Times New Roman" panose="02020603050405020304" pitchFamily="18" charset="0"/>
                <a:cs typeface="Times New Roman" panose="02020603050405020304" pitchFamily="18" charset="0"/>
              </a:rPr>
              <a:t>. Natural Product Communications</a:t>
            </a:r>
            <a:r>
              <a:rPr lang="en-US" sz="2100" dirty="0">
                <a:solidFill>
                  <a:schemeClr val="tx1"/>
                </a:solidFill>
                <a:latin typeface="Times New Roman" panose="02020603050405020304" pitchFamily="18" charset="0"/>
                <a:cs typeface="Times New Roman" panose="02020603050405020304" pitchFamily="18" charset="0"/>
              </a:rPr>
              <a:t>, 6, 209–212. </a:t>
            </a:r>
          </a:p>
          <a:p>
            <a:pPr marL="0" indent="0">
              <a:buNone/>
            </a:pPr>
            <a:r>
              <a:rPr lang="en-US" sz="2100" dirty="0">
                <a:solidFill>
                  <a:schemeClr val="tx1"/>
                </a:solidFill>
                <a:latin typeface="Times New Roman" panose="02020603050405020304" pitchFamily="18" charset="0"/>
                <a:cs typeface="Times New Roman" panose="02020603050405020304" pitchFamily="18" charset="0"/>
              </a:rPr>
              <a:t>4. </a:t>
            </a:r>
            <a:r>
              <a:rPr lang="en-US" sz="2100" dirty="0" err="1">
                <a:solidFill>
                  <a:schemeClr val="tx1"/>
                </a:solidFill>
                <a:latin typeface="Times New Roman" panose="02020603050405020304" pitchFamily="18" charset="0"/>
                <a:cs typeface="Times New Roman" panose="02020603050405020304" pitchFamily="18" charset="0"/>
              </a:rPr>
              <a:t>Maioli</a:t>
            </a:r>
            <a:r>
              <a:rPr lang="en-US" sz="2100" dirty="0">
                <a:solidFill>
                  <a:schemeClr val="tx1"/>
                </a:solidFill>
                <a:latin typeface="Times New Roman" panose="02020603050405020304" pitchFamily="18" charset="0"/>
                <a:cs typeface="Times New Roman" panose="02020603050405020304" pitchFamily="18" charset="0"/>
              </a:rPr>
              <a:t>, M., </a:t>
            </a:r>
            <a:r>
              <a:rPr lang="en-US" sz="2100" dirty="0" err="1">
                <a:solidFill>
                  <a:schemeClr val="tx1"/>
                </a:solidFill>
                <a:latin typeface="Times New Roman" panose="02020603050405020304" pitchFamily="18" charset="0"/>
                <a:cs typeface="Times New Roman" panose="02020603050405020304" pitchFamily="18" charset="0"/>
              </a:rPr>
              <a:t>Basoli</a:t>
            </a:r>
            <a:r>
              <a:rPr lang="en-US" sz="2100" dirty="0">
                <a:solidFill>
                  <a:schemeClr val="tx1"/>
                </a:solidFill>
                <a:latin typeface="Times New Roman" panose="02020603050405020304" pitchFamily="18" charset="0"/>
                <a:cs typeface="Times New Roman" panose="02020603050405020304" pitchFamily="18" charset="0"/>
              </a:rPr>
              <a:t>, V., Carta, P., </a:t>
            </a:r>
            <a:r>
              <a:rPr lang="en-US" sz="2100" dirty="0" err="1">
                <a:solidFill>
                  <a:schemeClr val="tx1"/>
                </a:solidFill>
                <a:latin typeface="Times New Roman" panose="02020603050405020304" pitchFamily="18" charset="0"/>
                <a:cs typeface="Times New Roman" panose="02020603050405020304" pitchFamily="18" charset="0"/>
              </a:rPr>
              <a:t>Fabbri</a:t>
            </a:r>
            <a:r>
              <a:rPr lang="en-US" sz="2100" dirty="0">
                <a:solidFill>
                  <a:schemeClr val="tx1"/>
                </a:solidFill>
                <a:latin typeface="Times New Roman" panose="02020603050405020304" pitchFamily="18" charset="0"/>
                <a:cs typeface="Times New Roman" panose="02020603050405020304" pitchFamily="18" charset="0"/>
              </a:rPr>
              <a:t>, D., </a:t>
            </a:r>
            <a:r>
              <a:rPr lang="en-US" sz="2100" dirty="0" err="1">
                <a:solidFill>
                  <a:schemeClr val="tx1"/>
                </a:solidFill>
                <a:latin typeface="Times New Roman" panose="02020603050405020304" pitchFamily="18" charset="0"/>
                <a:cs typeface="Times New Roman" panose="02020603050405020304" pitchFamily="18" charset="0"/>
              </a:rPr>
              <a:t>Dettori</a:t>
            </a:r>
            <a:r>
              <a:rPr lang="en-US" sz="2100" dirty="0">
                <a:solidFill>
                  <a:schemeClr val="tx1"/>
                </a:solidFill>
                <a:latin typeface="Times New Roman" panose="02020603050405020304" pitchFamily="18" charset="0"/>
                <a:cs typeface="Times New Roman" panose="02020603050405020304" pitchFamily="18" charset="0"/>
              </a:rPr>
              <a:t>, M. A., </a:t>
            </a:r>
            <a:r>
              <a:rPr lang="en-US" sz="2100" dirty="0" err="1">
                <a:solidFill>
                  <a:schemeClr val="tx1"/>
                </a:solidFill>
                <a:latin typeface="Times New Roman" panose="02020603050405020304" pitchFamily="18" charset="0"/>
                <a:cs typeface="Times New Roman" panose="02020603050405020304" pitchFamily="18" charset="0"/>
              </a:rPr>
              <a:t>Cruciani</a:t>
            </a:r>
            <a:r>
              <a:rPr lang="en-US" sz="2100" dirty="0">
                <a:solidFill>
                  <a:schemeClr val="tx1"/>
                </a:solidFill>
                <a:latin typeface="Times New Roman" panose="02020603050405020304" pitchFamily="18" charset="0"/>
                <a:cs typeface="Times New Roman" panose="02020603050405020304" pitchFamily="18" charset="0"/>
              </a:rPr>
              <a:t>, S., Serra, P. A., </a:t>
            </a:r>
            <a:r>
              <a:rPr lang="en-US" sz="2100" dirty="0" err="1">
                <a:solidFill>
                  <a:schemeClr val="tx1"/>
                </a:solidFill>
                <a:latin typeface="Times New Roman" panose="02020603050405020304" pitchFamily="18" charset="0"/>
                <a:cs typeface="Times New Roman" panose="02020603050405020304" pitchFamily="18" charset="0"/>
              </a:rPr>
              <a:t>Delogu</a:t>
            </a:r>
            <a:r>
              <a:rPr lang="en-US" sz="2100" dirty="0">
                <a:solidFill>
                  <a:schemeClr val="tx1"/>
                </a:solidFill>
                <a:latin typeface="Times New Roman" panose="02020603050405020304" pitchFamily="18" charset="0"/>
                <a:cs typeface="Times New Roman" panose="02020603050405020304" pitchFamily="18" charset="0"/>
              </a:rPr>
              <a:t>, G. (2018). Synthesis of magnolol and honokiol derivatives and their effect against hepatocarcinoma cells. </a:t>
            </a:r>
            <a:r>
              <a:rPr lang="en-US" sz="2100" i="1" dirty="0">
                <a:solidFill>
                  <a:schemeClr val="tx1"/>
                </a:solidFill>
                <a:latin typeface="Times New Roman" panose="02020603050405020304" pitchFamily="18" charset="0"/>
                <a:cs typeface="Times New Roman" panose="02020603050405020304" pitchFamily="18" charset="0"/>
              </a:rPr>
              <a:t>PLOS one</a:t>
            </a:r>
            <a:r>
              <a:rPr lang="en-US" sz="2100" dirty="0">
                <a:solidFill>
                  <a:schemeClr val="tx1"/>
                </a:solidFill>
                <a:latin typeface="Times New Roman" panose="02020603050405020304" pitchFamily="18" charset="0"/>
                <a:cs typeface="Times New Roman" panose="02020603050405020304" pitchFamily="18" charset="0"/>
              </a:rPr>
              <a:t>, </a:t>
            </a:r>
            <a:r>
              <a:rPr lang="en-US" sz="2100" i="1" dirty="0">
                <a:solidFill>
                  <a:schemeClr val="tx1"/>
                </a:solidFill>
                <a:latin typeface="Times New Roman" panose="02020603050405020304" pitchFamily="18" charset="0"/>
                <a:cs typeface="Times New Roman" panose="02020603050405020304" pitchFamily="18" charset="0"/>
              </a:rPr>
              <a:t>13</a:t>
            </a:r>
            <a:r>
              <a:rPr lang="en-US" sz="2100" dirty="0">
                <a:solidFill>
                  <a:schemeClr val="tx1"/>
                </a:solidFill>
                <a:latin typeface="Times New Roman" panose="02020603050405020304" pitchFamily="18" charset="0"/>
                <a:cs typeface="Times New Roman" panose="02020603050405020304" pitchFamily="18" charset="0"/>
              </a:rPr>
              <a:t>(2). </a:t>
            </a:r>
          </a:p>
          <a:p>
            <a:pPr marL="0" indent="0">
              <a:buNone/>
            </a:pPr>
            <a:r>
              <a:rPr lang="en-US" sz="2100" dirty="0">
                <a:solidFill>
                  <a:schemeClr val="tx1"/>
                </a:solidFill>
                <a:latin typeface="Times New Roman" panose="02020603050405020304" pitchFamily="18" charset="0"/>
                <a:cs typeface="Times New Roman" panose="02020603050405020304" pitchFamily="18" charset="0"/>
              </a:rPr>
              <a:t>5. Liang-</a:t>
            </a:r>
            <a:r>
              <a:rPr lang="en-US" sz="2100" dirty="0" err="1">
                <a:solidFill>
                  <a:schemeClr val="tx1"/>
                </a:solidFill>
                <a:latin typeface="Times New Roman" panose="02020603050405020304" pitchFamily="18" charset="0"/>
                <a:cs typeface="Times New Roman" panose="02020603050405020304" pitchFamily="18" charset="0"/>
              </a:rPr>
              <a:t>Tzung</a:t>
            </a:r>
            <a:r>
              <a:rPr lang="en-US" sz="2100" dirty="0">
                <a:solidFill>
                  <a:schemeClr val="tx1"/>
                </a:solidFill>
                <a:latin typeface="Times New Roman" panose="02020603050405020304" pitchFamily="18" charset="0"/>
                <a:cs typeface="Times New Roman" panose="02020603050405020304" pitchFamily="18" charset="0"/>
              </a:rPr>
              <a:t>, L; Wen-Chan, H; Chun-Ching, L. Antiviral Natural Products and Herbal Medicines. (2014)  </a:t>
            </a:r>
            <a:r>
              <a:rPr lang="en-US" sz="2100" i="1" dirty="0">
                <a:solidFill>
                  <a:schemeClr val="tx1"/>
                </a:solidFill>
                <a:latin typeface="Times New Roman" panose="02020603050405020304" pitchFamily="18" charset="0"/>
                <a:cs typeface="Times New Roman" panose="02020603050405020304" pitchFamily="18" charset="0"/>
              </a:rPr>
              <a:t>J </a:t>
            </a:r>
            <a:r>
              <a:rPr lang="en-US" sz="2100" i="1" dirty="0" err="1">
                <a:solidFill>
                  <a:schemeClr val="tx1"/>
                </a:solidFill>
                <a:latin typeface="Times New Roman" panose="02020603050405020304" pitchFamily="18" charset="0"/>
                <a:cs typeface="Times New Roman" panose="02020603050405020304" pitchFamily="18" charset="0"/>
              </a:rPr>
              <a:t>Tradit</a:t>
            </a:r>
            <a:r>
              <a:rPr lang="en-US" sz="2100" i="1" dirty="0">
                <a:solidFill>
                  <a:schemeClr val="tx1"/>
                </a:solidFill>
                <a:latin typeface="Times New Roman" panose="02020603050405020304" pitchFamily="18" charset="0"/>
                <a:cs typeface="Times New Roman" panose="02020603050405020304" pitchFamily="18" charset="0"/>
              </a:rPr>
              <a:t> Complement Med</a:t>
            </a:r>
            <a:r>
              <a:rPr lang="en-US" sz="2100" dirty="0">
                <a:solidFill>
                  <a:schemeClr val="tx1"/>
                </a:solidFill>
                <a:latin typeface="Times New Roman" panose="02020603050405020304" pitchFamily="18" charset="0"/>
                <a:cs typeface="Times New Roman" panose="02020603050405020304" pitchFamily="18" charset="0"/>
              </a:rPr>
              <a:t>., 4(1), 24-35.</a:t>
            </a:r>
          </a:p>
          <a:p>
            <a:pPr marL="0" indent="0">
              <a:buNone/>
            </a:pPr>
            <a:r>
              <a:rPr lang="en-US" sz="2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Pereira, B. B. Challenges and Cares to Promote Rational Use of Chloroquine and Hydroxychloroquine in the Management of Coronavirus Disease 2019 (COVID-19) Pandemic: A Timely Review. </a:t>
            </a:r>
            <a:r>
              <a:rPr lang="en-US" sz="2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 </a:t>
            </a:r>
            <a:r>
              <a:rPr lang="en-US" sz="21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Toxicol</a:t>
            </a:r>
            <a:r>
              <a:rPr lang="en-US" sz="2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Environ. Heal. - Part B Crit. Rev.</a:t>
            </a:r>
            <a:r>
              <a:rPr lang="en-US" sz="2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r>
              <a:rPr lang="en-US" sz="2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a:t>
            </a:r>
            <a:r>
              <a:rPr lang="en-US" sz="2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 177–181. https://doi.org/10.1080/10937404.2020.1752340.</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02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3D57-A90A-4419-9EDF-9AAAFC9D9E40}"/>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E71A15AA-A0B6-490C-B529-48CBB9B9819E}"/>
              </a:ext>
            </a:extLst>
          </p:cNvPr>
          <p:cNvSpPr>
            <a:spLocks noGrp="1"/>
          </p:cNvSpPr>
          <p:nvPr>
            <p:ph idx="1"/>
          </p:nvPr>
        </p:nvSpPr>
        <p:spPr>
          <a:xfrm>
            <a:off x="1097280" y="1845734"/>
            <a:ext cx="10150728" cy="4359757"/>
          </a:xfrm>
        </p:spPr>
        <p:txBody>
          <a:bodyPr>
            <a:noAutofit/>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I wish to express my sincere appreciation to the graduate college for presenting me with the Presidential graduate research assistantship (PGRA) award.</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I am extremely grateful to Dr. B. Connie Allen, Interim Chair, Chemistry Department for her relentless assistance during this project. </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I also wish to express my deepest gratitude to my mentor, Dr. Debasish Bandyopadhyay for his invaluable support, guidance, constructive advice, patience and encouragement throughout the duration of this research.</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Finally, I’d like to recognize my thesis committee members; Dr. Hassan Ahmad, Dr. Tulay Atesin, and Dr. Javier Macossay-Torres for their practical contribution and insightful suggestions.</a:t>
            </a:r>
          </a:p>
        </p:txBody>
      </p:sp>
    </p:spTree>
    <p:extLst>
      <p:ext uri="{BB962C8B-B14F-4D97-AF65-F5344CB8AC3E}">
        <p14:creationId xmlns:p14="http://schemas.microsoft.com/office/powerpoint/2010/main" val="126250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9AEEF-D119-4D68-A3CA-67875303A67C}"/>
              </a:ext>
            </a:extLst>
          </p:cNvPr>
          <p:cNvSpPr>
            <a:spLocks noGrp="1"/>
          </p:cNvSpPr>
          <p:nvPr>
            <p:ph type="title"/>
          </p:nvPr>
        </p:nvSpPr>
        <p:spPr>
          <a:xfrm>
            <a:off x="507830" y="963997"/>
            <a:ext cx="3254691" cy="4938361"/>
          </a:xfrm>
        </p:spPr>
        <p:txBody>
          <a:bodyPr anchor="ctr">
            <a:normAutofit/>
          </a:bodyPr>
          <a:lstStyle/>
          <a:p>
            <a:pPr algn="r"/>
            <a:r>
              <a:rPr lang="en-US" sz="4400" dirty="0"/>
              <a:t>Introduction</a:t>
            </a:r>
          </a:p>
        </p:txBody>
      </p:sp>
      <p:cxnSp>
        <p:nvCxnSpPr>
          <p:cNvPr id="21" name="Straight Connector 20">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22A0BC0B-EC88-40F1-9E19-F7928F0B6408}"/>
              </a:ext>
            </a:extLst>
          </p:cNvPr>
          <p:cNvSpPr>
            <a:spLocks noGrp="1"/>
          </p:cNvSpPr>
          <p:nvPr>
            <p:ph idx="1"/>
          </p:nvPr>
        </p:nvSpPr>
        <p:spPr>
          <a:xfrm>
            <a:off x="4971816" y="959573"/>
            <a:ext cx="6442790" cy="4938851"/>
          </a:xfrm>
        </p:spPr>
        <p:txBody>
          <a:bodyPr anchor="ctr">
            <a:noAutofit/>
          </a:bodyPr>
          <a:lstStyle/>
          <a:p>
            <a:pPr>
              <a:buFont typeface="Wingdings" panose="05000000000000000000" pitchFamily="2" charset="2"/>
              <a:buChar char="Ø"/>
            </a:pPr>
            <a:r>
              <a:rPr lang="en-US" sz="1700" dirty="0">
                <a:solidFill>
                  <a:srgbClr val="7030A0"/>
                </a:solidFill>
                <a:latin typeface="Times New Roman" panose="02020603050405020304" pitchFamily="18" charset="0"/>
                <a:cs typeface="Times New Roman" panose="02020603050405020304" pitchFamily="18" charset="0"/>
              </a:rPr>
              <a:t>The World Health Organization (WHO) declared Covid-19 a global pandemic on 11</a:t>
            </a:r>
            <a:r>
              <a:rPr lang="en-US" sz="1700" baseline="30000" dirty="0">
                <a:solidFill>
                  <a:srgbClr val="7030A0"/>
                </a:solidFill>
                <a:latin typeface="Times New Roman" panose="02020603050405020304" pitchFamily="18" charset="0"/>
                <a:cs typeface="Times New Roman" panose="02020603050405020304" pitchFamily="18" charset="0"/>
              </a:rPr>
              <a:t>th</a:t>
            </a:r>
            <a:r>
              <a:rPr lang="en-US" sz="1700" dirty="0">
                <a:solidFill>
                  <a:srgbClr val="7030A0"/>
                </a:solidFill>
                <a:latin typeface="Times New Roman" panose="02020603050405020304" pitchFamily="18" charset="0"/>
                <a:cs typeface="Times New Roman" panose="02020603050405020304" pitchFamily="18" charset="0"/>
              </a:rPr>
              <a:t> March (Wednesday), 2020</a:t>
            </a:r>
            <a:r>
              <a:rPr lang="en-US" sz="17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p>
          <a:p>
            <a:pPr>
              <a:buFont typeface="Wingdings" panose="05000000000000000000" pitchFamily="2" charset="2"/>
              <a:buChar char="Ø"/>
            </a:pPr>
            <a:r>
              <a:rPr lang="en-US" sz="17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As of November 12, 2020, approximately 240,000</a:t>
            </a:r>
            <a:r>
              <a:rPr lang="en-US" sz="17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deaths (cdc.gov) have been recorded in the United States alone</a:t>
            </a:r>
          </a:p>
          <a:p>
            <a:pPr>
              <a:buFont typeface="Wingdings" panose="05000000000000000000" pitchFamily="2" charset="2"/>
              <a:buChar char="Ø"/>
            </a:pPr>
            <a:r>
              <a:rPr lang="en-US" sz="17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Coronaviruses are enveloped, single-stranded, positive-sense RNA viruses having large-scale viral genomes</a:t>
            </a:r>
          </a:p>
          <a:p>
            <a:pPr>
              <a:buFont typeface="Wingdings" panose="05000000000000000000" pitchFamily="2" charset="2"/>
              <a:buChar char="Ø"/>
            </a:pPr>
            <a:r>
              <a:rPr lang="en-US" sz="17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SARS-Cov-2, family </a:t>
            </a:r>
            <a:r>
              <a:rPr lang="en-US" sz="1700" i="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coronaviridae</a:t>
            </a:r>
            <a:r>
              <a:rPr lang="en-US" sz="1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7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genus </a:t>
            </a:r>
            <a:r>
              <a:rPr lang="en-US" sz="1700" i="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Betacoronavirus</a:t>
            </a:r>
            <a:r>
              <a:rPr lang="en-US" sz="17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p>
          <a:p>
            <a:pPr>
              <a:buFont typeface="Wingdings" panose="05000000000000000000" pitchFamily="2" charset="2"/>
              <a:buChar char="Ø"/>
            </a:pPr>
            <a:r>
              <a:rPr lang="en-US" sz="17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a:solidFill>
                  <a:srgbClr val="7030A0"/>
                </a:solidFill>
                <a:latin typeface="Times New Roman" panose="02020603050405020304" pitchFamily="18" charset="0"/>
                <a:cs typeface="Times New Roman" panose="02020603050405020304" pitchFamily="18" charset="0"/>
              </a:rPr>
              <a:t>Phytochemicals can be broadly categorized into five major categories such as </a:t>
            </a:r>
            <a:r>
              <a:rPr lang="en-US" sz="1700" dirty="0" err="1">
                <a:solidFill>
                  <a:srgbClr val="7030A0"/>
                </a:solidFill>
                <a:latin typeface="Times New Roman" panose="02020603050405020304" pitchFamily="18" charset="0"/>
                <a:cs typeface="Times New Roman" panose="02020603050405020304" pitchFamily="18" charset="0"/>
              </a:rPr>
              <a:t>phytoceuticals</a:t>
            </a:r>
            <a:r>
              <a:rPr lang="en-US" sz="1700" dirty="0">
                <a:solidFill>
                  <a:srgbClr val="7030A0"/>
                </a:solidFill>
                <a:latin typeface="Times New Roman" panose="02020603050405020304" pitchFamily="18" charset="0"/>
                <a:cs typeface="Times New Roman" panose="02020603050405020304" pitchFamily="18" charset="0"/>
              </a:rPr>
              <a:t>, nutraceuticals, additives (narcotics), toxins, and biologically inactive compounds.</a:t>
            </a:r>
          </a:p>
          <a:p>
            <a:pPr>
              <a:buFont typeface="Wingdings" panose="05000000000000000000" pitchFamily="2" charset="2"/>
              <a:buChar char="Ø"/>
            </a:pPr>
            <a:r>
              <a:rPr lang="en-US" sz="1700" dirty="0">
                <a:solidFill>
                  <a:srgbClr val="7030A0"/>
                </a:solidFill>
                <a:latin typeface="Times New Roman" panose="02020603050405020304" pitchFamily="18" charset="0"/>
                <a:cs typeface="Times New Roman" panose="02020603050405020304" pitchFamily="18" charset="0"/>
              </a:rPr>
              <a:t>Phytochemicals and nutraceuticals are pharmacologically active molecules, they produce positive therapeutic effects when applied.</a:t>
            </a:r>
          </a:p>
          <a:p>
            <a:pPr>
              <a:buFont typeface="Wingdings" panose="05000000000000000000" pitchFamily="2" charset="2"/>
              <a:buChar char="Ø"/>
            </a:pPr>
            <a:r>
              <a:rPr lang="en-US" sz="1700" dirty="0">
                <a:solidFill>
                  <a:srgbClr val="7030A0"/>
                </a:solidFill>
                <a:latin typeface="Times New Roman" panose="02020603050405020304" pitchFamily="18" charset="0"/>
                <a:cs typeface="Times New Roman" panose="02020603050405020304" pitchFamily="18" charset="0"/>
              </a:rPr>
              <a:t>Chemical modification of natural products by total and semi- synthesis is an important tool in drug research and development. </a:t>
            </a:r>
          </a:p>
          <a:p>
            <a:pPr>
              <a:buFont typeface="Wingdings" panose="05000000000000000000" pitchFamily="2" charset="2"/>
              <a:buChar char="Ø"/>
            </a:pPr>
            <a:r>
              <a:rPr lang="en-US" sz="1700" dirty="0">
                <a:solidFill>
                  <a:srgbClr val="7030A0"/>
                </a:solidFill>
                <a:latin typeface="Times New Roman" panose="02020603050405020304" pitchFamily="18" charset="0"/>
                <a:cs typeface="Times New Roman" panose="02020603050405020304" pitchFamily="18" charset="0"/>
              </a:rPr>
              <a:t> Ultimately, chemical modification of natural compounds can lead to discovery of novel synthetic pathways that can significantly increase therapeutic potency and therapeutic profile , provide adequate safety, improve drug-like properties.</a:t>
            </a:r>
          </a:p>
        </p:txBody>
      </p:sp>
    </p:spTree>
    <p:extLst>
      <p:ext uri="{BB962C8B-B14F-4D97-AF65-F5344CB8AC3E}">
        <p14:creationId xmlns:p14="http://schemas.microsoft.com/office/powerpoint/2010/main" val="3528746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Why You Should Thank People for Connecting on LinkedIn">
            <a:extLst>
              <a:ext uri="{FF2B5EF4-FFF2-40B4-BE49-F238E27FC236}">
                <a16:creationId xmlns:a16="http://schemas.microsoft.com/office/drawing/2014/main" id="{6EC8EE87-59DE-48DB-9BA8-03BD8DA16E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8116" y="643467"/>
            <a:ext cx="9395767" cy="505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1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6" name="Straight Connector 11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7E95AC-4ABD-439D-A382-EF98EF26D464}"/>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kern="1200" spc="-50" baseline="0">
                <a:solidFill>
                  <a:schemeClr val="tx1"/>
                </a:solidFill>
                <a:latin typeface="+mj-lt"/>
                <a:ea typeface="+mj-ea"/>
                <a:cs typeface="+mj-cs"/>
              </a:rPr>
              <a:t>Background</a:t>
            </a:r>
          </a:p>
        </p:txBody>
      </p:sp>
      <p:sp>
        <p:nvSpPr>
          <p:cNvPr id="120" name="Rectangle 119">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Rectangle 121">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extBox 4">
            <a:extLst>
              <a:ext uri="{FF2B5EF4-FFF2-40B4-BE49-F238E27FC236}">
                <a16:creationId xmlns:a16="http://schemas.microsoft.com/office/drawing/2014/main" id="{288BCF8F-4A11-4AB2-A188-54E4BF99376A}"/>
              </a:ext>
            </a:extLst>
          </p:cNvPr>
          <p:cNvGraphicFramePr/>
          <p:nvPr>
            <p:extLst>
              <p:ext uri="{D42A27DB-BD31-4B8C-83A1-F6EECF244321}">
                <p14:modId xmlns:p14="http://schemas.microsoft.com/office/powerpoint/2010/main" val="6194582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3902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207E69B-0F6F-4D15-A988-616519F6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4113C24-A97F-448E-BE2B-73E74A61D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5AE43E2-4ABD-4875-BB63-202C115764C2}"/>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3600" dirty="0">
                <a:solidFill>
                  <a:srgbClr val="FFFFFF"/>
                </a:solidFill>
              </a:rPr>
              <a:t>Chemically modified derivatives of magnolol, adamantane, and 4-amino quinoline</a:t>
            </a:r>
            <a:r>
              <a:rPr lang="en-US" sz="4000" dirty="0">
                <a:solidFill>
                  <a:srgbClr val="FFFFFF"/>
                </a:solidFill>
              </a:rPr>
              <a:t>.</a:t>
            </a:r>
          </a:p>
        </p:txBody>
      </p:sp>
      <p:sp>
        <p:nvSpPr>
          <p:cNvPr id="7" name="TextBox 6">
            <a:extLst>
              <a:ext uri="{FF2B5EF4-FFF2-40B4-BE49-F238E27FC236}">
                <a16:creationId xmlns:a16="http://schemas.microsoft.com/office/drawing/2014/main" id="{9C30A85B-7B9A-490C-B480-5F1C2886EF95}"/>
              </a:ext>
            </a:extLst>
          </p:cNvPr>
          <p:cNvSpPr txBox="1"/>
          <p:nvPr/>
        </p:nvSpPr>
        <p:spPr>
          <a:xfrm>
            <a:off x="619604" y="2301420"/>
            <a:ext cx="6455613" cy="4282260"/>
          </a:xfrm>
          <a:prstGeom prst="rect">
            <a:avLst/>
          </a:prstGeom>
        </p:spPr>
        <p:txBody>
          <a:bodyPr vert="horz" lIns="0" tIns="45720" rIns="0" bIns="45720" rtlCol="0">
            <a:normAutofit fontScale="92500" lnSpcReduction="10000"/>
          </a:bodyPr>
          <a:lstStyle/>
          <a:p>
            <a:pPr marL="285750" indent="-285750">
              <a:lnSpc>
                <a:spcPct val="90000"/>
              </a:lnSpc>
              <a:spcAft>
                <a:spcPts val="600"/>
              </a:spcAft>
              <a:buClr>
                <a:schemeClr val="accent1"/>
              </a:buClr>
              <a:buFont typeface="Calibri" panose="020F0502020204030204" pitchFamily="34" charset="0"/>
              <a:buChar char="•"/>
            </a:pPr>
            <a:r>
              <a:rPr lang="en-US" dirty="0">
                <a:solidFill>
                  <a:srgbClr val="FFFFFF"/>
                </a:solidFill>
              </a:rPr>
              <a:t>Magnolol (5,5′‐Diallyl‐[1,1′‐biphenyl]‐2,2′‐diol)  is the major active constituent found in the seedless cones obtained from </a:t>
            </a:r>
            <a:r>
              <a:rPr lang="en-US" i="1" dirty="0">
                <a:solidFill>
                  <a:srgbClr val="FFFFFF"/>
                </a:solidFill>
              </a:rPr>
              <a:t>magnolia grandiflora</a:t>
            </a:r>
            <a:r>
              <a:rPr lang="en-US" dirty="0">
                <a:solidFill>
                  <a:srgbClr val="FFFFFF"/>
                </a:solidFill>
              </a:rPr>
              <a:t> (belong to family </a:t>
            </a:r>
            <a:r>
              <a:rPr lang="en-US" i="1" dirty="0" err="1">
                <a:solidFill>
                  <a:srgbClr val="FFFFFF"/>
                </a:solidFill>
              </a:rPr>
              <a:t>Magnoliaceae</a:t>
            </a:r>
            <a:r>
              <a:rPr lang="en-US" i="1" dirty="0">
                <a:solidFill>
                  <a:srgbClr val="FFFFFF"/>
                </a:solidFill>
              </a:rPr>
              <a:t>). </a:t>
            </a:r>
          </a:p>
          <a:p>
            <a:pPr marL="285750" indent="-285750">
              <a:lnSpc>
                <a:spcPct val="90000"/>
              </a:lnSpc>
              <a:spcAft>
                <a:spcPts val="600"/>
              </a:spcAft>
              <a:buClr>
                <a:schemeClr val="accent1"/>
              </a:buClr>
              <a:buFont typeface="Calibri" panose="020F0502020204030204" pitchFamily="34" charset="0"/>
              <a:buChar char="•"/>
            </a:pPr>
            <a:r>
              <a:rPr lang="en-US" dirty="0">
                <a:solidFill>
                  <a:srgbClr val="FFFFFF"/>
                </a:solidFill>
              </a:rPr>
              <a:t>Hydroxylated biphenyl with several therapeutic applications such as anti-oxidation, antiviral, anti-neoplastic, anti-fungal and anti-inflammatory etc.</a:t>
            </a:r>
          </a:p>
          <a:p>
            <a:pPr marL="285750" indent="-285750">
              <a:lnSpc>
                <a:spcPct val="90000"/>
              </a:lnSpc>
              <a:spcAft>
                <a:spcPts val="600"/>
              </a:spcAft>
              <a:buClr>
                <a:schemeClr val="accent1"/>
              </a:buClr>
              <a:buFont typeface="Calibri" panose="020F0502020204030204" pitchFamily="34" charset="0"/>
              <a:buChar char="•"/>
            </a:pPr>
            <a:r>
              <a:rPr lang="en-US" dirty="0">
                <a:solidFill>
                  <a:srgbClr val="FFFFFF"/>
                </a:solidFill>
              </a:rPr>
              <a:t>Drawback; poor aqueous solubility</a:t>
            </a:r>
          </a:p>
          <a:p>
            <a:pPr marL="285750" indent="-285750">
              <a:lnSpc>
                <a:spcPct val="90000"/>
              </a:lnSpc>
              <a:spcAft>
                <a:spcPts val="600"/>
              </a:spcAft>
              <a:buClr>
                <a:schemeClr val="accent1"/>
              </a:buClr>
              <a:buFont typeface="Calibri" panose="020F0502020204030204" pitchFamily="34" charset="0"/>
              <a:buChar char="•"/>
            </a:pPr>
            <a:r>
              <a:rPr lang="en-US" dirty="0">
                <a:solidFill>
                  <a:srgbClr val="FFFFFF"/>
                </a:solidFill>
              </a:rPr>
              <a:t>Adamantane derivatives; </a:t>
            </a:r>
            <a:r>
              <a:rPr lang="en-US" dirty="0" err="1">
                <a:solidFill>
                  <a:srgbClr val="FFFFFF"/>
                </a:solidFill>
              </a:rPr>
              <a:t>Adamantadine</a:t>
            </a:r>
            <a:r>
              <a:rPr lang="en-US" dirty="0">
                <a:solidFill>
                  <a:srgbClr val="FFFFFF"/>
                </a:solidFill>
              </a:rPr>
              <a:t> and </a:t>
            </a:r>
            <a:r>
              <a:rPr lang="en-US" dirty="0" err="1">
                <a:solidFill>
                  <a:srgbClr val="FFFFFF"/>
                </a:solidFill>
              </a:rPr>
              <a:t>Rimatandine</a:t>
            </a:r>
            <a:r>
              <a:rPr lang="en-US" dirty="0">
                <a:solidFill>
                  <a:srgbClr val="FFFFFF"/>
                </a:solidFill>
              </a:rPr>
              <a:t> are the first antiviral agents  developed in 1964 for treatment of viral diseases in humans. They prevent uncoating and replication of the  influenza virus. Pilot studies has reported their activity against viral load of SARS-CoV-2.</a:t>
            </a:r>
          </a:p>
          <a:p>
            <a:pPr marL="285750" indent="-285750">
              <a:lnSpc>
                <a:spcPct val="90000"/>
              </a:lnSpc>
              <a:spcAft>
                <a:spcPts val="600"/>
              </a:spcAft>
              <a:buClr>
                <a:schemeClr val="accent1"/>
              </a:buClr>
              <a:buFont typeface="Calibri" panose="020F0502020204030204" pitchFamily="34" charset="0"/>
              <a:buChar char="•"/>
            </a:pPr>
            <a:r>
              <a:rPr lang="en-US" dirty="0">
                <a:solidFill>
                  <a:srgbClr val="FFFFFF"/>
                </a:solidFill>
              </a:rPr>
              <a:t>4-amino quinoline, derivatives,; chloroquine and hydroxychloroquine,  obtained from cinchona tree.</a:t>
            </a:r>
          </a:p>
          <a:p>
            <a:pPr marL="285750" indent="-285750">
              <a:lnSpc>
                <a:spcPct val="90000"/>
              </a:lnSpc>
              <a:spcAft>
                <a:spcPts val="600"/>
              </a:spcAft>
              <a:buClr>
                <a:schemeClr val="accent1"/>
              </a:buClr>
              <a:buFont typeface="Calibri" panose="020F0502020204030204" pitchFamily="34" charset="0"/>
              <a:buChar char="•"/>
            </a:pPr>
            <a:r>
              <a:rPr lang="en-US" dirty="0">
                <a:solidFill>
                  <a:srgbClr val="FFFFFF"/>
                </a:solidFill>
              </a:rPr>
              <a:t>Used as antimalarial, anti viral (Influenza A virus, HIV-1)</a:t>
            </a:r>
          </a:p>
          <a:p>
            <a:pPr marL="285750" indent="-285750">
              <a:lnSpc>
                <a:spcPct val="90000"/>
              </a:lnSpc>
              <a:spcAft>
                <a:spcPts val="600"/>
              </a:spcAft>
              <a:buClr>
                <a:schemeClr val="accent1"/>
              </a:buClr>
              <a:buFont typeface="Calibri" panose="020F0502020204030204" pitchFamily="34" charset="0"/>
              <a:buChar char="•"/>
            </a:pPr>
            <a:r>
              <a:rPr lang="en-US" dirty="0">
                <a:solidFill>
                  <a:srgbClr val="FFFFFF"/>
                </a:solidFill>
              </a:rPr>
              <a:t>Inhibits replication of SARS-CoV-2  but has severe adverse effects such as cardiotoxicity, retinopathy, and neuropathy.</a:t>
            </a:r>
          </a:p>
          <a:p>
            <a:pPr marL="285750" indent="-285750">
              <a:lnSpc>
                <a:spcPct val="90000"/>
              </a:lnSpc>
              <a:spcAft>
                <a:spcPts val="600"/>
              </a:spcAft>
              <a:buClr>
                <a:schemeClr val="accent1"/>
              </a:buClr>
              <a:buFont typeface="Calibri" panose="020F0502020204030204" pitchFamily="34" charset="0"/>
              <a:buChar char="•"/>
            </a:pPr>
            <a:endParaRPr lang="en-US" dirty="0">
              <a:solidFill>
                <a:srgbClr val="FFFFFF"/>
              </a:solidFill>
            </a:endParaRPr>
          </a:p>
        </p:txBody>
      </p:sp>
      <p:sp>
        <p:nvSpPr>
          <p:cNvPr id="22" name="Rectangle 21">
            <a:extLst>
              <a:ext uri="{FF2B5EF4-FFF2-40B4-BE49-F238E27FC236}">
                <a16:creationId xmlns:a16="http://schemas.microsoft.com/office/drawing/2014/main" id="{D0EA43E2-C9E1-4415-824D-FC15F7E61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901A0205-CCA9-4E61-9480-91927241BC5C}"/>
              </a:ext>
            </a:extLst>
          </p:cNvPr>
          <p:cNvPicPr>
            <a:picLocks noChangeAspect="1"/>
          </p:cNvPicPr>
          <p:nvPr/>
        </p:nvPicPr>
        <p:blipFill>
          <a:blip r:embed="rId2"/>
          <a:stretch>
            <a:fillRect/>
          </a:stretch>
        </p:blipFill>
        <p:spPr>
          <a:xfrm>
            <a:off x="7708154" y="86990"/>
            <a:ext cx="1806374" cy="2457653"/>
          </a:xfrm>
          <a:prstGeom prst="rect">
            <a:avLst/>
          </a:prstGeom>
        </p:spPr>
      </p:pic>
      <p:sp>
        <p:nvSpPr>
          <p:cNvPr id="6" name="TextBox 5">
            <a:extLst>
              <a:ext uri="{FF2B5EF4-FFF2-40B4-BE49-F238E27FC236}">
                <a16:creationId xmlns:a16="http://schemas.microsoft.com/office/drawing/2014/main" id="{E0AB885D-638A-4275-85E4-47D51F2738CC}"/>
              </a:ext>
            </a:extLst>
          </p:cNvPr>
          <p:cNvSpPr txBox="1"/>
          <p:nvPr/>
        </p:nvSpPr>
        <p:spPr>
          <a:xfrm>
            <a:off x="8889241" y="2700643"/>
            <a:ext cx="3183244" cy="272167"/>
          </a:xfrm>
          <a:prstGeom prst="rect">
            <a:avLst/>
          </a:prstGeom>
          <a:solidFill>
            <a:srgbClr val="000000">
              <a:alpha val="50000"/>
            </a:srgbClr>
          </a:solidFill>
          <a:ln>
            <a:noFill/>
          </a:ln>
        </p:spPr>
        <p:txBody>
          <a:bodyPr wrap="square" rtlCol="0">
            <a:normAutofit/>
          </a:bodyPr>
          <a:lstStyle/>
          <a:p>
            <a:pPr algn="ctr">
              <a:lnSpc>
                <a:spcPct val="90000"/>
              </a:lnSpc>
              <a:spcAft>
                <a:spcPts val="600"/>
              </a:spcAft>
            </a:pPr>
            <a:r>
              <a:rPr lang="en-US" sz="1300" dirty="0">
                <a:solidFill>
                  <a:srgbClr val="FFFFFF"/>
                </a:solidFill>
              </a:rPr>
              <a:t>X-ray crystallographic analysis of Magnolol</a:t>
            </a:r>
          </a:p>
        </p:txBody>
      </p:sp>
      <p:pic>
        <p:nvPicPr>
          <p:cNvPr id="3" name="Picture 2">
            <a:extLst>
              <a:ext uri="{FF2B5EF4-FFF2-40B4-BE49-F238E27FC236}">
                <a16:creationId xmlns:a16="http://schemas.microsoft.com/office/drawing/2014/main" id="{1C50BF51-CDBB-4D9E-B34F-7362CAB09AAE}"/>
              </a:ext>
            </a:extLst>
          </p:cNvPr>
          <p:cNvPicPr>
            <a:picLocks noChangeAspect="1"/>
          </p:cNvPicPr>
          <p:nvPr/>
        </p:nvPicPr>
        <p:blipFill>
          <a:blip r:embed="rId3"/>
          <a:stretch>
            <a:fillRect/>
          </a:stretch>
        </p:blipFill>
        <p:spPr>
          <a:xfrm>
            <a:off x="9588654" y="308112"/>
            <a:ext cx="2565725" cy="2315817"/>
          </a:xfrm>
          <a:prstGeom prst="rect">
            <a:avLst/>
          </a:prstGeom>
        </p:spPr>
      </p:pic>
      <p:sp>
        <p:nvSpPr>
          <p:cNvPr id="8" name="TextBox 7">
            <a:extLst>
              <a:ext uri="{FF2B5EF4-FFF2-40B4-BE49-F238E27FC236}">
                <a16:creationId xmlns:a16="http://schemas.microsoft.com/office/drawing/2014/main" id="{2B1AAA98-FFE0-4EF9-A936-A119C38506ED}"/>
              </a:ext>
            </a:extLst>
          </p:cNvPr>
          <p:cNvSpPr txBox="1"/>
          <p:nvPr/>
        </p:nvSpPr>
        <p:spPr>
          <a:xfrm>
            <a:off x="8133992" y="5876630"/>
            <a:ext cx="3415857" cy="523220"/>
          </a:xfrm>
          <a:prstGeom prst="rect">
            <a:avLst/>
          </a:prstGeom>
          <a:noFill/>
        </p:spPr>
        <p:txBody>
          <a:bodyPr wrap="square" rtlCol="0">
            <a:spAutoFit/>
          </a:bodyPr>
          <a:lstStyle/>
          <a:p>
            <a:r>
              <a:rPr lang="en-US" sz="1400" dirty="0"/>
              <a:t>Structure of a few medicinally privileged compounds and scaffolds</a:t>
            </a:r>
          </a:p>
        </p:txBody>
      </p:sp>
      <p:sp>
        <p:nvSpPr>
          <p:cNvPr id="4" name="TextBox 3">
            <a:extLst>
              <a:ext uri="{FF2B5EF4-FFF2-40B4-BE49-F238E27FC236}">
                <a16:creationId xmlns:a16="http://schemas.microsoft.com/office/drawing/2014/main" id="{3F2F0D4D-616C-41AD-9E1C-C20FFE1EFD1A}"/>
              </a:ext>
            </a:extLst>
          </p:cNvPr>
          <p:cNvSpPr txBox="1"/>
          <p:nvPr/>
        </p:nvSpPr>
        <p:spPr>
          <a:xfrm>
            <a:off x="7735314" y="3461260"/>
            <a:ext cx="4364331" cy="2290065"/>
          </a:xfrm>
          <a:prstGeom prst="rect">
            <a:avLst/>
          </a:prstGeom>
          <a:no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C5D73E62-0E5C-4A70-ADB8-33CFB2F80995}"/>
              </a:ext>
            </a:extLst>
          </p:cNvPr>
          <p:cNvPicPr>
            <a:picLocks noChangeAspect="1"/>
          </p:cNvPicPr>
          <p:nvPr/>
        </p:nvPicPr>
        <p:blipFill>
          <a:blip r:embed="rId4"/>
          <a:stretch>
            <a:fillRect/>
          </a:stretch>
        </p:blipFill>
        <p:spPr>
          <a:xfrm>
            <a:off x="7735314" y="3128811"/>
            <a:ext cx="3104321" cy="1724623"/>
          </a:xfrm>
          <a:prstGeom prst="rect">
            <a:avLst/>
          </a:prstGeom>
        </p:spPr>
      </p:pic>
      <p:pic>
        <p:nvPicPr>
          <p:cNvPr id="17" name="Picture 16">
            <a:extLst>
              <a:ext uri="{FF2B5EF4-FFF2-40B4-BE49-F238E27FC236}">
                <a16:creationId xmlns:a16="http://schemas.microsoft.com/office/drawing/2014/main" id="{9BB59807-8F1C-4C1A-99AE-539447C3CEDB}"/>
              </a:ext>
            </a:extLst>
          </p:cNvPr>
          <p:cNvPicPr>
            <a:picLocks noChangeAspect="1"/>
          </p:cNvPicPr>
          <p:nvPr/>
        </p:nvPicPr>
        <p:blipFill>
          <a:blip r:embed="rId5"/>
          <a:stretch>
            <a:fillRect/>
          </a:stretch>
        </p:blipFill>
        <p:spPr>
          <a:xfrm>
            <a:off x="9991246" y="3810141"/>
            <a:ext cx="1581150" cy="1704975"/>
          </a:xfrm>
          <a:prstGeom prst="rect">
            <a:avLst/>
          </a:prstGeom>
        </p:spPr>
      </p:pic>
      <p:pic>
        <p:nvPicPr>
          <p:cNvPr id="19" name="Picture 18">
            <a:extLst>
              <a:ext uri="{FF2B5EF4-FFF2-40B4-BE49-F238E27FC236}">
                <a16:creationId xmlns:a16="http://schemas.microsoft.com/office/drawing/2014/main" id="{F41BFF1A-56B5-4B15-9ECE-4BBCB9AD46F9}"/>
              </a:ext>
            </a:extLst>
          </p:cNvPr>
          <p:cNvPicPr>
            <a:picLocks noChangeAspect="1"/>
          </p:cNvPicPr>
          <p:nvPr/>
        </p:nvPicPr>
        <p:blipFill>
          <a:blip r:embed="rId6"/>
          <a:stretch>
            <a:fillRect/>
          </a:stretch>
        </p:blipFill>
        <p:spPr>
          <a:xfrm>
            <a:off x="8094438" y="4446138"/>
            <a:ext cx="2410503" cy="1331173"/>
          </a:xfrm>
          <a:prstGeom prst="rect">
            <a:avLst/>
          </a:prstGeom>
        </p:spPr>
      </p:pic>
    </p:spTree>
    <p:extLst>
      <p:ext uri="{BB962C8B-B14F-4D97-AF65-F5344CB8AC3E}">
        <p14:creationId xmlns:p14="http://schemas.microsoft.com/office/powerpoint/2010/main" val="93973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94D56E-6F81-46FF-9BD4-CCF11526DF0A}"/>
              </a:ext>
            </a:extLst>
          </p:cNvPr>
          <p:cNvSpPr>
            <a:spLocks noGrp="1"/>
          </p:cNvSpPr>
          <p:nvPr>
            <p:ph type="title"/>
          </p:nvPr>
        </p:nvSpPr>
        <p:spPr>
          <a:xfrm>
            <a:off x="8177212" y="634946"/>
            <a:ext cx="3372529" cy="5055904"/>
          </a:xfrm>
        </p:spPr>
        <p:txBody>
          <a:bodyPr anchor="ctr">
            <a:normAutofit/>
          </a:bodyPr>
          <a:lstStyle/>
          <a:p>
            <a:r>
              <a:rPr lang="en-US" dirty="0"/>
              <a:t>AIM</a:t>
            </a:r>
          </a:p>
        </p:txBody>
      </p:sp>
      <p:cxnSp>
        <p:nvCxnSpPr>
          <p:cNvPr id="12" name="Straight Connector 11">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6643F23-3F8F-4763-A754-99A06B17CC87}"/>
              </a:ext>
            </a:extLst>
          </p:cNvPr>
          <p:cNvGraphicFramePr>
            <a:graphicFrameLocks noGrp="1"/>
          </p:cNvGraphicFramePr>
          <p:nvPr>
            <p:ph idx="1"/>
            <p:extLst>
              <p:ext uri="{D42A27DB-BD31-4B8C-83A1-F6EECF244321}">
                <p14:modId xmlns:p14="http://schemas.microsoft.com/office/powerpoint/2010/main" val="3674865193"/>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85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573C-B990-4D60-9749-C50937A32012}"/>
              </a:ext>
            </a:extLst>
          </p:cNvPr>
          <p:cNvSpPr>
            <a:spLocks noGrp="1"/>
          </p:cNvSpPr>
          <p:nvPr>
            <p:ph type="title"/>
          </p:nvPr>
        </p:nvSpPr>
        <p:spPr/>
        <p:txBody>
          <a:bodyPr/>
          <a:lstStyle/>
          <a:p>
            <a:r>
              <a:rPr lang="en-US" dirty="0"/>
              <a:t>Extraction and isolation of Magnolol</a:t>
            </a:r>
          </a:p>
        </p:txBody>
      </p:sp>
      <p:sp>
        <p:nvSpPr>
          <p:cNvPr id="4" name="TextBox 3">
            <a:extLst>
              <a:ext uri="{FF2B5EF4-FFF2-40B4-BE49-F238E27FC236}">
                <a16:creationId xmlns:a16="http://schemas.microsoft.com/office/drawing/2014/main" id="{6BC63E5F-0814-436A-88FF-E928B18A200D}"/>
              </a:ext>
            </a:extLst>
          </p:cNvPr>
          <p:cNvSpPr txBox="1"/>
          <p:nvPr/>
        </p:nvSpPr>
        <p:spPr>
          <a:xfrm>
            <a:off x="208724" y="1828800"/>
            <a:ext cx="4283378" cy="4252404"/>
          </a:xfrm>
          <a:prstGeom prst="rect">
            <a:avLst/>
          </a:prstGeom>
          <a:noFill/>
        </p:spPr>
        <p:txBody>
          <a:bodyPr wrap="square" rtlCol="0">
            <a:spAutoFit/>
          </a:bodyPr>
          <a:lstStyle/>
          <a:p>
            <a:pPr marL="285750" indent="-285750">
              <a:buFont typeface="Wingdings" panose="05000000000000000000" pitchFamily="2" charset="2"/>
              <a:buChar char="Ø"/>
            </a:pPr>
            <a:r>
              <a:rPr lang="en-US" dirty="0"/>
              <a:t>Pure magnolol is expensive to obtain. 10mg of ≥95% Magnolol costs $140 on Sigma-Aldrich.</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130-140mg required for each reaction.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Therefore, the extraction and isolation of magnolol from fresh mature green seed cones collected directly from a </a:t>
            </a:r>
            <a:r>
              <a:rPr lang="en-US" i="1" dirty="0"/>
              <a:t>Magnolia grandiflora </a:t>
            </a:r>
            <a:r>
              <a:rPr lang="en-US" dirty="0"/>
              <a:t>tree located on the Edinburg campus of UTRGV is first carried out.</a:t>
            </a:r>
          </a:p>
        </p:txBody>
      </p:sp>
      <p:graphicFrame>
        <p:nvGraphicFramePr>
          <p:cNvPr id="27" name="Diagram 26">
            <a:extLst>
              <a:ext uri="{FF2B5EF4-FFF2-40B4-BE49-F238E27FC236}">
                <a16:creationId xmlns:a16="http://schemas.microsoft.com/office/drawing/2014/main" id="{29356FF6-F9C2-40F6-BDD9-D629B434732C}"/>
              </a:ext>
            </a:extLst>
          </p:cNvPr>
          <p:cNvGraphicFramePr/>
          <p:nvPr>
            <p:extLst>
              <p:ext uri="{D42A27DB-BD31-4B8C-83A1-F6EECF244321}">
                <p14:modId xmlns:p14="http://schemas.microsoft.com/office/powerpoint/2010/main" val="3703202456"/>
              </p:ext>
            </p:extLst>
          </p:nvPr>
        </p:nvGraphicFramePr>
        <p:xfrm>
          <a:off x="4563122" y="1828800"/>
          <a:ext cx="7217547" cy="411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59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062F-041A-4141-BB9D-E3F52237B1DC}"/>
              </a:ext>
            </a:extLst>
          </p:cNvPr>
          <p:cNvSpPr>
            <a:spLocks noGrp="1"/>
          </p:cNvSpPr>
          <p:nvPr>
            <p:ph type="title"/>
          </p:nvPr>
        </p:nvSpPr>
        <p:spPr/>
        <p:txBody>
          <a:bodyPr>
            <a:normAutofit/>
          </a:bodyPr>
          <a:lstStyle/>
          <a:p>
            <a:r>
              <a:rPr lang="en-US" dirty="0"/>
              <a:t>General synthetic procedure and table of reaction.</a:t>
            </a:r>
          </a:p>
        </p:txBody>
      </p:sp>
      <p:sp>
        <p:nvSpPr>
          <p:cNvPr id="11" name="Rectangle 2">
            <a:extLst>
              <a:ext uri="{FF2B5EF4-FFF2-40B4-BE49-F238E27FC236}">
                <a16:creationId xmlns:a16="http://schemas.microsoft.com/office/drawing/2014/main" id="{79BE080F-46BD-4426-B893-CE1D215C3D26}"/>
              </a:ext>
            </a:extLst>
          </p:cNvPr>
          <p:cNvSpPr>
            <a:spLocks noChangeArrowheads="1"/>
          </p:cNvSpPr>
          <p:nvPr/>
        </p:nvSpPr>
        <p:spPr bwMode="auto">
          <a:xfrm>
            <a:off x="-175001" y="1952795"/>
            <a:ext cx="10278050" cy="44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C1AC80AE-7ED3-4908-90B5-CBA0207982E3}"/>
              </a:ext>
            </a:extLst>
          </p:cNvPr>
          <p:cNvGraphicFramePr>
            <a:graphicFrameLocks noChangeAspect="1"/>
          </p:cNvGraphicFramePr>
          <p:nvPr>
            <p:extLst>
              <p:ext uri="{D42A27DB-BD31-4B8C-83A1-F6EECF244321}">
                <p14:modId xmlns:p14="http://schemas.microsoft.com/office/powerpoint/2010/main" val="2221514388"/>
              </p:ext>
            </p:extLst>
          </p:nvPr>
        </p:nvGraphicFramePr>
        <p:xfrm>
          <a:off x="1624211" y="1737360"/>
          <a:ext cx="8478838" cy="5122863"/>
        </p:xfrm>
        <a:graphic>
          <a:graphicData uri="http://schemas.openxmlformats.org/presentationml/2006/ole">
            <mc:AlternateContent xmlns:mc="http://schemas.openxmlformats.org/markup-compatibility/2006">
              <mc:Choice xmlns:v="urn:schemas-microsoft-com:vml" Requires="v">
                <p:oleObj spid="_x0000_s2085" name="CS ChemDraw Drawing" r:id="rId3" imgW="8478416" imgH="5122303" progId="ChemDraw.Document.6.0">
                  <p:embed/>
                </p:oleObj>
              </mc:Choice>
              <mc:Fallback>
                <p:oleObj name="CS ChemDraw Drawing" r:id="rId3" imgW="8478416" imgH="5122303" progId="ChemDraw.Document.6.0">
                  <p:embed/>
                  <p:pic>
                    <p:nvPicPr>
                      <p:cNvPr id="0" name=""/>
                      <p:cNvPicPr/>
                      <p:nvPr/>
                    </p:nvPicPr>
                    <p:blipFill>
                      <a:blip r:embed="rId4"/>
                      <a:stretch>
                        <a:fillRect/>
                      </a:stretch>
                    </p:blipFill>
                    <p:spPr>
                      <a:xfrm>
                        <a:off x="1624211" y="1737360"/>
                        <a:ext cx="8478838" cy="5122863"/>
                      </a:xfrm>
                      <a:prstGeom prst="rect">
                        <a:avLst/>
                      </a:prstGeom>
                    </p:spPr>
                  </p:pic>
                </p:oleObj>
              </mc:Fallback>
            </mc:AlternateContent>
          </a:graphicData>
        </a:graphic>
      </p:graphicFrame>
    </p:spTree>
    <p:extLst>
      <p:ext uri="{BB962C8B-B14F-4D97-AF65-F5344CB8AC3E}">
        <p14:creationId xmlns:p14="http://schemas.microsoft.com/office/powerpoint/2010/main" val="149648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AC744-2281-4726-9449-025BBCD7FDCC}"/>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100" dirty="0">
                <a:solidFill>
                  <a:schemeClr val="tx1">
                    <a:lumMod val="85000"/>
                    <a:lumOff val="15000"/>
                  </a:schemeClr>
                </a:solidFill>
              </a:rPr>
              <a:t>Chemically modified magnolol derivatives</a:t>
            </a:r>
          </a:p>
        </p:txBody>
      </p:sp>
      <p:sp>
        <p:nvSpPr>
          <p:cNvPr id="45" name="Rectangle 44">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Object 9">
            <a:extLst>
              <a:ext uri="{FF2B5EF4-FFF2-40B4-BE49-F238E27FC236}">
                <a16:creationId xmlns:a16="http://schemas.microsoft.com/office/drawing/2014/main" id="{49B2BA67-F3E0-4879-B412-193D10D99684}"/>
              </a:ext>
            </a:extLst>
          </p:cNvPr>
          <p:cNvGraphicFramePr>
            <a:graphicFrameLocks noChangeAspect="1"/>
          </p:cNvGraphicFramePr>
          <p:nvPr>
            <p:extLst>
              <p:ext uri="{D42A27DB-BD31-4B8C-83A1-F6EECF244321}">
                <p14:modId xmlns:p14="http://schemas.microsoft.com/office/powerpoint/2010/main" val="1708747082"/>
              </p:ext>
            </p:extLst>
          </p:nvPr>
        </p:nvGraphicFramePr>
        <p:xfrm>
          <a:off x="319596" y="312753"/>
          <a:ext cx="5744399" cy="5236845"/>
        </p:xfrm>
        <a:graphic>
          <a:graphicData uri="http://schemas.openxmlformats.org/presentationml/2006/ole">
            <mc:AlternateContent xmlns:mc="http://schemas.openxmlformats.org/markup-compatibility/2006">
              <mc:Choice xmlns:v="urn:schemas-microsoft-com:vml" Requires="v">
                <p:oleObj spid="_x0000_s3128" name="CS ChemDraw Drawing" r:id="rId3" imgW="7518607" imgH="8624870" progId="ChemDraw.Document.6.0">
                  <p:embed/>
                </p:oleObj>
              </mc:Choice>
              <mc:Fallback>
                <p:oleObj name="CS ChemDraw Drawing" r:id="rId3" imgW="7518607" imgH="8624870" progId="ChemDraw.Document.6.0">
                  <p:embed/>
                  <p:pic>
                    <p:nvPicPr>
                      <p:cNvPr id="0" name=""/>
                      <p:cNvPicPr/>
                      <p:nvPr/>
                    </p:nvPicPr>
                    <p:blipFill>
                      <a:blip r:embed="rId4"/>
                      <a:stretch>
                        <a:fillRect/>
                      </a:stretch>
                    </p:blipFill>
                    <p:spPr>
                      <a:xfrm>
                        <a:off x="319596" y="312753"/>
                        <a:ext cx="5744399" cy="523684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4D097B8B-B61C-4953-B645-3E461C478C19}"/>
              </a:ext>
            </a:extLst>
          </p:cNvPr>
          <p:cNvPicPr>
            <a:picLocks noChangeAspect="1"/>
          </p:cNvPicPr>
          <p:nvPr/>
        </p:nvPicPr>
        <p:blipFill>
          <a:blip r:embed="rId5"/>
          <a:stretch>
            <a:fillRect/>
          </a:stretch>
        </p:blipFill>
        <p:spPr>
          <a:xfrm>
            <a:off x="6370643" y="320507"/>
            <a:ext cx="4865780" cy="3997288"/>
          </a:xfrm>
          <a:prstGeom prst="rect">
            <a:avLst/>
          </a:prstGeom>
        </p:spPr>
      </p:pic>
    </p:spTree>
    <p:extLst>
      <p:ext uri="{BB962C8B-B14F-4D97-AF65-F5344CB8AC3E}">
        <p14:creationId xmlns:p14="http://schemas.microsoft.com/office/powerpoint/2010/main" val="1018490643"/>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46469"/>
      </a:dk2>
      <a:lt2>
        <a:srgbClr val="7FC2D7"/>
      </a:lt2>
      <a:accent1>
        <a:srgbClr val="F05023"/>
      </a:accent1>
      <a:accent2>
        <a:srgbClr val="04173C"/>
      </a:accent2>
      <a:accent3>
        <a:srgbClr val="FFC000"/>
      </a:accent3>
      <a:accent4>
        <a:srgbClr val="1773B1"/>
      </a:accent4>
      <a:accent5>
        <a:srgbClr val="016A3A"/>
      </a:accent5>
      <a:accent6>
        <a:srgbClr val="00B050"/>
      </a:accent6>
      <a:hlink>
        <a:srgbClr val="F05023"/>
      </a:hlink>
      <a:folHlink>
        <a:srgbClr val="8C8C8C"/>
      </a:folHlink>
    </a:clrScheme>
    <a:fontScheme name="Custom 1">
      <a:majorFont>
        <a:latin typeface="Source Serif Pro Black"/>
        <a:ea typeface=""/>
        <a:cs typeface=""/>
      </a:majorFont>
      <a:minorFont>
        <a:latin typeface="Source Sans Pro Extra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b xmlns="97342861-2e5a-442a-b08f-941b2ef48fa7" xsi:nil="true"/>
    <Project xmlns="97342861-2e5a-442a-b08f-941b2ef48fa7">General Information</Project>
    <Audience xmlns="97342861-2e5a-442a-b08f-941b2ef48fa7">ES&amp;L Team</Audience>
    <Button_x0020__x002d__x0020_Request_x0020_Review xmlns="97342861-2e5a-442a-b08f-941b2ef48fa7">
      <Url xsi:nil="true"/>
      <Description xsi:nil="true"/>
    </Button_x0020__x002d__x0020_Request_x0020_Review>
    <Purpose xmlns="97342861-2e5a-442a-b08f-941b2ef48fa7" xsi:nil="true"/>
    <Assigned_x0020_To0 xmlns="97342861-2e5a-442a-b08f-941b2ef48fa7">
      <UserInfo>
        <DisplayName/>
        <AccountId xsi:nil="true"/>
        <AccountType/>
      </UserInfo>
    </Assigned_x0020_To0>
    <Publish_x0020_Date xmlns="97342861-2e5a-442a-b08f-941b2ef48fa7" xsi:nil="true"/>
    <Status xmlns="97342861-2e5a-442a-b08f-941b2ef48fa7">Development 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E95E2E7B5C6D499E69274860B92225" ma:contentTypeVersion="16" ma:contentTypeDescription="Create a new document." ma:contentTypeScope="" ma:versionID="02b1ccd0f35cb63605d6d2c827336af6">
  <xsd:schema xmlns:xsd="http://www.w3.org/2001/XMLSchema" xmlns:xs="http://www.w3.org/2001/XMLSchema" xmlns:p="http://schemas.microsoft.com/office/2006/metadata/properties" xmlns:ns2="97342861-2e5a-442a-b08f-941b2ef48fa7" xmlns:ns3="dbbd2d06-cba3-467a-b832-54219c7514d3" targetNamespace="http://schemas.microsoft.com/office/2006/metadata/properties" ma:root="true" ma:fieldsID="33bcbaddf735b911880ada8a97e426bc" ns2:_="" ns3:_="">
    <xsd:import namespace="97342861-2e5a-442a-b08f-941b2ef48fa7"/>
    <xsd:import namespace="dbbd2d06-cba3-467a-b832-54219c7514d3"/>
    <xsd:element name="properties">
      <xsd:complexType>
        <xsd:sequence>
          <xsd:element name="documentManagement">
            <xsd:complexType>
              <xsd:all>
                <xsd:element ref="ns2:Audience" minOccurs="0"/>
                <xsd:element ref="ns2:Tab" minOccurs="0"/>
                <xsd:element ref="ns2:Publish_x0020_Date" minOccurs="0"/>
                <xsd:element ref="ns2:Purpose" minOccurs="0"/>
                <xsd:element ref="ns2:Status" minOccurs="0"/>
                <xsd:element ref="ns3:SharedWithUsers" minOccurs="0"/>
                <xsd:element ref="ns3:SharedWithDetails" minOccurs="0"/>
                <xsd:element ref="ns2:Assigned_x0020_To0" minOccurs="0"/>
                <xsd:element ref="ns2:Button_x0020__x002d__x0020_Request_x0020_Review" minOccurs="0"/>
                <xsd:element ref="ns3:LastSharedByUser" minOccurs="0"/>
                <xsd:element ref="ns3:LastSharedByTime" minOccurs="0"/>
                <xsd:element ref="ns2:Project"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42861-2e5a-442a-b08f-941b2ef48fa7" elementFormDefault="qualified">
    <xsd:import namespace="http://schemas.microsoft.com/office/2006/documentManagement/types"/>
    <xsd:import namespace="http://schemas.microsoft.com/office/infopath/2007/PartnerControls"/>
    <xsd:element name="Audience" ma:index="8" nillable="true" ma:displayName="Audience" ma:default="ES&amp;L Team" ma:format="Dropdown" ma:internalName="Audience">
      <xsd:simpleType>
        <xsd:restriction base="dms:Choice">
          <xsd:enumeration value="Students"/>
          <xsd:enumeration value="Faculty"/>
          <xsd:enumeration value="All UTRGV"/>
          <xsd:enumeration value="Community Partners"/>
          <xsd:enumeration value="Public"/>
          <xsd:enumeration value="ES&amp;L Team"/>
        </xsd:restriction>
      </xsd:simpleType>
    </xsd:element>
    <xsd:element name="Tab" ma:index="9" nillable="true" ma:displayName="Tab" ma:format="Dropdown" ma:internalName="Tab">
      <xsd:simpleType>
        <xsd:restriction base="dms:Choice">
          <xsd:enumeration value="About"/>
          <xsd:enumeration value="Engaged Scholar Symposium"/>
          <xsd:enumeration value="Service Learning"/>
          <xsd:enumeration value="Undergrad Research"/>
          <xsd:enumeration value="Other Experiential Learning"/>
          <xsd:enumeration value="For Faculty"/>
          <xsd:enumeration value="Free-Standing Page"/>
          <xsd:enumeration value="Not for Publishing"/>
        </xsd:restriction>
      </xsd:simpleType>
    </xsd:element>
    <xsd:element name="Publish_x0020_Date" ma:index="10" nillable="true" ma:displayName="Publish Date" ma:description="Goal Date for Publishing Content" ma:format="DateOnly" ma:internalName="Publish_x0020_Date">
      <xsd:simpleType>
        <xsd:restriction base="dms:DateTime"/>
      </xsd:simpleType>
    </xsd:element>
    <xsd:element name="Purpose" ma:index="11" nillable="true" ma:displayName="Purpose" ma:description="Type of post" ma:format="Dropdown" ma:internalName="Purpose">
      <xsd:simpleType>
        <xsd:restriction base="dms:Choice">
          <xsd:enumeration value="Inform"/>
          <xsd:enumeration value="Event"/>
          <xsd:enumeration value="Tutorial"/>
          <xsd:enumeration value="Referral"/>
          <xsd:enumeration value="Website Development"/>
        </xsd:restriction>
      </xsd:simpleType>
    </xsd:element>
    <xsd:element name="Status" ma:index="12" nillable="true" ma:displayName="Status" ma:default="Development Not Started" ma:format="Dropdown" ma:internalName="Status">
      <xsd:simpleType>
        <xsd:restriction base="dms:Choice">
          <xsd:enumeration value="Development Not Started"/>
          <xsd:enumeration value="Development In Progress"/>
          <xsd:enumeration value="Development Completed"/>
          <xsd:enumeration value="Review &amp; Revision"/>
          <xsd:enumeration value="Ready to be Posted"/>
          <xsd:enumeration value="Published"/>
          <xsd:enumeration value="Un-Published"/>
        </xsd:restriction>
      </xsd:simpleType>
    </xsd:element>
    <xsd:element name="Assigned_x0020_To0" ma:index="15" nillable="true" ma:displayName="Assigned To" ma:description="Staff Member Assigned to modify/review document."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tton_x0020__x002d__x0020_Request_x0020_Review" ma:index="16" nillable="true" ma:displayName="Button - Request Review" ma:internalName="Button_x0020__x002d__x0020_Request_x0020_Review">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19" nillable="true" ma:displayName="Project" ma:default="General Information" ma:format="Dropdown" ma:internalName="Project">
      <xsd:simpleType>
        <xsd:restriction base="dms:Choice">
          <xsd:enumeration value="General Information"/>
          <xsd:enumeration value="Service Learning"/>
          <xsd:enumeration value="Research"/>
          <xsd:enumeration value="Creative Works"/>
          <xsd:enumeration value="Internships"/>
          <xsd:enumeration value="Other Experiential Learning Activity"/>
          <xsd:enumeration value="Engaged Scholar Symposium"/>
        </xsd:restriction>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DateTaken" ma:index="22"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F924C-FF0E-46D2-BF11-BEE1C6A88E91}">
  <ds:schemaRefs>
    <ds:schemaRef ds:uri="http://schemas.microsoft.com/sharepoint/v3/contenttype/forms"/>
  </ds:schemaRefs>
</ds:datastoreItem>
</file>

<file path=customXml/itemProps2.xml><?xml version="1.0" encoding="utf-8"?>
<ds:datastoreItem xmlns:ds="http://schemas.openxmlformats.org/officeDocument/2006/customXml" ds:itemID="{B176E06D-B65C-4874-AA26-6D53DF8519B7}">
  <ds:schemaRefs>
    <ds:schemaRef ds:uri="http://schemas.microsoft.com/office/2006/metadata/properties"/>
    <ds:schemaRef ds:uri="http://schemas.microsoft.com/office/infopath/2007/PartnerControls"/>
    <ds:schemaRef ds:uri="97342861-2e5a-442a-b08f-941b2ef48fa7"/>
  </ds:schemaRefs>
</ds:datastoreItem>
</file>

<file path=customXml/itemProps3.xml><?xml version="1.0" encoding="utf-8"?>
<ds:datastoreItem xmlns:ds="http://schemas.openxmlformats.org/officeDocument/2006/customXml" ds:itemID="{C429F212-FCE2-4F22-ACB8-426F6BD60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42861-2e5a-442a-b08f-941b2ef48fa7"/>
    <ds:schemaRef ds:uri="dbbd2d06-cba3-467a-b832-54219c751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394</TotalTime>
  <Words>2567</Words>
  <Application>Microsoft Office PowerPoint</Application>
  <PresentationFormat>Widescreen</PresentationFormat>
  <Paragraphs>286</Paragraphs>
  <Slides>30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Calibri</vt:lpstr>
      <vt:lpstr>Source Sans Pro ExtraLight</vt:lpstr>
      <vt:lpstr>Source Sans Pro Semibold</vt:lpstr>
      <vt:lpstr>Source Serif Pro Black</vt:lpstr>
      <vt:lpstr>Times New Roman</vt:lpstr>
      <vt:lpstr>Wingdings</vt:lpstr>
      <vt:lpstr>Retrospect</vt:lpstr>
      <vt:lpstr>CS ChemDraw Drawing</vt:lpstr>
      <vt:lpstr>UTRGV resources in the battle against COVID-19: Chemical modification and in silico validation of an on-campus natural compound and other medicinally privileged scaffolds as SARS-CoV-2 protease inhibitors   </vt:lpstr>
      <vt:lpstr>Presentation layout</vt:lpstr>
      <vt:lpstr>Introduction</vt:lpstr>
      <vt:lpstr>Background</vt:lpstr>
      <vt:lpstr>Chemically modified derivatives of magnolol, adamantane, and 4-amino quinoline.</vt:lpstr>
      <vt:lpstr>AIM</vt:lpstr>
      <vt:lpstr>Extraction and isolation of Magnolol</vt:lpstr>
      <vt:lpstr>General synthetic procedure and table of reaction.</vt:lpstr>
      <vt:lpstr>Chemically modified magnolol 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Future aspects</vt:lpstr>
      <vt:lpstr>References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UTRGV resources in the battle against SARS-CoV-2: Chemical modification and in silico validation of an on-campus natural compound and other medicinally privileged scaffolds as COVID-19 protease inhibitors</dc:title>
  <dc:creator>preciouscristal@yahoo.com</dc:creator>
  <cp:lastModifiedBy>preciouscristal@yahoo.com</cp:lastModifiedBy>
  <cp:revision>34</cp:revision>
  <dcterms:created xsi:type="dcterms:W3CDTF">2020-11-18T21:52:20Z</dcterms:created>
  <dcterms:modified xsi:type="dcterms:W3CDTF">2020-11-19T04:44:45Z</dcterms:modified>
</cp:coreProperties>
</file>