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57" r:id="rId3"/>
    <p:sldId id="297" r:id="rId4"/>
    <p:sldId id="271" r:id="rId5"/>
    <p:sldId id="299" r:id="rId6"/>
    <p:sldId id="263" r:id="rId7"/>
    <p:sldId id="266" r:id="rId8"/>
    <p:sldId id="275" r:id="rId9"/>
    <p:sldId id="294" r:id="rId10"/>
    <p:sldId id="295" r:id="rId11"/>
    <p:sldId id="293" r:id="rId12"/>
    <p:sldId id="300" r:id="rId13"/>
    <p:sldId id="267" r:id="rId14"/>
    <p:sldId id="296"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 clrIdx="0">
    <p:extLst>
      <p:ext uri="{19B8F6BF-5375-455C-9EA6-DF929625EA0E}">
        <p15:presenceInfo xmlns:p15="http://schemas.microsoft.com/office/powerpoint/2012/main" userId="S::urn:spo:anon#c3876f8111a8d4fe8a6fd476ff5e5091bfded09b7f6ea9a278618ae39bf94c52::" providerId="AD"/>
      </p:ext>
    </p:extLst>
  </p:cmAuthor>
  <p:cmAuthor id="2" name="Guest User" initials="GU [2]" lastIdx="2" clrIdx="1">
    <p:extLst>
      <p:ext uri="{19B8F6BF-5375-455C-9EA6-DF929625EA0E}">
        <p15:presenceInfo xmlns:p15="http://schemas.microsoft.com/office/powerpoint/2012/main" userId="S::urn:spo:anon#95db78c139eed472b9f522b763bb2c5165a50652c2bb0001fc8c7e9b10f3ac83::" providerId="AD"/>
      </p:ext>
    </p:extLst>
  </p:cmAuthor>
  <p:cmAuthor id="3" name="Orlando Garcia" initials="OG" lastIdx="3" clrIdx="2">
    <p:extLst>
      <p:ext uri="{19B8F6BF-5375-455C-9EA6-DF929625EA0E}">
        <p15:presenceInfo xmlns:p15="http://schemas.microsoft.com/office/powerpoint/2012/main" userId="S::orlando.garcia03@utrgv.edu::ce69a2c5-1636-4ff8-8d18-7f824ab5f037" providerId="AD"/>
      </p:ext>
    </p:extLst>
  </p:cmAuthor>
  <p:cmAuthor id="4" name="Pushpa Soti" initials="PS" lastIdx="2" clrIdx="3">
    <p:extLst>
      <p:ext uri="{19B8F6BF-5375-455C-9EA6-DF929625EA0E}">
        <p15:presenceInfo xmlns:p15="http://schemas.microsoft.com/office/powerpoint/2012/main" userId="S::pushpa.soti@utrgv.edu::d90f5d0f-b5a1-4f7d-9608-2cc2cdf958b9" providerId="AD"/>
      </p:ext>
    </p:extLst>
  </p:cmAuthor>
  <p:cmAuthor id="5" name="Pushpa" initials="P" lastIdx="2" clrIdx="4">
    <p:extLst>
      <p:ext uri="{19B8F6BF-5375-455C-9EA6-DF929625EA0E}">
        <p15:presenceInfo xmlns:p15="http://schemas.microsoft.com/office/powerpoint/2012/main" userId="Pushp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B9536-8F67-9165-0453-3C7015BBAC7D}" v="83" dt="2020-11-18T18:41:52.855"/>
    <p1510:client id="{8A9317B0-D817-A254-A5EB-5FB83C5514AB}" v="53" dt="2020-11-17T20:47:11.684"/>
    <p1510:client id="{8F89340D-E17C-B53A-AD05-016AF9338431}" v="91" dt="2020-11-17T20:11:47.790"/>
    <p1510:client id="{9A714554-3F5E-677D-BDA0-64108080CA81}" v="42" dt="2020-11-19T00:03:40.054"/>
    <p1510:client id="{A8A5A7E8-649B-487D-CE59-31550421C972}" v="55" dt="2020-11-18T19:28:30.812"/>
    <p1510:client id="{B2A76537-F1E9-16FD-66A1-96D87C571CE5}" v="77" dt="2020-11-18T02:24:53.941"/>
    <p1510:client id="{E9D19A99-60A7-418F-A049-3DDAB57FBD2F}" v="12" dt="2020-11-18T16:31:14.903"/>
    <p1510:client id="{F44FEA64-29CE-2A70-3B88-4A71F1282142}" v="14" dt="2020-11-18T06:00:03.304"/>
    <p1510:client id="{F883005A-4039-096B-90AC-4FE72C4BAEBD}" v="137" dt="2020-11-18T15:34:10.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1-17T11:41:18.956" idx="1">
    <p:pos x="10" y="10"/>
    <p:text>Erase some of the data
</p:text>
    <p:extLst>
      <p:ext uri="{C676402C-5697-4E1C-873F-D02D1690AC5C}">
        <p15:threadingInfo xmlns:p15="http://schemas.microsoft.com/office/powerpoint/2012/main" timeZoneBias="480"/>
      </p:ext>
    </p:extLst>
  </p:cm>
  <p:cm authorId="4" dt="2020-11-18T07:26:57.670" idx="1">
    <p:pos x="10" y="106"/>
    <p:text>Need to add a picture of Guinea grass
</p:text>
    <p:extLst>
      <p:ext uri="{C676402C-5697-4E1C-873F-D02D1690AC5C}">
        <p15:threadingInfo xmlns:p15="http://schemas.microsoft.com/office/powerpoint/2012/main" timeZoneBias="480">
          <p15:parentCm authorId="3"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0-11-18T07:31:34.496" idx="2">
    <p:pos x="1358" y="3142"/>
    <p:text>Confirm these numbers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0-11-17T11:42:14.069" idx="2">
    <p:pos x="10" y="10"/>
    <p:text>Remove first olfactory meter picture replace with picture of weeds growing 
</p:text>
    <p:extLst>
      <p:ext uri="{C676402C-5697-4E1C-873F-D02D1690AC5C}">
        <p15:threadingInfo xmlns:p15="http://schemas.microsoft.com/office/powerpoint/2012/main" timeZoneBias="480"/>
      </p:ext>
    </p:extLst>
  </p:cm>
  <p:cm authorId="5" dt="2020-11-18T10:30:44.685" idx="2">
    <p:pos x="2246" y="150"/>
    <p:text>Can you change this picture. take a picture with your pots only, this does not look nice.</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11-16T15:19:57.223" idx="2">
    <p:pos x="10" y="10"/>
    <p:text>Justin and Andrea are your coauthors, you don't need them in the acknowledgement.
</p:text>
    <p:extLst>
      <p:ext uri="{C676402C-5697-4E1C-873F-D02D1690AC5C}">
        <p15:threadingInfo xmlns:p15="http://schemas.microsoft.com/office/powerpoint/2012/main" timeZoneBias="480"/>
      </p:ext>
    </p:extLst>
  </p:cm>
  <p:cm authorId="3" dt="2020-11-17T11:42:43.336" idx="3">
    <p:pos x="106" y="106"/>
    <p:text>Add pictures of racelis, kariyat, and habraham
</p:text>
    <p:extLst>
      <p:ext uri="{C676402C-5697-4E1C-873F-D02D1690AC5C}">
        <p15:threadingInfo xmlns:p15="http://schemas.microsoft.com/office/powerpoint/2012/main" timeZoneBias="4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11/18/2020</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1946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797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3105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8048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11/18/2020</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98138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7168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4836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3725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8736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11/18/2020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4448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11/18/2020</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677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11/18/2020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2657440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1" r:id="rId5"/>
    <p:sldLayoutId id="2147483706" r:id="rId6"/>
    <p:sldLayoutId id="2147483707" r:id="rId7"/>
    <p:sldLayoutId id="2147483708" r:id="rId8"/>
    <p:sldLayoutId id="2147483709" r:id="rId9"/>
    <p:sldLayoutId id="2147483710" r:id="rId10"/>
    <p:sldLayoutId id="2147483712"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s://www.gardentara.com/types-of-nematodes-in-soil/"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omments" Target="../comments/comment2.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icture containing table, water, white, animal&#10;&#10;Description generated with very high confidence">
            <a:extLst>
              <a:ext uri="{FF2B5EF4-FFF2-40B4-BE49-F238E27FC236}">
                <a16:creationId xmlns:a16="http://schemas.microsoft.com/office/drawing/2014/main" id="{345BF186-E141-4A82-A202-3398DFC511A3}"/>
              </a:ext>
            </a:extLst>
          </p:cNvPr>
          <p:cNvPicPr>
            <a:picLocks noChangeAspect="1"/>
          </p:cNvPicPr>
          <p:nvPr/>
        </p:nvPicPr>
        <p:blipFill>
          <a:blip r:embed="rId2"/>
          <a:stretch>
            <a:fillRect/>
          </a:stretch>
        </p:blipFill>
        <p:spPr>
          <a:xfrm>
            <a:off x="-2381" y="-4714"/>
            <a:ext cx="12196762" cy="6863938"/>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p:cNvSpPr>
            <a:spLocks noGrp="1"/>
          </p:cNvSpPr>
          <p:nvPr>
            <p:ph type="ctrTitle"/>
          </p:nvPr>
        </p:nvSpPr>
        <p:spPr>
          <a:xfrm>
            <a:off x="1060539" y="2134502"/>
            <a:ext cx="5221500" cy="1630906"/>
          </a:xfrm>
        </p:spPr>
        <p:txBody>
          <a:bodyPr>
            <a:noAutofit/>
          </a:bodyPr>
          <a:lstStyle/>
          <a:p>
            <a:r>
              <a:rPr lang="en-US" sz="2800" i="0">
                <a:latin typeface="Times New Roman"/>
                <a:ea typeface="+mj-lt"/>
                <a:cs typeface="+mj-lt"/>
              </a:rPr>
              <a:t>Characterization of soil nematode community as influenced by weedy plants and environmental variables.</a:t>
            </a:r>
          </a:p>
        </p:txBody>
      </p:sp>
      <p:sp>
        <p:nvSpPr>
          <p:cNvPr id="3" name="Subtitle 2"/>
          <p:cNvSpPr>
            <a:spLocks noGrp="1"/>
          </p:cNvSpPr>
          <p:nvPr>
            <p:ph type="subTitle" idx="1"/>
          </p:nvPr>
        </p:nvSpPr>
        <p:spPr>
          <a:xfrm>
            <a:off x="1283752" y="3518406"/>
            <a:ext cx="4775075" cy="1364489"/>
          </a:xfrm>
        </p:spPr>
        <p:txBody>
          <a:bodyPr vert="horz" lIns="91440" tIns="45720" rIns="91440" bIns="45720" rtlCol="0" anchor="t">
            <a:normAutofit lnSpcReduction="10000"/>
          </a:bodyPr>
          <a:lstStyle/>
          <a:p>
            <a:r>
              <a:rPr lang="en-US" sz="1600">
                <a:solidFill>
                  <a:schemeClr val="tx1"/>
                </a:solidFill>
                <a:latin typeface="Times New Roman"/>
                <a:cs typeface="Times New Roman"/>
              </a:rPr>
              <a:t>by</a:t>
            </a:r>
          </a:p>
          <a:p>
            <a:r>
              <a:rPr lang="en-US" sz="1200">
                <a:solidFill>
                  <a:schemeClr val="tx1"/>
                </a:solidFill>
                <a:latin typeface="Times New Roman"/>
                <a:cs typeface="Times New Roman"/>
              </a:rPr>
              <a:t>Orlando Garcia, Andrea Mota, Justin Lerma, and Dr. Pushpa Soti</a:t>
            </a:r>
          </a:p>
          <a:p>
            <a:endParaRPr lang="en-US" sz="1200">
              <a:latin typeface="Times New Roman"/>
              <a:cs typeface="Times New Roman"/>
            </a:endParaRPr>
          </a:p>
          <a:p>
            <a:r>
              <a:rPr lang="en-US" sz="1200">
                <a:latin typeface="Times New Roman"/>
                <a:cs typeface="Times New Roman"/>
              </a:rPr>
              <a:t>University of Texas Rio Grande Valley</a:t>
            </a:r>
          </a:p>
          <a:p>
            <a:r>
              <a:rPr lang="en-US" sz="1200">
                <a:latin typeface="Times New Roman"/>
                <a:cs typeface="Times New Roman"/>
              </a:rPr>
              <a:t>Department of Biology</a:t>
            </a:r>
          </a:p>
          <a:p>
            <a:endParaRPr lang="en-US" sz="1200">
              <a:solidFill>
                <a:schemeClr val="tx1"/>
              </a:solidFill>
              <a:latin typeface="Times New Roman"/>
              <a:cs typeface="Times New Roman"/>
            </a:endParaRPr>
          </a:p>
          <a:p>
            <a:endParaRPr lang="en-US" sz="1200">
              <a:solidFill>
                <a:schemeClr val="tx1"/>
              </a:solidFill>
            </a:endParaRPr>
          </a:p>
          <a:p>
            <a:endParaRPr lang="en-US" sz="1200">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7141-47FD-4EB3-B7A6-6F1587F86BB1}"/>
              </a:ext>
            </a:extLst>
          </p:cNvPr>
          <p:cNvSpPr>
            <a:spLocks noGrp="1"/>
          </p:cNvSpPr>
          <p:nvPr>
            <p:ph type="title"/>
          </p:nvPr>
        </p:nvSpPr>
        <p:spPr>
          <a:xfrm>
            <a:off x="703720" y="941271"/>
            <a:ext cx="10058400" cy="792913"/>
          </a:xfrm>
        </p:spPr>
        <p:txBody>
          <a:bodyPr>
            <a:normAutofit fontScale="90000"/>
          </a:bodyPr>
          <a:lstStyle/>
          <a:p>
            <a:br>
              <a:rPr lang="en-US">
                <a:ea typeface="+mj-lt"/>
                <a:cs typeface="+mj-lt"/>
              </a:rPr>
            </a:br>
            <a:r>
              <a:rPr lang="en-US">
                <a:ea typeface="+mj-lt"/>
                <a:cs typeface="+mj-lt"/>
              </a:rPr>
              <a:t>Phase I, Preliminary Results</a:t>
            </a:r>
            <a:br>
              <a:rPr lang="en-US">
                <a:ea typeface="+mj-lt"/>
                <a:cs typeface="+mj-lt"/>
              </a:rPr>
            </a:br>
            <a:br>
              <a:rPr lang="en-US">
                <a:ea typeface="+mj-lt"/>
                <a:cs typeface="+mj-lt"/>
              </a:rPr>
            </a:br>
            <a:r>
              <a:rPr lang="en-US" sz="4000">
                <a:ea typeface="+mj-lt"/>
                <a:cs typeface="+mj-lt"/>
              </a:rPr>
              <a:t>Correlations between soil properties and nematode populations</a:t>
            </a:r>
            <a:endParaRPr lang="en-US" sz="4000" i="0">
              <a:ea typeface="+mj-lt"/>
              <a:cs typeface="+mj-lt"/>
            </a:endParaRPr>
          </a:p>
          <a:p>
            <a:endParaRPr lang="en-US"/>
          </a:p>
        </p:txBody>
      </p:sp>
      <p:graphicFrame>
        <p:nvGraphicFramePr>
          <p:cNvPr id="6" name="Table 5">
            <a:extLst>
              <a:ext uri="{FF2B5EF4-FFF2-40B4-BE49-F238E27FC236}">
                <a16:creationId xmlns:a16="http://schemas.microsoft.com/office/drawing/2014/main" id="{87D84650-E8C7-485A-A35B-A2262146705A}"/>
              </a:ext>
            </a:extLst>
          </p:cNvPr>
          <p:cNvGraphicFramePr>
            <a:graphicFrameLocks noGrp="1"/>
          </p:cNvGraphicFramePr>
          <p:nvPr>
            <p:extLst>
              <p:ext uri="{D42A27DB-BD31-4B8C-83A1-F6EECF244321}">
                <p14:modId xmlns:p14="http://schemas.microsoft.com/office/powerpoint/2010/main" val="3981524091"/>
              </p:ext>
            </p:extLst>
          </p:nvPr>
        </p:nvGraphicFramePr>
        <p:xfrm>
          <a:off x="1934779" y="2421965"/>
          <a:ext cx="7652552" cy="3098307"/>
        </p:xfrm>
        <a:graphic>
          <a:graphicData uri="http://schemas.openxmlformats.org/drawingml/2006/table">
            <a:tbl>
              <a:tblPr firstRow="1" bandRow="1">
                <a:tableStyleId>{5C22544A-7EE6-4342-B048-85BDC9FD1C3A}</a:tableStyleId>
              </a:tblPr>
              <a:tblGrid>
                <a:gridCol w="1553340">
                  <a:extLst>
                    <a:ext uri="{9D8B030D-6E8A-4147-A177-3AD203B41FA5}">
                      <a16:colId xmlns:a16="http://schemas.microsoft.com/office/drawing/2014/main" val="1910497174"/>
                    </a:ext>
                  </a:extLst>
                </a:gridCol>
                <a:gridCol w="1553340">
                  <a:extLst>
                    <a:ext uri="{9D8B030D-6E8A-4147-A177-3AD203B41FA5}">
                      <a16:colId xmlns:a16="http://schemas.microsoft.com/office/drawing/2014/main" val="306977692"/>
                    </a:ext>
                  </a:extLst>
                </a:gridCol>
                <a:gridCol w="1553340">
                  <a:extLst>
                    <a:ext uri="{9D8B030D-6E8A-4147-A177-3AD203B41FA5}">
                      <a16:colId xmlns:a16="http://schemas.microsoft.com/office/drawing/2014/main" val="3655855802"/>
                    </a:ext>
                  </a:extLst>
                </a:gridCol>
                <a:gridCol w="1229016">
                  <a:extLst>
                    <a:ext uri="{9D8B030D-6E8A-4147-A177-3AD203B41FA5}">
                      <a16:colId xmlns:a16="http://schemas.microsoft.com/office/drawing/2014/main" val="3807041548"/>
                    </a:ext>
                  </a:extLst>
                </a:gridCol>
                <a:gridCol w="1763516">
                  <a:extLst>
                    <a:ext uri="{9D8B030D-6E8A-4147-A177-3AD203B41FA5}">
                      <a16:colId xmlns:a16="http://schemas.microsoft.com/office/drawing/2014/main" val="3015650941"/>
                    </a:ext>
                  </a:extLst>
                </a:gridCol>
              </a:tblGrid>
              <a:tr h="352356">
                <a:tc gridSpan="5">
                  <a:txBody>
                    <a:bodyPr/>
                    <a:lstStyle/>
                    <a:p>
                      <a:pPr algn="ctr"/>
                      <a:r>
                        <a:rPr lang="en-US" sz="2000">
                          <a:effectLst/>
                        </a:rPr>
                        <a:t>Nonparametric: Spearman's </a:t>
                      </a:r>
                      <a:r>
                        <a:rPr lang="el-GR" sz="2000">
                          <a:effectLst/>
                        </a:rPr>
                        <a:t>ρ</a:t>
                      </a:r>
                    </a:p>
                  </a:txBody>
                  <a:tcPr marL="0" marR="0" marT="0" marB="0" anchor="ctr"/>
                </a:tc>
                <a:tc hMerge="1">
                  <a:txBody>
                    <a:bodyPr/>
                    <a:lstStyle/>
                    <a:p>
                      <a:endParaRPr lang="en-US"/>
                    </a:p>
                  </a:txBody>
                  <a:tcPr/>
                </a:tc>
                <a:tc hMerge="1">
                  <a:txBody>
                    <a:bodyPr/>
                    <a:lstStyle/>
                    <a:p>
                      <a:endParaRPr lang="en-US"/>
                    </a:p>
                  </a:txBody>
                  <a:tcPr/>
                </a:tc>
                <a:tc hMerge="1">
                  <a:txBody>
                    <a:bodyPr/>
                    <a:lstStyle/>
                    <a:p>
                      <a:pPr algn="r"/>
                      <a:endParaRPr lang="en-US" sz="1600">
                        <a:effectLst/>
                      </a:endParaRPr>
                    </a:p>
                  </a:txBody>
                  <a:tcPr marL="0" marR="0" marT="0" marB="0" anchor="ctr"/>
                </a:tc>
                <a:tc hMerge="1">
                  <a:txBody>
                    <a:bodyPr/>
                    <a:lstStyle/>
                    <a:p>
                      <a:pPr algn="r"/>
                      <a:endParaRPr lang="en-US" sz="1600">
                        <a:effectLst/>
                      </a:endParaRPr>
                    </a:p>
                  </a:txBody>
                  <a:tcPr marL="0" marR="0" marT="0" marB="0" anchor="ctr"/>
                </a:tc>
                <a:extLst>
                  <a:ext uri="{0D108BD9-81ED-4DB2-BD59-A6C34878D82A}">
                    <a16:rowId xmlns:a16="http://schemas.microsoft.com/office/drawing/2014/main" val="3026758222"/>
                  </a:ext>
                </a:extLst>
              </a:tr>
              <a:tr h="423086">
                <a:tc>
                  <a:txBody>
                    <a:bodyPr/>
                    <a:lstStyle/>
                    <a:p>
                      <a:pPr algn="ctr"/>
                      <a:r>
                        <a:rPr lang="en-US" sz="1600">
                          <a:effectLst/>
                        </a:rPr>
                        <a:t>Variables</a:t>
                      </a:r>
                    </a:p>
                  </a:txBody>
                  <a:tcPr marL="0" marR="0" marT="0" marB="0" anchor="ctr"/>
                </a:tc>
                <a:tc>
                  <a:txBody>
                    <a:bodyPr/>
                    <a:lstStyle/>
                    <a:p>
                      <a:pPr algn="ctr"/>
                      <a:r>
                        <a:rPr lang="en-US" sz="1600"/>
                        <a:t>Plant feeder</a:t>
                      </a:r>
                    </a:p>
                  </a:txBody>
                  <a:tcPr marL="0" marR="0" marT="0" marB="0" anchor="ctr"/>
                </a:tc>
                <a:tc>
                  <a:txBody>
                    <a:bodyPr/>
                    <a:lstStyle/>
                    <a:p>
                      <a:pPr algn="ctr"/>
                      <a:r>
                        <a:rPr lang="en-US" sz="1600"/>
                        <a:t>Bacteria Feeder</a:t>
                      </a:r>
                    </a:p>
                  </a:txBody>
                  <a:tcPr marL="0" marR="0" marT="0" marB="0" anchor="ctr"/>
                </a:tc>
                <a:tc>
                  <a:txBody>
                    <a:bodyPr/>
                    <a:lstStyle/>
                    <a:p>
                      <a:pPr algn="ctr"/>
                      <a:r>
                        <a:rPr lang="en-US" sz="1600"/>
                        <a:t>Fungal feeder</a:t>
                      </a:r>
                    </a:p>
                  </a:txBody>
                  <a:tcPr marL="0" marR="0" marT="0" marB="0" anchor="ctr"/>
                </a:tc>
                <a:tc>
                  <a:txBody>
                    <a:bodyPr/>
                    <a:lstStyle/>
                    <a:p>
                      <a:pPr algn="ctr"/>
                      <a:r>
                        <a:rPr lang="en-US" sz="1600"/>
                        <a:t>Predator</a:t>
                      </a:r>
                    </a:p>
                  </a:txBody>
                  <a:tcPr marL="0" marR="0" marT="0" marB="0" anchor="ctr"/>
                </a:tc>
                <a:extLst>
                  <a:ext uri="{0D108BD9-81ED-4DB2-BD59-A6C34878D82A}">
                    <a16:rowId xmlns:a16="http://schemas.microsoft.com/office/drawing/2014/main" val="2006927904"/>
                  </a:ext>
                </a:extLst>
              </a:tr>
              <a:tr h="443365">
                <a:tc>
                  <a:txBody>
                    <a:bodyPr/>
                    <a:lstStyle/>
                    <a:p>
                      <a:pPr algn="ctr"/>
                      <a:r>
                        <a:rPr lang="en-US" sz="1600">
                          <a:effectLst/>
                        </a:rPr>
                        <a:t>Salinity</a:t>
                      </a:r>
                    </a:p>
                  </a:txBody>
                  <a:tcPr marL="0" marR="0" marT="0" marB="0" anchor="ctr">
                    <a:solidFill>
                      <a:schemeClr val="tx2">
                        <a:lumMod val="10000"/>
                        <a:lumOff val="90000"/>
                      </a:schemeClr>
                    </a:solidFill>
                  </a:tcPr>
                </a:tc>
                <a:tc>
                  <a:txBody>
                    <a:bodyPr/>
                    <a:lstStyle/>
                    <a:p>
                      <a:pPr algn="ctr"/>
                      <a:r>
                        <a:rPr lang="en-US" sz="1600" b="1"/>
                        <a:t>0.36</a:t>
                      </a:r>
                    </a:p>
                  </a:txBody>
                  <a:tcPr marL="0" marR="0" marT="0" marB="0" anchor="ctr">
                    <a:solidFill>
                      <a:schemeClr val="tx2">
                        <a:lumMod val="10000"/>
                        <a:lumOff val="90000"/>
                      </a:schemeClr>
                    </a:solidFill>
                  </a:tcPr>
                </a:tc>
                <a:tc>
                  <a:txBody>
                    <a:bodyPr/>
                    <a:lstStyle/>
                    <a:p>
                      <a:pPr algn="ctr"/>
                      <a:r>
                        <a:rPr lang="en-US" sz="1600" b="1"/>
                        <a:t>0.29</a:t>
                      </a:r>
                    </a:p>
                  </a:txBody>
                  <a:tcPr marL="0" marR="0" marT="0" marB="0" anchor="ctr">
                    <a:solidFill>
                      <a:schemeClr val="tx2">
                        <a:lumMod val="10000"/>
                        <a:lumOff val="90000"/>
                      </a:schemeClr>
                    </a:solidFill>
                  </a:tcPr>
                </a:tc>
                <a:tc>
                  <a:txBody>
                    <a:bodyPr/>
                    <a:lstStyle/>
                    <a:p>
                      <a:pPr algn="ctr"/>
                      <a:r>
                        <a:rPr lang="en-US" sz="1600" b="1"/>
                        <a:t>0.26</a:t>
                      </a:r>
                    </a:p>
                  </a:txBody>
                  <a:tcPr marL="0" marR="0" marT="0" marB="0" anchor="ctr">
                    <a:solidFill>
                      <a:schemeClr val="tx2">
                        <a:lumMod val="10000"/>
                        <a:lumOff val="90000"/>
                      </a:schemeClr>
                    </a:solidFill>
                  </a:tcPr>
                </a:tc>
                <a:tc>
                  <a:txBody>
                    <a:bodyPr/>
                    <a:lstStyle/>
                    <a:p>
                      <a:pPr algn="ctr"/>
                      <a:r>
                        <a:rPr lang="en-US" sz="1600"/>
                        <a:t>-0.0294</a:t>
                      </a:r>
                    </a:p>
                  </a:txBody>
                  <a:tcPr marL="0" marR="0" marT="0" marB="0" anchor="ctr">
                    <a:solidFill>
                      <a:schemeClr val="tx2">
                        <a:lumMod val="10000"/>
                        <a:lumOff val="90000"/>
                      </a:schemeClr>
                    </a:solidFill>
                  </a:tcPr>
                </a:tc>
                <a:extLst>
                  <a:ext uri="{0D108BD9-81ED-4DB2-BD59-A6C34878D82A}">
                    <a16:rowId xmlns:a16="http://schemas.microsoft.com/office/drawing/2014/main" val="3196600091"/>
                  </a:ext>
                </a:extLst>
              </a:tr>
              <a:tr h="315775">
                <a:tc>
                  <a:txBody>
                    <a:bodyPr/>
                    <a:lstStyle/>
                    <a:p>
                      <a:pPr algn="ctr"/>
                      <a:r>
                        <a:rPr lang="en-US" sz="1600">
                          <a:effectLst/>
                        </a:rPr>
                        <a:t>P value</a:t>
                      </a:r>
                    </a:p>
                  </a:txBody>
                  <a:tcPr marL="0" marR="0" marT="0" marB="0" anchor="ctr">
                    <a:solidFill>
                      <a:schemeClr val="tx2">
                        <a:lumMod val="10000"/>
                        <a:lumOff val="90000"/>
                      </a:schemeClr>
                    </a:solidFill>
                  </a:tcPr>
                </a:tc>
                <a:tc>
                  <a:txBody>
                    <a:bodyPr/>
                    <a:lstStyle/>
                    <a:p>
                      <a:pPr algn="ctr"/>
                      <a:r>
                        <a:rPr lang="en-US" sz="1600" b="1"/>
                        <a:t>&lt;0.001</a:t>
                      </a:r>
                    </a:p>
                  </a:txBody>
                  <a:tcPr marL="0" marR="0" marT="0" marB="0" anchor="ctr">
                    <a:solidFill>
                      <a:schemeClr val="tx2">
                        <a:lumMod val="10000"/>
                        <a:lumOff val="90000"/>
                      </a:schemeClr>
                    </a:solidFill>
                  </a:tcPr>
                </a:tc>
                <a:tc>
                  <a:txBody>
                    <a:bodyPr/>
                    <a:lstStyle/>
                    <a:p>
                      <a:pPr algn="ctr"/>
                      <a:r>
                        <a:rPr lang="en-US" sz="1600" b="1"/>
                        <a:t>&lt;0.001</a:t>
                      </a:r>
                    </a:p>
                  </a:txBody>
                  <a:tcPr marL="0" marR="0" marT="0" marB="0" anchor="ctr">
                    <a:solidFill>
                      <a:schemeClr val="tx2">
                        <a:lumMod val="10000"/>
                        <a:lumOff val="90000"/>
                      </a:schemeClr>
                    </a:solidFill>
                  </a:tcPr>
                </a:tc>
                <a:tc>
                  <a:txBody>
                    <a:bodyPr/>
                    <a:lstStyle/>
                    <a:p>
                      <a:pPr algn="ctr"/>
                      <a:r>
                        <a:rPr lang="en-US" sz="1600" b="1"/>
                        <a:t>0.018</a:t>
                      </a:r>
                    </a:p>
                  </a:txBody>
                  <a:tcPr marL="0" marR="0" marT="0" marB="0" anchor="ctr">
                    <a:solidFill>
                      <a:schemeClr val="tx2">
                        <a:lumMod val="10000"/>
                        <a:lumOff val="90000"/>
                      </a:schemeClr>
                    </a:solidFill>
                  </a:tcPr>
                </a:tc>
                <a:tc>
                  <a:txBody>
                    <a:bodyPr/>
                    <a:lstStyle/>
                    <a:p>
                      <a:pPr algn="ctr"/>
                      <a:r>
                        <a:rPr lang="en-US" sz="1600"/>
                        <a:t>0.82</a:t>
                      </a:r>
                    </a:p>
                  </a:txBody>
                  <a:tcPr marL="0" marR="0" marT="0" marB="0" anchor="ctr">
                    <a:solidFill>
                      <a:schemeClr val="tx2">
                        <a:lumMod val="10000"/>
                        <a:lumOff val="90000"/>
                      </a:schemeClr>
                    </a:solidFill>
                  </a:tcPr>
                </a:tc>
                <a:extLst>
                  <a:ext uri="{0D108BD9-81ED-4DB2-BD59-A6C34878D82A}">
                    <a16:rowId xmlns:a16="http://schemas.microsoft.com/office/drawing/2014/main" val="927868736"/>
                  </a:ext>
                </a:extLst>
              </a:tr>
              <a:tr h="315775">
                <a:tc>
                  <a:txBody>
                    <a:bodyPr/>
                    <a:lstStyle/>
                    <a:p>
                      <a:pPr algn="ctr"/>
                      <a:r>
                        <a:rPr lang="en-US" sz="1600">
                          <a:effectLst/>
                        </a:rPr>
                        <a:t>OM%</a:t>
                      </a:r>
                    </a:p>
                  </a:txBody>
                  <a:tcPr marL="0" marR="0" marT="0" marB="0" anchor="ctr">
                    <a:solidFill>
                      <a:schemeClr val="accent3">
                        <a:lumMod val="20000"/>
                        <a:lumOff val="80000"/>
                      </a:schemeClr>
                    </a:solidFill>
                  </a:tcPr>
                </a:tc>
                <a:tc>
                  <a:txBody>
                    <a:bodyPr/>
                    <a:lstStyle/>
                    <a:p>
                      <a:pPr algn="ctr"/>
                      <a:r>
                        <a:rPr lang="en-US" sz="1600" b="1"/>
                        <a:t>0.47</a:t>
                      </a:r>
                    </a:p>
                  </a:txBody>
                  <a:tcPr marL="0" marR="0" marT="0" marB="0" anchor="ctr">
                    <a:solidFill>
                      <a:schemeClr val="accent3">
                        <a:lumMod val="20000"/>
                        <a:lumOff val="80000"/>
                      </a:schemeClr>
                    </a:solidFill>
                  </a:tcPr>
                </a:tc>
                <a:tc>
                  <a:txBody>
                    <a:bodyPr/>
                    <a:lstStyle/>
                    <a:p>
                      <a:pPr algn="ctr"/>
                      <a:r>
                        <a:rPr lang="en-US" sz="1600" b="1"/>
                        <a:t>0.16</a:t>
                      </a:r>
                    </a:p>
                  </a:txBody>
                  <a:tcPr marL="0" marR="0" marT="0" marB="0" anchor="ctr">
                    <a:solidFill>
                      <a:schemeClr val="accent3">
                        <a:lumMod val="20000"/>
                        <a:lumOff val="80000"/>
                      </a:schemeClr>
                    </a:solidFill>
                  </a:tcPr>
                </a:tc>
                <a:tc>
                  <a:txBody>
                    <a:bodyPr/>
                    <a:lstStyle/>
                    <a:p>
                      <a:pPr algn="ctr"/>
                      <a:r>
                        <a:rPr lang="en-US" sz="1600" b="1"/>
                        <a:t>0.32</a:t>
                      </a:r>
                    </a:p>
                  </a:txBody>
                  <a:tcPr marL="0" marR="0" marT="0" marB="0" anchor="ctr">
                    <a:solidFill>
                      <a:schemeClr val="accent3">
                        <a:lumMod val="20000"/>
                        <a:lumOff val="80000"/>
                      </a:schemeClr>
                    </a:solidFill>
                  </a:tcPr>
                </a:tc>
                <a:tc>
                  <a:txBody>
                    <a:bodyPr/>
                    <a:lstStyle/>
                    <a:p>
                      <a:pPr algn="ctr"/>
                      <a:r>
                        <a:rPr lang="en-US" sz="1600"/>
                        <a:t>-0.014</a:t>
                      </a:r>
                    </a:p>
                  </a:txBody>
                  <a:tcPr marL="0" marR="0" marT="0" marB="0" anchor="ctr">
                    <a:solidFill>
                      <a:schemeClr val="accent3">
                        <a:lumMod val="20000"/>
                        <a:lumOff val="80000"/>
                      </a:schemeClr>
                    </a:solidFill>
                  </a:tcPr>
                </a:tc>
                <a:extLst>
                  <a:ext uri="{0D108BD9-81ED-4DB2-BD59-A6C34878D82A}">
                    <a16:rowId xmlns:a16="http://schemas.microsoft.com/office/drawing/2014/main" val="3931607454"/>
                  </a:ext>
                </a:extLst>
              </a:tr>
              <a:tr h="315775">
                <a:tc>
                  <a:txBody>
                    <a:bodyPr/>
                    <a:lstStyle/>
                    <a:p>
                      <a:pPr algn="ctr"/>
                      <a:r>
                        <a:rPr lang="en-US" sz="1600">
                          <a:effectLst/>
                        </a:rPr>
                        <a:t>P value</a:t>
                      </a:r>
                    </a:p>
                  </a:txBody>
                  <a:tcPr marL="0" marR="0" marT="0" marB="0" anchor="ctr">
                    <a:solidFill>
                      <a:schemeClr val="accent3">
                        <a:lumMod val="20000"/>
                        <a:lumOff val="80000"/>
                      </a:schemeClr>
                    </a:solidFill>
                  </a:tcPr>
                </a:tc>
                <a:tc>
                  <a:txBody>
                    <a:bodyPr/>
                    <a:lstStyle/>
                    <a:p>
                      <a:pPr algn="ctr"/>
                      <a:r>
                        <a:rPr lang="en-US" sz="1600" b="1"/>
                        <a:t>&lt;0.0001</a:t>
                      </a:r>
                    </a:p>
                  </a:txBody>
                  <a:tcPr marL="0" marR="0" marT="0" marB="0" anchor="ctr">
                    <a:solidFill>
                      <a:schemeClr val="accent3">
                        <a:lumMod val="20000"/>
                        <a:lumOff val="80000"/>
                      </a:schemeClr>
                    </a:solidFill>
                  </a:tcPr>
                </a:tc>
                <a:tc>
                  <a:txBody>
                    <a:bodyPr/>
                    <a:lstStyle/>
                    <a:p>
                      <a:pPr algn="ctr"/>
                      <a:r>
                        <a:rPr lang="en-US" sz="1600" b="1"/>
                        <a:t>0.018</a:t>
                      </a:r>
                    </a:p>
                  </a:txBody>
                  <a:tcPr marL="0" marR="0" marT="0" marB="0" anchor="ctr">
                    <a:solidFill>
                      <a:schemeClr val="accent3">
                        <a:lumMod val="20000"/>
                        <a:lumOff val="80000"/>
                      </a:schemeClr>
                    </a:solidFill>
                  </a:tcPr>
                </a:tc>
                <a:tc>
                  <a:txBody>
                    <a:bodyPr/>
                    <a:lstStyle/>
                    <a:p>
                      <a:pPr algn="ctr"/>
                      <a:r>
                        <a:rPr lang="en-US" sz="1600" b="1"/>
                        <a:t>0.001</a:t>
                      </a:r>
                    </a:p>
                  </a:txBody>
                  <a:tcPr marL="0" marR="0" marT="0" marB="0" anchor="ctr">
                    <a:solidFill>
                      <a:schemeClr val="accent3">
                        <a:lumMod val="20000"/>
                        <a:lumOff val="80000"/>
                      </a:schemeClr>
                    </a:solidFill>
                  </a:tcPr>
                </a:tc>
                <a:tc>
                  <a:txBody>
                    <a:bodyPr/>
                    <a:lstStyle/>
                    <a:p>
                      <a:pPr algn="ctr"/>
                      <a:r>
                        <a:rPr lang="en-US" sz="1600"/>
                        <a:t>0.48</a:t>
                      </a:r>
                    </a:p>
                  </a:txBody>
                  <a:tcPr marL="0" marR="0" marT="0" marB="0" anchor="ctr">
                    <a:solidFill>
                      <a:schemeClr val="accent3">
                        <a:lumMod val="20000"/>
                        <a:lumOff val="80000"/>
                      </a:schemeClr>
                    </a:solidFill>
                  </a:tcPr>
                </a:tc>
                <a:extLst>
                  <a:ext uri="{0D108BD9-81ED-4DB2-BD59-A6C34878D82A}">
                    <a16:rowId xmlns:a16="http://schemas.microsoft.com/office/drawing/2014/main" val="2944900908"/>
                  </a:ext>
                </a:extLst>
              </a:tr>
              <a:tr h="517449">
                <a:tc>
                  <a:txBody>
                    <a:bodyPr/>
                    <a:lstStyle/>
                    <a:p>
                      <a:pPr algn="ctr"/>
                      <a:r>
                        <a:rPr lang="en-US" sz="1600">
                          <a:effectLst/>
                        </a:rPr>
                        <a:t>Soil Moisture %</a:t>
                      </a:r>
                    </a:p>
                  </a:txBody>
                  <a:tcPr marL="0" marR="0" marT="0" marB="0" anchor="ctr">
                    <a:solidFill>
                      <a:schemeClr val="accent6">
                        <a:lumMod val="20000"/>
                        <a:lumOff val="80000"/>
                      </a:schemeClr>
                    </a:solidFill>
                  </a:tcPr>
                </a:tc>
                <a:tc>
                  <a:txBody>
                    <a:bodyPr/>
                    <a:lstStyle/>
                    <a:p>
                      <a:pPr algn="ctr"/>
                      <a:r>
                        <a:rPr lang="en-US" sz="1600" b="1"/>
                        <a:t>0.38</a:t>
                      </a:r>
                    </a:p>
                  </a:txBody>
                  <a:tcPr marL="0" marR="0" marT="0" marB="0" anchor="ctr">
                    <a:solidFill>
                      <a:schemeClr val="accent6">
                        <a:lumMod val="20000"/>
                        <a:lumOff val="80000"/>
                      </a:schemeClr>
                    </a:solidFill>
                  </a:tcPr>
                </a:tc>
                <a:tc>
                  <a:txBody>
                    <a:bodyPr/>
                    <a:lstStyle/>
                    <a:p>
                      <a:pPr algn="ctr"/>
                      <a:r>
                        <a:rPr lang="en-US" sz="1600"/>
                        <a:t>-0.48</a:t>
                      </a:r>
                    </a:p>
                  </a:txBody>
                  <a:tcPr marL="0" marR="0" marT="0" marB="0" anchor="ctr">
                    <a:solidFill>
                      <a:schemeClr val="accent6">
                        <a:lumMod val="20000"/>
                        <a:lumOff val="80000"/>
                      </a:schemeClr>
                    </a:solidFill>
                  </a:tcPr>
                </a:tc>
                <a:tc>
                  <a:txBody>
                    <a:bodyPr/>
                    <a:lstStyle/>
                    <a:p>
                      <a:pPr algn="ctr"/>
                      <a:r>
                        <a:rPr lang="en-US" sz="1600" b="1"/>
                        <a:t>0.16</a:t>
                      </a:r>
                    </a:p>
                  </a:txBody>
                  <a:tcPr marL="0" marR="0" marT="0" marB="0" anchor="ctr">
                    <a:solidFill>
                      <a:schemeClr val="accent6">
                        <a:lumMod val="20000"/>
                        <a:lumOff val="80000"/>
                      </a:schemeClr>
                    </a:solidFill>
                  </a:tcPr>
                </a:tc>
                <a:tc>
                  <a:txBody>
                    <a:bodyPr/>
                    <a:lstStyle/>
                    <a:p>
                      <a:pPr algn="ctr"/>
                      <a:r>
                        <a:rPr lang="en-US" sz="1600"/>
                        <a:t>0.11</a:t>
                      </a:r>
                    </a:p>
                  </a:txBody>
                  <a:tcPr marL="0" marR="0" marT="0" marB="0" anchor="ctr">
                    <a:solidFill>
                      <a:schemeClr val="accent6">
                        <a:lumMod val="20000"/>
                        <a:lumOff val="80000"/>
                      </a:schemeClr>
                    </a:solidFill>
                  </a:tcPr>
                </a:tc>
                <a:extLst>
                  <a:ext uri="{0D108BD9-81ED-4DB2-BD59-A6C34878D82A}">
                    <a16:rowId xmlns:a16="http://schemas.microsoft.com/office/drawing/2014/main" val="4202982881"/>
                  </a:ext>
                </a:extLst>
              </a:tr>
              <a:tr h="414726">
                <a:tc>
                  <a:txBody>
                    <a:bodyPr/>
                    <a:lstStyle/>
                    <a:p>
                      <a:pPr algn="ctr"/>
                      <a:r>
                        <a:rPr lang="en-US" sz="1600">
                          <a:effectLst/>
                        </a:rPr>
                        <a:t>P value</a:t>
                      </a:r>
                    </a:p>
                  </a:txBody>
                  <a:tcPr marL="0" marR="0" marT="0" marB="0" anchor="ctr">
                    <a:solidFill>
                      <a:schemeClr val="accent6">
                        <a:lumMod val="20000"/>
                        <a:lumOff val="80000"/>
                      </a:schemeClr>
                    </a:solidFill>
                  </a:tcPr>
                </a:tc>
                <a:tc>
                  <a:txBody>
                    <a:bodyPr/>
                    <a:lstStyle/>
                    <a:p>
                      <a:pPr algn="ctr"/>
                      <a:r>
                        <a:rPr lang="en-US" sz="1600" b="1"/>
                        <a:t>0.001</a:t>
                      </a:r>
                    </a:p>
                  </a:txBody>
                  <a:tcPr marL="0" marR="0" marT="0" marB="0" anchor="ctr">
                    <a:solidFill>
                      <a:schemeClr val="accent6">
                        <a:lumMod val="20000"/>
                        <a:lumOff val="80000"/>
                      </a:schemeClr>
                    </a:solidFill>
                  </a:tcPr>
                </a:tc>
                <a:tc>
                  <a:txBody>
                    <a:bodyPr/>
                    <a:lstStyle/>
                    <a:p>
                      <a:pPr algn="ctr"/>
                      <a:r>
                        <a:rPr lang="en-US" sz="1600"/>
                        <a:t>0.27</a:t>
                      </a:r>
                    </a:p>
                  </a:txBody>
                  <a:tcPr marL="0" marR="0" marT="0" marB="0" anchor="ctr">
                    <a:solidFill>
                      <a:schemeClr val="accent6">
                        <a:lumMod val="20000"/>
                        <a:lumOff val="80000"/>
                      </a:schemeClr>
                    </a:solidFill>
                  </a:tcPr>
                </a:tc>
                <a:tc>
                  <a:txBody>
                    <a:bodyPr/>
                    <a:lstStyle/>
                    <a:p>
                      <a:pPr algn="ctr"/>
                      <a:r>
                        <a:rPr lang="en-US" sz="1600" b="1"/>
                        <a:t>0.0055</a:t>
                      </a:r>
                    </a:p>
                  </a:txBody>
                  <a:tcPr marL="0" marR="0" marT="0" marB="0" anchor="ctr">
                    <a:solidFill>
                      <a:schemeClr val="accent6">
                        <a:lumMod val="20000"/>
                        <a:lumOff val="80000"/>
                      </a:schemeClr>
                    </a:solidFill>
                  </a:tcPr>
                </a:tc>
                <a:tc>
                  <a:txBody>
                    <a:bodyPr/>
                    <a:lstStyle/>
                    <a:p>
                      <a:pPr algn="ctr"/>
                      <a:r>
                        <a:rPr lang="en-US" sz="1600"/>
                        <a:t>0.08</a:t>
                      </a:r>
                    </a:p>
                  </a:txBody>
                  <a:tcPr marL="0" marR="0" marT="0" marB="0" anchor="ctr">
                    <a:solidFill>
                      <a:schemeClr val="accent6">
                        <a:lumMod val="20000"/>
                        <a:lumOff val="80000"/>
                      </a:schemeClr>
                    </a:solidFill>
                  </a:tcPr>
                </a:tc>
                <a:extLst>
                  <a:ext uri="{0D108BD9-81ED-4DB2-BD59-A6C34878D82A}">
                    <a16:rowId xmlns:a16="http://schemas.microsoft.com/office/drawing/2014/main" val="3251714851"/>
                  </a:ext>
                </a:extLst>
              </a:tr>
            </a:tbl>
          </a:graphicData>
        </a:graphic>
      </p:graphicFrame>
      <p:sp>
        <p:nvSpPr>
          <p:cNvPr id="3" name="TextBox 2">
            <a:extLst>
              <a:ext uri="{FF2B5EF4-FFF2-40B4-BE49-F238E27FC236}">
                <a16:creationId xmlns:a16="http://schemas.microsoft.com/office/drawing/2014/main" id="{B848F4D5-9B7E-4A27-99B8-0DC16ED5FAA4}"/>
              </a:ext>
            </a:extLst>
          </p:cNvPr>
          <p:cNvSpPr txBox="1"/>
          <p:nvPr/>
        </p:nvSpPr>
        <p:spPr>
          <a:xfrm>
            <a:off x="1493425" y="5724507"/>
            <a:ext cx="10058400" cy="646331"/>
          </a:xfrm>
          <a:prstGeom prst="rect">
            <a:avLst/>
          </a:prstGeom>
          <a:noFill/>
        </p:spPr>
        <p:txBody>
          <a:bodyPr wrap="square" rtlCol="0">
            <a:spAutoFit/>
          </a:bodyPr>
          <a:lstStyle/>
          <a:p>
            <a:r>
              <a:rPr lang="en-US"/>
              <a:t>While this associations are statistically significant there is no strong correlation among the soil parameters and soil nematode community </a:t>
            </a:r>
          </a:p>
        </p:txBody>
      </p:sp>
    </p:spTree>
    <p:extLst>
      <p:ext uri="{BB962C8B-B14F-4D97-AF65-F5344CB8AC3E}">
        <p14:creationId xmlns:p14="http://schemas.microsoft.com/office/powerpoint/2010/main" val="400242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252A-85DB-4D04-BA9C-475FDDD7050B}"/>
              </a:ext>
            </a:extLst>
          </p:cNvPr>
          <p:cNvSpPr>
            <a:spLocks noGrp="1"/>
          </p:cNvSpPr>
          <p:nvPr>
            <p:ph type="title"/>
          </p:nvPr>
        </p:nvSpPr>
        <p:spPr>
          <a:xfrm>
            <a:off x="1158910" y="575605"/>
            <a:ext cx="10058400" cy="986413"/>
          </a:xfrm>
        </p:spPr>
        <p:txBody>
          <a:bodyPr/>
          <a:lstStyle/>
          <a:p>
            <a:r>
              <a:rPr lang="en-US"/>
              <a:t>Phase I, Preliminary Results</a:t>
            </a:r>
          </a:p>
        </p:txBody>
      </p:sp>
      <p:pic>
        <p:nvPicPr>
          <p:cNvPr id="4" name="Picture 4" descr="A screenshot of a social media post&#10;&#10;Description automatically generated">
            <a:extLst>
              <a:ext uri="{FF2B5EF4-FFF2-40B4-BE49-F238E27FC236}">
                <a16:creationId xmlns:a16="http://schemas.microsoft.com/office/drawing/2014/main" id="{75BAA4AA-9ECA-4A98-8336-58D3CB43103E}"/>
              </a:ext>
            </a:extLst>
          </p:cNvPr>
          <p:cNvPicPr>
            <a:picLocks noGrp="1" noChangeAspect="1"/>
          </p:cNvPicPr>
          <p:nvPr>
            <p:ph idx="1"/>
          </p:nvPr>
        </p:nvPicPr>
        <p:blipFill>
          <a:blip r:embed="rId2"/>
          <a:stretch>
            <a:fillRect/>
          </a:stretch>
        </p:blipFill>
        <p:spPr>
          <a:xfrm>
            <a:off x="581577" y="1567207"/>
            <a:ext cx="6616785" cy="4715187"/>
          </a:xfrm>
        </p:spPr>
      </p:pic>
      <p:sp>
        <p:nvSpPr>
          <p:cNvPr id="5" name="TextBox 4">
            <a:extLst>
              <a:ext uri="{FF2B5EF4-FFF2-40B4-BE49-F238E27FC236}">
                <a16:creationId xmlns:a16="http://schemas.microsoft.com/office/drawing/2014/main" id="{D9A71B4E-C15A-4B41-9FDF-94A8FCD63815}"/>
              </a:ext>
            </a:extLst>
          </p:cNvPr>
          <p:cNvSpPr txBox="1"/>
          <p:nvPr/>
        </p:nvSpPr>
        <p:spPr>
          <a:xfrm>
            <a:off x="7800451" y="2493639"/>
            <a:ext cx="364755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Fungal feeders: No significant difference among different plants (P&gt;0.05)</a:t>
            </a:r>
          </a:p>
          <a:p>
            <a:endParaRPr lang="en-US"/>
          </a:p>
          <a:p>
            <a:r>
              <a:rPr lang="en-US"/>
              <a:t>Bacteria feeders: No significant difference among different plants. </a:t>
            </a:r>
          </a:p>
          <a:p>
            <a:endParaRPr lang="en-US"/>
          </a:p>
          <a:p>
            <a:r>
              <a:rPr lang="en-US"/>
              <a:t>Predators: No significant difference among different plants.</a:t>
            </a:r>
          </a:p>
          <a:p>
            <a:endParaRPr lang="en-US"/>
          </a:p>
        </p:txBody>
      </p:sp>
    </p:spTree>
    <p:extLst>
      <p:ext uri="{BB962C8B-B14F-4D97-AF65-F5344CB8AC3E}">
        <p14:creationId xmlns:p14="http://schemas.microsoft.com/office/powerpoint/2010/main" val="428614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2C9F-8C97-4582-A5EE-32E19500335D}"/>
              </a:ext>
            </a:extLst>
          </p:cNvPr>
          <p:cNvSpPr>
            <a:spLocks noGrp="1"/>
          </p:cNvSpPr>
          <p:nvPr>
            <p:ph type="title"/>
          </p:nvPr>
        </p:nvSpPr>
        <p:spPr>
          <a:xfrm>
            <a:off x="605946" y="491073"/>
            <a:ext cx="7726907" cy="848436"/>
          </a:xfrm>
        </p:spPr>
        <p:txBody>
          <a:bodyPr>
            <a:normAutofit/>
          </a:bodyPr>
          <a:lstStyle/>
          <a:p>
            <a:r>
              <a:rPr lang="en-US" sz="3200"/>
              <a:t>Common Plant-Parasitic Nematodes Observed </a:t>
            </a:r>
          </a:p>
        </p:txBody>
      </p:sp>
      <p:pic>
        <p:nvPicPr>
          <p:cNvPr id="5" name="Picture 5" descr="A picture containing water, standing&#10;&#10;Description automatically generated">
            <a:extLst>
              <a:ext uri="{FF2B5EF4-FFF2-40B4-BE49-F238E27FC236}">
                <a16:creationId xmlns:a16="http://schemas.microsoft.com/office/drawing/2014/main" id="{E925410E-3CA1-4773-9716-B798CBF9D15A}"/>
              </a:ext>
            </a:extLst>
          </p:cNvPr>
          <p:cNvPicPr>
            <a:picLocks noChangeAspect="1"/>
          </p:cNvPicPr>
          <p:nvPr/>
        </p:nvPicPr>
        <p:blipFill>
          <a:blip r:embed="rId2"/>
          <a:stretch>
            <a:fillRect/>
          </a:stretch>
        </p:blipFill>
        <p:spPr>
          <a:xfrm>
            <a:off x="606870" y="1353247"/>
            <a:ext cx="2937611" cy="1929628"/>
          </a:xfrm>
          <a:prstGeom prst="rect">
            <a:avLst/>
          </a:prstGeom>
        </p:spPr>
      </p:pic>
      <p:sp>
        <p:nvSpPr>
          <p:cNvPr id="8" name="TextBox 7">
            <a:extLst>
              <a:ext uri="{FF2B5EF4-FFF2-40B4-BE49-F238E27FC236}">
                <a16:creationId xmlns:a16="http://schemas.microsoft.com/office/drawing/2014/main" id="{D61F4CAA-EE2D-405B-99F6-FCF3DE5121C0}"/>
              </a:ext>
            </a:extLst>
          </p:cNvPr>
          <p:cNvSpPr txBox="1"/>
          <p:nvPr/>
        </p:nvSpPr>
        <p:spPr>
          <a:xfrm>
            <a:off x="539086" y="3882787"/>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err="1">
                <a:ea typeface="+mn-lt"/>
                <a:cs typeface="+mn-lt"/>
              </a:rPr>
              <a:t>Helicotylenchus</a:t>
            </a:r>
            <a:r>
              <a:rPr lang="en-US" i="1">
                <a:ea typeface="+mn-lt"/>
                <a:cs typeface="+mn-lt"/>
              </a:rPr>
              <a:t> </a:t>
            </a:r>
            <a:r>
              <a:rPr lang="en-US" i="1" err="1">
                <a:ea typeface="+mn-lt"/>
                <a:cs typeface="+mn-lt"/>
              </a:rPr>
              <a:t>spp</a:t>
            </a:r>
            <a:endParaRPr lang="en-US" i="1">
              <a:ea typeface="+mn-lt"/>
              <a:cs typeface="+mn-lt"/>
            </a:endParaRPr>
          </a:p>
          <a:p>
            <a:r>
              <a:rPr lang="en-US">
                <a:latin typeface="Times New Roman"/>
                <a:cs typeface="Times New Roman"/>
              </a:rPr>
              <a:t>•Spiral Nematode</a:t>
            </a:r>
          </a:p>
          <a:p>
            <a:r>
              <a:rPr lang="en-US">
                <a:latin typeface="Times New Roman"/>
                <a:cs typeface="Times New Roman"/>
              </a:rPr>
              <a:t>•Host plants: </a:t>
            </a:r>
            <a:endParaRPr lang="en-US">
              <a:ea typeface="+mn-lt"/>
              <a:cs typeface="+mn-lt"/>
            </a:endParaRPr>
          </a:p>
          <a:p>
            <a:pPr marL="742950" lvl="1" indent="-285750">
              <a:buFont typeface="Arial,Sans-Serif"/>
              <a:buChar char="•"/>
            </a:pPr>
            <a:r>
              <a:rPr lang="en-US">
                <a:latin typeface="Times New Roman"/>
                <a:cs typeface="Times New Roman"/>
              </a:rPr>
              <a:t>Potato</a:t>
            </a:r>
            <a:endParaRPr lang="en-US">
              <a:ea typeface="+mn-lt"/>
              <a:cs typeface="+mn-lt"/>
            </a:endParaRPr>
          </a:p>
          <a:p>
            <a:pPr marL="742950" lvl="1" indent="-285750">
              <a:buFont typeface="Arial,Sans-Serif"/>
              <a:buChar char="•"/>
            </a:pPr>
            <a:r>
              <a:rPr lang="en-US">
                <a:latin typeface="Times New Roman"/>
                <a:cs typeface="Times New Roman"/>
              </a:rPr>
              <a:t>Wheat</a:t>
            </a:r>
            <a:endParaRPr lang="en-US">
              <a:ea typeface="+mn-lt"/>
              <a:cs typeface="+mn-lt"/>
            </a:endParaRPr>
          </a:p>
          <a:p>
            <a:pPr marL="742950" lvl="1" indent="-285750">
              <a:buFont typeface="Arial,Sans-Serif"/>
              <a:buChar char="•"/>
            </a:pPr>
            <a:r>
              <a:rPr lang="en-US">
                <a:latin typeface="Times New Roman"/>
                <a:cs typeface="Times New Roman"/>
              </a:rPr>
              <a:t>Soybean</a:t>
            </a:r>
            <a:endParaRPr lang="en-US">
              <a:ea typeface="+mn-lt"/>
              <a:cs typeface="+mn-lt"/>
            </a:endParaRPr>
          </a:p>
          <a:p>
            <a:pPr marL="742950" lvl="1" indent="-285750">
              <a:buFont typeface="Arial,Sans-Serif"/>
              <a:buChar char="•"/>
            </a:pPr>
            <a:r>
              <a:rPr lang="en-US">
                <a:latin typeface="Times New Roman"/>
                <a:cs typeface="Times New Roman"/>
              </a:rPr>
              <a:t>Maize</a:t>
            </a:r>
            <a:endParaRPr lang="en-US">
              <a:ea typeface="+mn-lt"/>
              <a:cs typeface="+mn-lt"/>
            </a:endParaRPr>
          </a:p>
          <a:p>
            <a:pPr marL="742950" lvl="1" indent="-285750">
              <a:buFont typeface="Arial,Sans-Serif"/>
              <a:buChar char="•"/>
            </a:pPr>
            <a:r>
              <a:rPr lang="en-US">
                <a:latin typeface="Times New Roman"/>
                <a:cs typeface="Times New Roman"/>
              </a:rPr>
              <a:t>Coffee</a:t>
            </a:r>
            <a:endParaRPr lang="en-US">
              <a:ea typeface="+mn-lt"/>
              <a:cs typeface="+mn-lt"/>
            </a:endParaRPr>
          </a:p>
          <a:p>
            <a:endParaRPr lang="en-US">
              <a:latin typeface="Times New Roman"/>
              <a:cs typeface="Times New Roman"/>
            </a:endParaRPr>
          </a:p>
        </p:txBody>
      </p:sp>
      <p:pic>
        <p:nvPicPr>
          <p:cNvPr id="10" name="Picture 4" descr="A worm on the ground&#10;&#10;Description automatically generated">
            <a:extLst>
              <a:ext uri="{FF2B5EF4-FFF2-40B4-BE49-F238E27FC236}">
                <a16:creationId xmlns:a16="http://schemas.microsoft.com/office/drawing/2014/main" id="{D20273B9-2488-44AB-AE28-3C52388F7E7C}"/>
              </a:ext>
            </a:extLst>
          </p:cNvPr>
          <p:cNvPicPr>
            <a:picLocks noGrp="1" noChangeAspect="1"/>
          </p:cNvPicPr>
          <p:nvPr>
            <p:ph idx="1"/>
          </p:nvPr>
        </p:nvPicPr>
        <p:blipFill>
          <a:blip r:embed="rId3"/>
          <a:stretch>
            <a:fillRect/>
          </a:stretch>
        </p:blipFill>
        <p:spPr>
          <a:xfrm>
            <a:off x="3736429" y="1355776"/>
            <a:ext cx="3427197" cy="1929628"/>
          </a:xfrm>
        </p:spPr>
      </p:pic>
      <p:sp>
        <p:nvSpPr>
          <p:cNvPr id="13" name="TextBox 12">
            <a:extLst>
              <a:ext uri="{FF2B5EF4-FFF2-40B4-BE49-F238E27FC236}">
                <a16:creationId xmlns:a16="http://schemas.microsoft.com/office/drawing/2014/main" id="{DCA3897D-4DF6-42EE-918C-0078E8DCEDBE}"/>
              </a:ext>
            </a:extLst>
          </p:cNvPr>
          <p:cNvSpPr txBox="1"/>
          <p:nvPr/>
        </p:nvSpPr>
        <p:spPr>
          <a:xfrm>
            <a:off x="3734937" y="3882787"/>
            <a:ext cx="27432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 </a:t>
            </a:r>
            <a:r>
              <a:rPr lang="en-US" i="1" err="1">
                <a:latin typeface="Times New Roman"/>
                <a:cs typeface="Times New Roman"/>
              </a:rPr>
              <a:t>Pratylenchus</a:t>
            </a:r>
            <a:r>
              <a:rPr lang="en-US" i="1">
                <a:latin typeface="Times New Roman"/>
                <a:cs typeface="Times New Roman"/>
              </a:rPr>
              <a:t> </a:t>
            </a:r>
            <a:r>
              <a:rPr lang="en-US" i="1" err="1">
                <a:latin typeface="Times New Roman"/>
                <a:cs typeface="Times New Roman"/>
              </a:rPr>
              <a:t>spp</a:t>
            </a:r>
            <a:endParaRPr lang="en-US" i="1">
              <a:latin typeface="Times New Roman"/>
              <a:cs typeface="Times New Roman"/>
            </a:endParaRPr>
          </a:p>
          <a:p>
            <a:r>
              <a:rPr lang="en-US">
                <a:latin typeface="Times New Roman"/>
                <a:cs typeface="Times New Roman"/>
              </a:rPr>
              <a:t>•Lesion Nematode</a:t>
            </a:r>
          </a:p>
          <a:p>
            <a:r>
              <a:rPr lang="en-US">
                <a:latin typeface="Goudy Old Style"/>
                <a:cs typeface="Times New Roman"/>
              </a:rPr>
              <a:t>•Host plants:</a:t>
            </a:r>
            <a:endParaRPr lang="en-US">
              <a:ea typeface="+mn-lt"/>
              <a:cs typeface="+mn-lt"/>
            </a:endParaRPr>
          </a:p>
          <a:p>
            <a:pPr marL="742950" lvl="1" indent="-285750">
              <a:buFont typeface="Arial,Sans-Serif"/>
              <a:buChar char="•"/>
            </a:pPr>
            <a:r>
              <a:rPr lang="en-US">
                <a:latin typeface="Goudy Old Style"/>
                <a:cs typeface="Times New Roman"/>
              </a:rPr>
              <a:t>Fruit</a:t>
            </a:r>
            <a:endParaRPr lang="en-US">
              <a:ea typeface="+mn-lt"/>
              <a:cs typeface="+mn-lt"/>
            </a:endParaRPr>
          </a:p>
          <a:p>
            <a:pPr marL="742950" lvl="1" indent="-285750">
              <a:buFont typeface="Arial,Sans-Serif"/>
              <a:buChar char="•"/>
            </a:pPr>
            <a:r>
              <a:rPr lang="en-US">
                <a:latin typeface="Goudy Old Style"/>
                <a:cs typeface="Times New Roman"/>
              </a:rPr>
              <a:t>Woody Ornamentals</a:t>
            </a:r>
            <a:endParaRPr lang="en-US">
              <a:ea typeface="+mn-lt"/>
              <a:cs typeface="+mn-lt"/>
            </a:endParaRPr>
          </a:p>
          <a:p>
            <a:pPr marL="742950" lvl="1" indent="-285750">
              <a:buFont typeface="Arial,Sans-Serif"/>
              <a:buChar char="•"/>
            </a:pPr>
            <a:r>
              <a:rPr lang="en-US">
                <a:latin typeface="Goudy Old Style"/>
                <a:cs typeface="Times New Roman"/>
              </a:rPr>
              <a:t>Vegetables</a:t>
            </a:r>
            <a:endParaRPr lang="en-US">
              <a:ea typeface="+mn-lt"/>
              <a:cs typeface="+mn-lt"/>
            </a:endParaRPr>
          </a:p>
          <a:p>
            <a:pPr marL="742950" lvl="1" indent="-285750">
              <a:buFont typeface="Arial,Sans-Serif"/>
              <a:buChar char="•"/>
            </a:pPr>
            <a:r>
              <a:rPr lang="en-US">
                <a:latin typeface="Goudy Old Style"/>
                <a:cs typeface="Times New Roman"/>
              </a:rPr>
              <a:t>Maize</a:t>
            </a:r>
            <a:endParaRPr lang="en-US">
              <a:ea typeface="+mn-lt"/>
              <a:cs typeface="+mn-lt"/>
            </a:endParaRPr>
          </a:p>
          <a:p>
            <a:pPr lvl="1"/>
            <a:endParaRPr lang="en-US">
              <a:ea typeface="+mn-lt"/>
              <a:cs typeface="+mn-lt"/>
            </a:endParaRPr>
          </a:p>
          <a:p>
            <a:pPr marL="285750" indent="-285750">
              <a:buFont typeface="Arial,Sans-Serif"/>
              <a:buChar char="•"/>
            </a:pPr>
            <a:endParaRPr lang="en-US">
              <a:ea typeface="+mn-lt"/>
              <a:cs typeface="+mn-lt"/>
            </a:endParaRPr>
          </a:p>
          <a:p>
            <a:endParaRPr lang="en-US">
              <a:latin typeface="Times New Roman"/>
              <a:cs typeface="Times New Roman"/>
            </a:endParaRPr>
          </a:p>
          <a:p>
            <a:endParaRPr lang="en-US">
              <a:latin typeface="Times New Roman"/>
              <a:cs typeface="Times New Roman"/>
            </a:endParaRPr>
          </a:p>
        </p:txBody>
      </p:sp>
      <p:pic>
        <p:nvPicPr>
          <p:cNvPr id="17" name="Picture 5" descr="A picture containing snow, skiing, knife, holding&#10;&#10;Description automatically generated">
            <a:extLst>
              <a:ext uri="{FF2B5EF4-FFF2-40B4-BE49-F238E27FC236}">
                <a16:creationId xmlns:a16="http://schemas.microsoft.com/office/drawing/2014/main" id="{2161B381-95D7-45CB-B2EB-D66FDD4B08DB}"/>
              </a:ext>
            </a:extLst>
          </p:cNvPr>
          <p:cNvPicPr>
            <a:picLocks noChangeAspect="1"/>
          </p:cNvPicPr>
          <p:nvPr/>
        </p:nvPicPr>
        <p:blipFill>
          <a:blip r:embed="rId4"/>
          <a:stretch>
            <a:fillRect/>
          </a:stretch>
        </p:blipFill>
        <p:spPr>
          <a:xfrm>
            <a:off x="7450614" y="1360525"/>
            <a:ext cx="2708474" cy="1932078"/>
          </a:xfrm>
          <a:prstGeom prst="rect">
            <a:avLst/>
          </a:prstGeom>
        </p:spPr>
      </p:pic>
      <p:pic>
        <p:nvPicPr>
          <p:cNvPr id="15" name="Picture 4" descr="A picture containing worm, outdoor, water, large&#10;&#10;Description automatically generated">
            <a:extLst>
              <a:ext uri="{FF2B5EF4-FFF2-40B4-BE49-F238E27FC236}">
                <a16:creationId xmlns:a16="http://schemas.microsoft.com/office/drawing/2014/main" id="{9E0B3C38-65E3-437B-BCC8-5ED3A9A842FC}"/>
              </a:ext>
            </a:extLst>
          </p:cNvPr>
          <p:cNvPicPr>
            <a:picLocks noChangeAspect="1"/>
          </p:cNvPicPr>
          <p:nvPr/>
        </p:nvPicPr>
        <p:blipFill>
          <a:blip r:embed="rId5"/>
          <a:stretch>
            <a:fillRect/>
          </a:stretch>
        </p:blipFill>
        <p:spPr>
          <a:xfrm>
            <a:off x="9587725" y="1352362"/>
            <a:ext cx="1916983" cy="1937725"/>
          </a:xfrm>
          <a:prstGeom prst="rect">
            <a:avLst/>
          </a:prstGeom>
        </p:spPr>
      </p:pic>
      <p:sp>
        <p:nvSpPr>
          <p:cNvPr id="20" name="TextBox 19">
            <a:extLst>
              <a:ext uri="{FF2B5EF4-FFF2-40B4-BE49-F238E27FC236}">
                <a16:creationId xmlns:a16="http://schemas.microsoft.com/office/drawing/2014/main" id="{EDA2249B-158A-471A-A0F2-0F65EB0D539F}"/>
              </a:ext>
            </a:extLst>
          </p:cNvPr>
          <p:cNvSpPr txBox="1"/>
          <p:nvPr/>
        </p:nvSpPr>
        <p:spPr>
          <a:xfrm>
            <a:off x="7453952" y="3882787"/>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err="1">
                <a:ea typeface="+mn-lt"/>
                <a:cs typeface="+mn-lt"/>
              </a:rPr>
              <a:t>Aphelenchoides</a:t>
            </a:r>
            <a:r>
              <a:rPr lang="en-US" i="1">
                <a:ea typeface="+mn-lt"/>
                <a:cs typeface="+mn-lt"/>
              </a:rPr>
              <a:t> </a:t>
            </a:r>
            <a:r>
              <a:rPr lang="en-US" i="1" err="1">
                <a:ea typeface="+mn-lt"/>
                <a:cs typeface="+mn-lt"/>
              </a:rPr>
              <a:t>spp</a:t>
            </a:r>
            <a:endParaRPr lang="en-US" i="1">
              <a:ea typeface="+mn-lt"/>
              <a:cs typeface="+mn-lt"/>
            </a:endParaRPr>
          </a:p>
          <a:p>
            <a:r>
              <a:rPr lang="en-US">
                <a:ea typeface="+mn-lt"/>
                <a:cs typeface="+mn-lt"/>
              </a:rPr>
              <a:t>•Foliar nematode</a:t>
            </a:r>
          </a:p>
          <a:p>
            <a:r>
              <a:rPr lang="en-US">
                <a:ea typeface="+mn-lt"/>
                <a:cs typeface="+mn-lt"/>
              </a:rPr>
              <a:t>•Host plant:</a:t>
            </a:r>
          </a:p>
          <a:p>
            <a:pPr marL="742950" lvl="1" indent="-285750">
              <a:buFont typeface="Arial,Sans-Serif"/>
              <a:buChar char="•"/>
            </a:pPr>
            <a:r>
              <a:rPr lang="en-US">
                <a:ea typeface="+mn-lt"/>
                <a:cs typeface="+mn-lt"/>
              </a:rPr>
              <a:t>Tobacco</a:t>
            </a:r>
          </a:p>
          <a:p>
            <a:pPr marL="742950" lvl="1" indent="-285750">
              <a:buFont typeface="Arial,Sans-Serif"/>
              <a:buChar char="•"/>
            </a:pPr>
            <a:r>
              <a:rPr lang="en-US">
                <a:ea typeface="+mn-lt"/>
                <a:cs typeface="+mn-lt"/>
              </a:rPr>
              <a:t>Ornamentals</a:t>
            </a:r>
          </a:p>
          <a:p>
            <a:pPr marL="742950" lvl="1" indent="-285750">
              <a:buFont typeface="Arial,Sans-Serif"/>
              <a:buChar char="•"/>
            </a:pPr>
            <a:r>
              <a:rPr lang="en-US">
                <a:ea typeface="+mn-lt"/>
                <a:cs typeface="+mn-lt"/>
              </a:rPr>
              <a:t>Strawberries</a:t>
            </a:r>
          </a:p>
          <a:p>
            <a:pPr marL="742950" lvl="1" indent="-285750">
              <a:buFont typeface="Arial,Sans-Serif"/>
              <a:buChar char="•"/>
            </a:pPr>
            <a:r>
              <a:rPr lang="en-US">
                <a:ea typeface="+mn-lt"/>
                <a:cs typeface="+mn-lt"/>
              </a:rPr>
              <a:t>Flowers</a:t>
            </a:r>
          </a:p>
          <a:p>
            <a:endParaRPr lang="en-US"/>
          </a:p>
          <a:p>
            <a:endParaRPr lang="en-US"/>
          </a:p>
        </p:txBody>
      </p:sp>
    </p:spTree>
    <p:extLst>
      <p:ext uri="{BB962C8B-B14F-4D97-AF65-F5344CB8AC3E}">
        <p14:creationId xmlns:p14="http://schemas.microsoft.com/office/powerpoint/2010/main" val="3264159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7B8A97-A55C-4B63-9224-277C84F4B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E8C82B-29EE-43B6-90D9-4C3463486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2243" y="239052"/>
            <a:ext cx="2722671" cy="2474937"/>
          </a:xfrm>
          <a:prstGeom prst="rect">
            <a:avLst/>
          </a:prstGeom>
          <a:solidFill>
            <a:srgbClr val="90A5C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E2D67D-01A2-4277-8EA0-1560E7E95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64" y="4154694"/>
            <a:ext cx="3324388" cy="2470041"/>
          </a:xfrm>
          <a:prstGeom prst="rect">
            <a:avLst/>
          </a:prstGeom>
          <a:solidFill>
            <a:srgbClr val="90A5C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A picture containing indoor, table, metal, sitting&#10;&#10;Description generated with very high confidence">
            <a:extLst>
              <a:ext uri="{FF2B5EF4-FFF2-40B4-BE49-F238E27FC236}">
                <a16:creationId xmlns:a16="http://schemas.microsoft.com/office/drawing/2014/main" id="{44143B2C-50AA-4B9A-BF97-383FC9B6168C}"/>
              </a:ext>
            </a:extLst>
          </p:cNvPr>
          <p:cNvPicPr>
            <a:picLocks noChangeAspect="1"/>
          </p:cNvPicPr>
          <p:nvPr/>
        </p:nvPicPr>
        <p:blipFill rotWithShape="1">
          <a:blip r:embed="rId2"/>
          <a:srcRect r="3" b="3194"/>
          <a:stretch/>
        </p:blipFill>
        <p:spPr>
          <a:xfrm rot="5400000">
            <a:off x="3178642" y="3388461"/>
            <a:ext cx="3749878" cy="2722671"/>
          </a:xfrm>
          <a:prstGeom prst="rect">
            <a:avLst/>
          </a:prstGeom>
        </p:spPr>
      </p:pic>
      <p:sp>
        <p:nvSpPr>
          <p:cNvPr id="17" name="Rectangle 16">
            <a:extLst>
              <a:ext uri="{FF2B5EF4-FFF2-40B4-BE49-F238E27FC236}">
                <a16:creationId xmlns:a16="http://schemas.microsoft.com/office/drawing/2014/main" id="{66A5D548-4865-4D5F-97A6-2D8C1657B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9451" y="233264"/>
            <a:ext cx="5362178" cy="6391471"/>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FB280C-BA0C-49DC-926F-5BB41ADF0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8711" y="374903"/>
            <a:ext cx="510365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63870FA-52DF-4AFC-BCDF-3D92F37E8928}"/>
              </a:ext>
            </a:extLst>
          </p:cNvPr>
          <p:cNvSpPr>
            <a:spLocks noGrp="1"/>
          </p:cNvSpPr>
          <p:nvPr>
            <p:ph type="title"/>
          </p:nvPr>
        </p:nvSpPr>
        <p:spPr>
          <a:xfrm>
            <a:off x="6775048" y="433208"/>
            <a:ext cx="4472921" cy="514488"/>
          </a:xfrm>
        </p:spPr>
        <p:txBody>
          <a:bodyPr>
            <a:normAutofit fontScale="90000"/>
          </a:bodyPr>
          <a:lstStyle/>
          <a:p>
            <a:r>
              <a:rPr lang="en-US" sz="4000">
                <a:latin typeface="Times New Roman"/>
                <a:cs typeface="Times New Roman"/>
              </a:rPr>
              <a:t>Methods</a:t>
            </a:r>
          </a:p>
        </p:txBody>
      </p:sp>
      <p:sp>
        <p:nvSpPr>
          <p:cNvPr id="3" name="Content Placeholder 2">
            <a:extLst>
              <a:ext uri="{FF2B5EF4-FFF2-40B4-BE49-F238E27FC236}">
                <a16:creationId xmlns:a16="http://schemas.microsoft.com/office/drawing/2014/main" id="{E48D58FF-645D-4653-BF6F-7F2CDC11A97C}"/>
              </a:ext>
            </a:extLst>
          </p:cNvPr>
          <p:cNvSpPr>
            <a:spLocks noGrp="1"/>
          </p:cNvSpPr>
          <p:nvPr>
            <p:ph idx="1"/>
          </p:nvPr>
        </p:nvSpPr>
        <p:spPr>
          <a:xfrm>
            <a:off x="7029048" y="948761"/>
            <a:ext cx="4472921" cy="5039200"/>
          </a:xfrm>
        </p:spPr>
        <p:txBody>
          <a:bodyPr vert="horz" lIns="91440" tIns="45720" rIns="91440" bIns="45720" rtlCol="0" anchor="t">
            <a:noAutofit/>
          </a:bodyPr>
          <a:lstStyle/>
          <a:p>
            <a:pPr marL="0" indent="0">
              <a:lnSpc>
                <a:spcPct val="90000"/>
              </a:lnSpc>
              <a:buNone/>
            </a:pPr>
            <a:r>
              <a:rPr lang="en-US" sz="1600" b="1">
                <a:latin typeface="Times New Roman"/>
                <a:ea typeface="+mn-lt"/>
                <a:cs typeface="+mn-lt"/>
              </a:rPr>
              <a:t>Phase II: Exploring the influence of plant specific volatiles on soil nematode community</a:t>
            </a:r>
            <a:endParaRPr lang="en-US" sz="1600">
              <a:latin typeface="Times New Roman"/>
              <a:ea typeface="+mn-lt"/>
              <a:cs typeface="+mn-lt"/>
            </a:endParaRPr>
          </a:p>
          <a:p>
            <a:pPr marL="0" indent="0">
              <a:lnSpc>
                <a:spcPct val="90000"/>
              </a:lnSpc>
              <a:buNone/>
            </a:pPr>
            <a:r>
              <a:rPr lang="en-US" sz="1600">
                <a:latin typeface="Times New Roman"/>
                <a:cs typeface="Times New Roman"/>
              </a:rPr>
              <a:t>•Cultivation of weeds </a:t>
            </a:r>
          </a:p>
          <a:p>
            <a:pPr marL="742950" lvl="1" indent="-285750">
              <a:lnSpc>
                <a:spcPct val="90000"/>
              </a:lnSpc>
              <a:buFont typeface="Garamond,Serif"/>
              <a:buChar char="◦"/>
            </a:pPr>
            <a:r>
              <a:rPr lang="en-US" sz="1600">
                <a:latin typeface="Times New Roman"/>
                <a:cs typeface="Times New Roman"/>
              </a:rPr>
              <a:t>10 weed grown in the green house.</a:t>
            </a:r>
          </a:p>
          <a:p>
            <a:pPr marL="742950" lvl="1" indent="-285750">
              <a:lnSpc>
                <a:spcPct val="90000"/>
              </a:lnSpc>
              <a:buFont typeface="Garamond,Serif"/>
              <a:buChar char="◦"/>
            </a:pPr>
            <a:r>
              <a:rPr lang="en-US" sz="1600">
                <a:latin typeface="Times New Roman"/>
                <a:cs typeface="Times New Roman"/>
              </a:rPr>
              <a:t>2 per weed species.</a:t>
            </a:r>
          </a:p>
          <a:p>
            <a:pPr marL="0" indent="0">
              <a:lnSpc>
                <a:spcPct val="90000"/>
              </a:lnSpc>
              <a:buNone/>
            </a:pPr>
            <a:r>
              <a:rPr lang="en-US" sz="1600">
                <a:latin typeface="Times New Roman"/>
                <a:ea typeface="+mn-lt"/>
                <a:cs typeface="Times New Roman"/>
              </a:rPr>
              <a:t>•Analyze/extract volatiles of weeds using a GC</a:t>
            </a:r>
            <a:endParaRPr lang="en-US"/>
          </a:p>
          <a:p>
            <a:pPr marL="0" indent="0">
              <a:lnSpc>
                <a:spcPct val="90000"/>
              </a:lnSpc>
              <a:buNone/>
            </a:pPr>
            <a:r>
              <a:rPr lang="en-US" sz="1600">
                <a:latin typeface="Times New Roman"/>
                <a:ea typeface="+mn-lt"/>
                <a:cs typeface="+mn-lt"/>
              </a:rPr>
              <a:t>•Olfactometer for the detection of nematode movement.</a:t>
            </a:r>
            <a:endParaRPr lang="en-US"/>
          </a:p>
          <a:p>
            <a:pPr marL="742950" lvl="1" indent="-285750">
              <a:lnSpc>
                <a:spcPct val="90000"/>
              </a:lnSpc>
              <a:buClr>
                <a:srgbClr val="262626"/>
              </a:buClr>
              <a:buFont typeface="Garamond,Serif"/>
              <a:buChar char="◦"/>
            </a:pPr>
            <a:r>
              <a:rPr lang="en-US" sz="1600">
                <a:latin typeface="Times New Roman"/>
                <a:ea typeface="+mn-lt"/>
                <a:cs typeface="Times New Roman"/>
              </a:rPr>
              <a:t>Outer chamber of the olfactometer will be inoculated with extracted volatiles.</a:t>
            </a:r>
          </a:p>
          <a:p>
            <a:pPr marL="742950" lvl="1" indent="-285750">
              <a:lnSpc>
                <a:spcPct val="90000"/>
              </a:lnSpc>
              <a:buFont typeface="Garamond,Serif"/>
              <a:buChar char="◦"/>
            </a:pPr>
            <a:r>
              <a:rPr lang="en-US" sz="1600">
                <a:latin typeface="Times New Roman"/>
                <a:ea typeface="+mn-lt"/>
                <a:cs typeface="Times New Roman"/>
              </a:rPr>
              <a:t>Center chamber is inoculated with nematodes that have been identified morphologically </a:t>
            </a:r>
          </a:p>
          <a:p>
            <a:pPr marL="742950" lvl="1" indent="-285750">
              <a:lnSpc>
                <a:spcPct val="90000"/>
              </a:lnSpc>
              <a:buFont typeface="Garamond,Serif"/>
              <a:buChar char="◦"/>
            </a:pPr>
            <a:r>
              <a:rPr lang="en-US" sz="1600">
                <a:latin typeface="Times New Roman"/>
                <a:cs typeface="Times New Roman"/>
              </a:rPr>
              <a:t>Observe the number of nematodes that have moved towards the weed chambers</a:t>
            </a:r>
          </a:p>
          <a:p>
            <a:pPr>
              <a:lnSpc>
                <a:spcPct val="90000"/>
              </a:lnSpc>
            </a:pPr>
            <a:r>
              <a:rPr lang="en-US" sz="1600">
                <a:latin typeface="Times New Roman"/>
                <a:cs typeface="Times New Roman"/>
              </a:rPr>
              <a:t>Repeat 5 times</a:t>
            </a:r>
          </a:p>
          <a:p>
            <a:pPr marL="0" indent="0">
              <a:lnSpc>
                <a:spcPct val="90000"/>
              </a:lnSpc>
              <a:buNone/>
            </a:pPr>
            <a:endParaRPr lang="en-US" sz="1500"/>
          </a:p>
        </p:txBody>
      </p:sp>
      <p:pic>
        <p:nvPicPr>
          <p:cNvPr id="4" name="Picture 5" descr="A picture containing traffic, light&#10;&#10;Description automatically generated">
            <a:extLst>
              <a:ext uri="{FF2B5EF4-FFF2-40B4-BE49-F238E27FC236}">
                <a16:creationId xmlns:a16="http://schemas.microsoft.com/office/drawing/2014/main" id="{720F60DB-13BD-41FC-B3AE-EA47890DB8C0}"/>
              </a:ext>
            </a:extLst>
          </p:cNvPr>
          <p:cNvPicPr>
            <a:picLocks noChangeAspect="1"/>
          </p:cNvPicPr>
          <p:nvPr/>
        </p:nvPicPr>
        <p:blipFill>
          <a:blip r:embed="rId3"/>
          <a:stretch>
            <a:fillRect/>
          </a:stretch>
        </p:blipFill>
        <p:spPr>
          <a:xfrm>
            <a:off x="229704" y="237862"/>
            <a:ext cx="3318294" cy="3753927"/>
          </a:xfrm>
          <a:prstGeom prst="rect">
            <a:avLst/>
          </a:prstGeom>
        </p:spPr>
      </p:pic>
    </p:spTree>
    <p:extLst>
      <p:ext uri="{BB962C8B-B14F-4D97-AF65-F5344CB8AC3E}">
        <p14:creationId xmlns:p14="http://schemas.microsoft.com/office/powerpoint/2010/main" val="3831735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BFA6-3872-4006-B0E8-0FA38C336681}"/>
              </a:ext>
            </a:extLst>
          </p:cNvPr>
          <p:cNvSpPr>
            <a:spLocks noGrp="1"/>
          </p:cNvSpPr>
          <p:nvPr>
            <p:ph type="title"/>
          </p:nvPr>
        </p:nvSpPr>
        <p:spPr/>
        <p:txBody>
          <a:bodyPr/>
          <a:lstStyle/>
          <a:p>
            <a:r>
              <a:rPr lang="en-US">
                <a:latin typeface="Times New Roman"/>
                <a:cs typeface="Times New Roman"/>
              </a:rPr>
              <a:t>Acknowledgements</a:t>
            </a:r>
          </a:p>
        </p:txBody>
      </p:sp>
      <p:sp>
        <p:nvSpPr>
          <p:cNvPr id="3" name="Content Placeholder 2">
            <a:extLst>
              <a:ext uri="{FF2B5EF4-FFF2-40B4-BE49-F238E27FC236}">
                <a16:creationId xmlns:a16="http://schemas.microsoft.com/office/drawing/2014/main" id="{B7CB368B-3C98-4354-8E6A-C8C26DD32506}"/>
              </a:ext>
            </a:extLst>
          </p:cNvPr>
          <p:cNvSpPr>
            <a:spLocks noGrp="1"/>
          </p:cNvSpPr>
          <p:nvPr>
            <p:ph idx="1"/>
          </p:nvPr>
        </p:nvSpPr>
        <p:spPr>
          <a:xfrm>
            <a:off x="1066800" y="2103120"/>
            <a:ext cx="9640530" cy="3849624"/>
          </a:xfrm>
        </p:spPr>
        <p:txBody>
          <a:bodyPr vert="horz" lIns="91440" tIns="45720" rIns="91440" bIns="45720" rtlCol="0" anchor="t">
            <a:normAutofit/>
          </a:bodyPr>
          <a:lstStyle/>
          <a:p>
            <a:r>
              <a:rPr lang="en-US">
                <a:latin typeface="Times New Roman"/>
                <a:cs typeface="Times New Roman"/>
              </a:rPr>
              <a:t>We thank Dr. Rupesh </a:t>
            </a:r>
            <a:r>
              <a:rPr lang="en-US" err="1">
                <a:latin typeface="Times New Roman"/>
                <a:cs typeface="Times New Roman"/>
              </a:rPr>
              <a:t>Kariyat</a:t>
            </a:r>
            <a:r>
              <a:rPr lang="en-US">
                <a:latin typeface="Times New Roman"/>
                <a:cs typeface="Times New Roman"/>
              </a:rPr>
              <a:t>, and Dr. Alexis Racelis for their support and advice. We would also like to thank former graduate student Habraham Lopez for his help with identifying nematode species and the different farms for allowing us to collect samples.</a:t>
            </a:r>
          </a:p>
        </p:txBody>
      </p:sp>
      <p:pic>
        <p:nvPicPr>
          <p:cNvPr id="9" name="Picture 9" descr="A person smiling for the camera&#10;&#10;Description automatically generated">
            <a:extLst>
              <a:ext uri="{FF2B5EF4-FFF2-40B4-BE49-F238E27FC236}">
                <a16:creationId xmlns:a16="http://schemas.microsoft.com/office/drawing/2014/main" id="{753F5640-818C-42AB-8E52-AFE597852B88}"/>
              </a:ext>
            </a:extLst>
          </p:cNvPr>
          <p:cNvPicPr>
            <a:picLocks noChangeAspect="1"/>
          </p:cNvPicPr>
          <p:nvPr/>
        </p:nvPicPr>
        <p:blipFill>
          <a:blip r:embed="rId2"/>
          <a:stretch>
            <a:fillRect/>
          </a:stretch>
        </p:blipFill>
        <p:spPr>
          <a:xfrm>
            <a:off x="10415654" y="4634426"/>
            <a:ext cx="1352551" cy="1803401"/>
          </a:xfrm>
          <a:prstGeom prst="rect">
            <a:avLst/>
          </a:prstGeom>
        </p:spPr>
      </p:pic>
      <p:pic>
        <p:nvPicPr>
          <p:cNvPr id="10" name="Picture 10" descr="A person smiling for the camera&#10;&#10;Description automatically generated">
            <a:extLst>
              <a:ext uri="{FF2B5EF4-FFF2-40B4-BE49-F238E27FC236}">
                <a16:creationId xmlns:a16="http://schemas.microsoft.com/office/drawing/2014/main" id="{32FB4237-0EE0-41DE-8901-0D523C1C0BDA}"/>
              </a:ext>
            </a:extLst>
          </p:cNvPr>
          <p:cNvPicPr>
            <a:picLocks noChangeAspect="1"/>
          </p:cNvPicPr>
          <p:nvPr/>
        </p:nvPicPr>
        <p:blipFill>
          <a:blip r:embed="rId3"/>
          <a:stretch>
            <a:fillRect/>
          </a:stretch>
        </p:blipFill>
        <p:spPr>
          <a:xfrm>
            <a:off x="7639454" y="4636746"/>
            <a:ext cx="1231089" cy="1806954"/>
          </a:xfrm>
          <a:prstGeom prst="rect">
            <a:avLst/>
          </a:prstGeom>
        </p:spPr>
      </p:pic>
      <p:pic>
        <p:nvPicPr>
          <p:cNvPr id="12" name="Picture 12" descr="A person smiling for the camera&#10;&#10;Description automatically generated">
            <a:extLst>
              <a:ext uri="{FF2B5EF4-FFF2-40B4-BE49-F238E27FC236}">
                <a16:creationId xmlns:a16="http://schemas.microsoft.com/office/drawing/2014/main" id="{B74C7368-512F-4A0D-9A1D-564290405FED}"/>
              </a:ext>
            </a:extLst>
          </p:cNvPr>
          <p:cNvPicPr>
            <a:picLocks noChangeAspect="1"/>
          </p:cNvPicPr>
          <p:nvPr/>
        </p:nvPicPr>
        <p:blipFill>
          <a:blip r:embed="rId4"/>
          <a:stretch>
            <a:fillRect/>
          </a:stretch>
        </p:blipFill>
        <p:spPr>
          <a:xfrm>
            <a:off x="8981016" y="4641412"/>
            <a:ext cx="1310580" cy="1797620"/>
          </a:xfrm>
          <a:prstGeom prst="rect">
            <a:avLst/>
          </a:prstGeom>
        </p:spPr>
      </p:pic>
    </p:spTree>
    <p:extLst>
      <p:ext uri="{BB962C8B-B14F-4D97-AF65-F5344CB8AC3E}">
        <p14:creationId xmlns:p14="http://schemas.microsoft.com/office/powerpoint/2010/main" val="3658369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text&#10;&#10;Description generated with very high confidence">
            <a:extLst>
              <a:ext uri="{FF2B5EF4-FFF2-40B4-BE49-F238E27FC236}">
                <a16:creationId xmlns:a16="http://schemas.microsoft.com/office/drawing/2014/main" id="{1DB2CFBB-59C6-4963-AAD2-A8984B6EB430}"/>
              </a:ext>
            </a:extLst>
          </p:cNvPr>
          <p:cNvPicPr>
            <a:picLocks noChangeAspect="1"/>
          </p:cNvPicPr>
          <p:nvPr/>
        </p:nvPicPr>
        <p:blipFill rotWithShape="1">
          <a:blip r:embed="rId2"/>
          <a:srcRect b="9113"/>
          <a:stretch/>
        </p:blipFill>
        <p:spPr>
          <a:xfrm>
            <a:off x="4658289" y="10"/>
            <a:ext cx="7521804" cy="6857990"/>
          </a:xfrm>
          <a:prstGeom prst="rect">
            <a:avLst/>
          </a:prstGeom>
        </p:spPr>
      </p:pic>
      <p:sp>
        <p:nvSpPr>
          <p:cNvPr id="23" name="Rectangle 22">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5" name="Rectangle 24">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81BAA826-7045-41ED-867E-935A739E71B9}"/>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cap="all" spc="-100">
                <a:solidFill>
                  <a:schemeClr val="tx1"/>
                </a:solidFill>
                <a:latin typeface="Times New Roman"/>
                <a:cs typeface="Times New Roman"/>
              </a:rPr>
              <a:t>Thank you for your time. Questions?</a:t>
            </a:r>
          </a:p>
        </p:txBody>
      </p:sp>
    </p:spTree>
    <p:extLst>
      <p:ext uri="{BB962C8B-B14F-4D97-AF65-F5344CB8AC3E}">
        <p14:creationId xmlns:p14="http://schemas.microsoft.com/office/powerpoint/2010/main" val="271999586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A picture containing table, water, white, animal&#10;&#10;Description generated with very high confidence">
            <a:extLst>
              <a:ext uri="{FF2B5EF4-FFF2-40B4-BE49-F238E27FC236}">
                <a16:creationId xmlns:a16="http://schemas.microsoft.com/office/drawing/2014/main" id="{33B35D1D-2C02-451D-A647-6BA93450C6CF}"/>
              </a:ext>
            </a:extLst>
          </p:cNvPr>
          <p:cNvPicPr>
            <a:picLocks noChangeAspect="1"/>
          </p:cNvPicPr>
          <p:nvPr/>
        </p:nvPicPr>
        <p:blipFill rotWithShape="1">
          <a:blip r:embed="rId2"/>
          <a:srcRect l="43103" t="54592" r="6511" b="15024"/>
          <a:stretch/>
        </p:blipFill>
        <p:spPr>
          <a:xfrm>
            <a:off x="8046791" y="2359052"/>
            <a:ext cx="3360135" cy="1507492"/>
          </a:xfrm>
          <a:prstGeom prst="rect">
            <a:avLst/>
          </a:prstGeom>
        </p:spPr>
      </p:pic>
      <p:sp>
        <p:nvSpPr>
          <p:cNvPr id="2" name="Title 1">
            <a:extLst>
              <a:ext uri="{FF2B5EF4-FFF2-40B4-BE49-F238E27FC236}">
                <a16:creationId xmlns:a16="http://schemas.microsoft.com/office/drawing/2014/main" id="{0FFB9D44-DE41-4754-B376-9921472B51D2}"/>
              </a:ext>
            </a:extLst>
          </p:cNvPr>
          <p:cNvSpPr>
            <a:spLocks noGrp="1"/>
          </p:cNvSpPr>
          <p:nvPr>
            <p:ph type="title"/>
          </p:nvPr>
        </p:nvSpPr>
        <p:spPr>
          <a:xfrm>
            <a:off x="374869" y="388594"/>
            <a:ext cx="10058400" cy="1371600"/>
          </a:xfrm>
        </p:spPr>
        <p:txBody>
          <a:bodyPr/>
          <a:lstStyle/>
          <a:p>
            <a:r>
              <a:rPr lang="en-US">
                <a:latin typeface="Times New Roman"/>
                <a:cs typeface="Times New Roman"/>
              </a:rPr>
              <a:t>Soil nematode community</a:t>
            </a:r>
          </a:p>
        </p:txBody>
      </p:sp>
      <p:sp>
        <p:nvSpPr>
          <p:cNvPr id="3" name="TextBox 2">
            <a:extLst>
              <a:ext uri="{FF2B5EF4-FFF2-40B4-BE49-F238E27FC236}">
                <a16:creationId xmlns:a16="http://schemas.microsoft.com/office/drawing/2014/main" id="{E1D05650-E694-4AE6-847C-1B1B3DEB76B5}"/>
              </a:ext>
            </a:extLst>
          </p:cNvPr>
          <p:cNvSpPr txBox="1"/>
          <p:nvPr/>
        </p:nvSpPr>
        <p:spPr>
          <a:xfrm>
            <a:off x="1032231" y="2116931"/>
            <a:ext cx="629183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New Roman"/>
                <a:cs typeface="Times New Roman"/>
              </a:rPr>
              <a:t>What are nematodes?</a:t>
            </a:r>
          </a:p>
          <a:p>
            <a:r>
              <a:rPr lang="en-US" sz="2400">
                <a:latin typeface="Times New Roman"/>
                <a:cs typeface="Times New Roman"/>
              </a:rPr>
              <a:t>         •Microscopic roundworm </a:t>
            </a:r>
          </a:p>
          <a:p>
            <a:r>
              <a:rPr lang="en-US" sz="2400">
                <a:latin typeface="Times New Roman"/>
                <a:cs typeface="Times New Roman"/>
              </a:rPr>
              <a:t>         •Live both in aquatic and terrestrial</a:t>
            </a:r>
          </a:p>
          <a:p>
            <a:r>
              <a:rPr lang="en-US" sz="2400">
                <a:latin typeface="Times New Roman"/>
                <a:cs typeface="Times New Roman"/>
              </a:rPr>
              <a:t>         •Phylum: Nematoda </a:t>
            </a:r>
          </a:p>
          <a:p>
            <a:r>
              <a:rPr lang="en-US" sz="2400">
                <a:latin typeface="Times New Roman"/>
                <a:cs typeface="Times New Roman"/>
              </a:rPr>
              <a:t>Soil nematode community can be categorized into feeding groups.</a:t>
            </a:r>
          </a:p>
          <a:p>
            <a:r>
              <a:rPr lang="en-US" sz="2400">
                <a:latin typeface="Times New Roman"/>
                <a:cs typeface="Times New Roman"/>
              </a:rPr>
              <a:t>        •Bacterial Feeders</a:t>
            </a:r>
            <a:endParaRPr lang="en-US">
              <a:latin typeface="Goudy Old Style"/>
              <a:cs typeface="Times New Roman"/>
            </a:endParaRPr>
          </a:p>
          <a:p>
            <a:r>
              <a:rPr lang="en-US" sz="2400">
                <a:latin typeface="Times New Roman"/>
                <a:cs typeface="Times New Roman"/>
              </a:rPr>
              <a:t>        •Fungal Feeders</a:t>
            </a:r>
            <a:endParaRPr lang="en-US">
              <a:latin typeface="Goudy Old Style"/>
              <a:cs typeface="Times New Roman"/>
            </a:endParaRPr>
          </a:p>
          <a:p>
            <a:r>
              <a:rPr lang="en-US" sz="2400">
                <a:latin typeface="Times New Roman"/>
                <a:cs typeface="Times New Roman"/>
              </a:rPr>
              <a:t>        •Predatory </a:t>
            </a:r>
            <a:endParaRPr lang="en-US">
              <a:latin typeface="Goudy Old Style"/>
              <a:cs typeface="Times New Roman"/>
            </a:endParaRPr>
          </a:p>
          <a:p>
            <a:r>
              <a:rPr lang="en-US" sz="2400">
                <a:latin typeface="Times New Roman"/>
                <a:cs typeface="Times New Roman"/>
              </a:rPr>
              <a:t>        •Omnivore</a:t>
            </a:r>
            <a:endParaRPr lang="en-US">
              <a:latin typeface="Goudy Old Style"/>
              <a:cs typeface="Times New Roman"/>
            </a:endParaRPr>
          </a:p>
          <a:p>
            <a:r>
              <a:rPr lang="en-US" sz="2400">
                <a:latin typeface="Times New Roman"/>
                <a:cs typeface="Times New Roman"/>
              </a:rPr>
              <a:t>        •Plant-Parasitic </a:t>
            </a:r>
            <a:endParaRPr lang="en-US">
              <a:latin typeface="Goudy Old Style"/>
              <a:cs typeface="Times New Roman"/>
            </a:endParaRPr>
          </a:p>
        </p:txBody>
      </p:sp>
      <p:pic>
        <p:nvPicPr>
          <p:cNvPr id="4" name="Picture 4" descr="A worm on the ground&#10;&#10;Description generated with high confidence">
            <a:extLst>
              <a:ext uri="{FF2B5EF4-FFF2-40B4-BE49-F238E27FC236}">
                <a16:creationId xmlns:a16="http://schemas.microsoft.com/office/drawing/2014/main" id="{3BD47F70-C458-41B7-B032-3AE6E731841B}"/>
              </a:ext>
            </a:extLst>
          </p:cNvPr>
          <p:cNvPicPr>
            <a:picLocks noChangeAspect="1"/>
          </p:cNvPicPr>
          <p:nvPr/>
        </p:nvPicPr>
        <p:blipFill>
          <a:blip r:embed="rId3"/>
          <a:stretch>
            <a:fillRect/>
          </a:stretch>
        </p:blipFill>
        <p:spPr>
          <a:xfrm>
            <a:off x="6853729" y="421831"/>
            <a:ext cx="2433637" cy="1819275"/>
          </a:xfrm>
          <a:prstGeom prst="rect">
            <a:avLst/>
          </a:prstGeom>
        </p:spPr>
      </p:pic>
      <p:sp>
        <p:nvSpPr>
          <p:cNvPr id="6" name="TextBox 5">
            <a:extLst>
              <a:ext uri="{FF2B5EF4-FFF2-40B4-BE49-F238E27FC236}">
                <a16:creationId xmlns:a16="http://schemas.microsoft.com/office/drawing/2014/main" id="{114247CF-7DDC-4F3A-B082-2E04AC3A0500}"/>
              </a:ext>
            </a:extLst>
          </p:cNvPr>
          <p:cNvSpPr txBox="1"/>
          <p:nvPr/>
        </p:nvSpPr>
        <p:spPr>
          <a:xfrm>
            <a:off x="7616676" y="1813195"/>
            <a:ext cx="18881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Fungal feeder</a:t>
            </a:r>
          </a:p>
        </p:txBody>
      </p:sp>
      <p:pic>
        <p:nvPicPr>
          <p:cNvPr id="7" name="Picture 7" descr="A worm on the ground&#10;&#10;Description generated with high confidence">
            <a:extLst>
              <a:ext uri="{FF2B5EF4-FFF2-40B4-BE49-F238E27FC236}">
                <a16:creationId xmlns:a16="http://schemas.microsoft.com/office/drawing/2014/main" id="{20B9EBD5-1CF5-4E3F-A5F1-5D768DD6F039}"/>
              </a:ext>
            </a:extLst>
          </p:cNvPr>
          <p:cNvPicPr>
            <a:picLocks noChangeAspect="1"/>
          </p:cNvPicPr>
          <p:nvPr/>
        </p:nvPicPr>
        <p:blipFill>
          <a:blip r:embed="rId4"/>
          <a:stretch>
            <a:fillRect/>
          </a:stretch>
        </p:blipFill>
        <p:spPr>
          <a:xfrm>
            <a:off x="9405198" y="423397"/>
            <a:ext cx="2350294" cy="1812132"/>
          </a:xfrm>
          <a:prstGeom prst="rect">
            <a:avLst/>
          </a:prstGeom>
        </p:spPr>
      </p:pic>
      <p:sp>
        <p:nvSpPr>
          <p:cNvPr id="9" name="TextBox 8">
            <a:extLst>
              <a:ext uri="{FF2B5EF4-FFF2-40B4-BE49-F238E27FC236}">
                <a16:creationId xmlns:a16="http://schemas.microsoft.com/office/drawing/2014/main" id="{2E0CE29A-69E3-4054-A019-D8E14283D4A4}"/>
              </a:ext>
            </a:extLst>
          </p:cNvPr>
          <p:cNvSpPr txBox="1"/>
          <p:nvPr/>
        </p:nvSpPr>
        <p:spPr>
          <a:xfrm>
            <a:off x="10403681" y="354806"/>
            <a:ext cx="15644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Plant-Parasitic</a:t>
            </a:r>
          </a:p>
        </p:txBody>
      </p:sp>
      <p:sp>
        <p:nvSpPr>
          <p:cNvPr id="12" name="TextBox 11">
            <a:extLst>
              <a:ext uri="{FF2B5EF4-FFF2-40B4-BE49-F238E27FC236}">
                <a16:creationId xmlns:a16="http://schemas.microsoft.com/office/drawing/2014/main" id="{8B7E7968-5F1D-484C-870F-5E430B0C6577}"/>
              </a:ext>
            </a:extLst>
          </p:cNvPr>
          <p:cNvSpPr txBox="1"/>
          <p:nvPr/>
        </p:nvSpPr>
        <p:spPr>
          <a:xfrm>
            <a:off x="9507292" y="2362034"/>
            <a:ext cx="20177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Bacteria feeder</a:t>
            </a:r>
          </a:p>
        </p:txBody>
      </p:sp>
      <p:pic>
        <p:nvPicPr>
          <p:cNvPr id="13" name="Picture 13" descr="A picture containing sitting, knife, pin&#10;&#10;Description generated with very high confidence">
            <a:extLst>
              <a:ext uri="{FF2B5EF4-FFF2-40B4-BE49-F238E27FC236}">
                <a16:creationId xmlns:a16="http://schemas.microsoft.com/office/drawing/2014/main" id="{35E0874F-D388-491E-B536-C52B93AB3E1F}"/>
              </a:ext>
            </a:extLst>
          </p:cNvPr>
          <p:cNvPicPr>
            <a:picLocks noChangeAspect="1"/>
          </p:cNvPicPr>
          <p:nvPr/>
        </p:nvPicPr>
        <p:blipFill>
          <a:blip r:embed="rId5"/>
          <a:stretch>
            <a:fillRect/>
          </a:stretch>
        </p:blipFill>
        <p:spPr>
          <a:xfrm>
            <a:off x="7903368" y="4217195"/>
            <a:ext cx="3767137" cy="2114549"/>
          </a:xfrm>
          <a:prstGeom prst="rect">
            <a:avLst/>
          </a:prstGeom>
        </p:spPr>
      </p:pic>
      <p:sp>
        <p:nvSpPr>
          <p:cNvPr id="15" name="TextBox 14">
            <a:extLst>
              <a:ext uri="{FF2B5EF4-FFF2-40B4-BE49-F238E27FC236}">
                <a16:creationId xmlns:a16="http://schemas.microsoft.com/office/drawing/2014/main" id="{9BAA5DE9-E9BD-4913-B5DE-D5CF8AD8D9F5}"/>
              </a:ext>
            </a:extLst>
          </p:cNvPr>
          <p:cNvSpPr txBox="1"/>
          <p:nvPr/>
        </p:nvSpPr>
        <p:spPr>
          <a:xfrm>
            <a:off x="6688932" y="6486525"/>
            <a:ext cx="55887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6"/>
              </a:rPr>
              <a:t>https://www.gardentara.com/types-of-nematodes-in-soil/</a:t>
            </a:r>
            <a:endParaRPr lang="en-US"/>
          </a:p>
        </p:txBody>
      </p:sp>
    </p:spTree>
    <p:extLst>
      <p:ext uri="{BB962C8B-B14F-4D97-AF65-F5344CB8AC3E}">
        <p14:creationId xmlns:p14="http://schemas.microsoft.com/office/powerpoint/2010/main" val="54955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B25A-7E12-48D2-9CA4-93F34C129045}"/>
              </a:ext>
            </a:extLst>
          </p:cNvPr>
          <p:cNvSpPr>
            <a:spLocks noGrp="1"/>
          </p:cNvSpPr>
          <p:nvPr>
            <p:ph type="title"/>
          </p:nvPr>
        </p:nvSpPr>
        <p:spPr>
          <a:xfrm>
            <a:off x="578529" y="509430"/>
            <a:ext cx="10058400" cy="777833"/>
          </a:xfrm>
        </p:spPr>
        <p:txBody>
          <a:bodyPr/>
          <a:lstStyle/>
          <a:p>
            <a:r>
              <a:rPr lang="en-US"/>
              <a:t>Nematodes as indicator of soil health</a:t>
            </a:r>
          </a:p>
        </p:txBody>
      </p:sp>
      <p:pic>
        <p:nvPicPr>
          <p:cNvPr id="3" name="Picture 2">
            <a:extLst>
              <a:ext uri="{FF2B5EF4-FFF2-40B4-BE49-F238E27FC236}">
                <a16:creationId xmlns:a16="http://schemas.microsoft.com/office/drawing/2014/main" id="{52EA3FE9-FFD1-4E76-8EEF-349293FD3FF2}"/>
              </a:ext>
            </a:extLst>
          </p:cNvPr>
          <p:cNvPicPr>
            <a:picLocks noChangeAspect="1"/>
          </p:cNvPicPr>
          <p:nvPr/>
        </p:nvPicPr>
        <p:blipFill>
          <a:blip r:embed="rId2"/>
          <a:stretch>
            <a:fillRect/>
          </a:stretch>
        </p:blipFill>
        <p:spPr>
          <a:xfrm>
            <a:off x="5866308" y="2006082"/>
            <a:ext cx="5892014" cy="4249182"/>
          </a:xfrm>
          <a:prstGeom prst="rect">
            <a:avLst/>
          </a:prstGeom>
        </p:spPr>
      </p:pic>
      <p:sp>
        <p:nvSpPr>
          <p:cNvPr id="4" name="TextBox 3">
            <a:extLst>
              <a:ext uri="{FF2B5EF4-FFF2-40B4-BE49-F238E27FC236}">
                <a16:creationId xmlns:a16="http://schemas.microsoft.com/office/drawing/2014/main" id="{9923C00D-5319-4F80-BCEE-9CE94F864AF7}"/>
              </a:ext>
            </a:extLst>
          </p:cNvPr>
          <p:cNvSpPr txBox="1"/>
          <p:nvPr/>
        </p:nvSpPr>
        <p:spPr>
          <a:xfrm>
            <a:off x="1022157" y="1430096"/>
            <a:ext cx="458277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Nematodes are great indicators as they appear in all types of soil and have relatively short life spans that fluctuate with environmental conditions. </a:t>
            </a:r>
          </a:p>
          <a:p>
            <a:pPr marL="285750" indent="-285750">
              <a:buFont typeface="Arial"/>
              <a:buChar char="•"/>
            </a:pPr>
            <a:endParaRPr lang="en-US"/>
          </a:p>
          <a:p>
            <a:pPr marL="285750" indent="-285750">
              <a:buFont typeface="Arial"/>
              <a:buChar char="•"/>
            </a:pPr>
            <a:r>
              <a:rPr lang="en-US"/>
              <a:t>Bacterial and Fungal nematodes indicate nutrient recycling with high nitrogen levels or recent tillage.</a:t>
            </a:r>
          </a:p>
          <a:p>
            <a:pPr marL="285750" indent="-285750">
              <a:buFont typeface="Arial"/>
              <a:buChar char="•"/>
            </a:pPr>
            <a:endParaRPr lang="en-US"/>
          </a:p>
          <a:p>
            <a:pPr marL="285750" indent="-285750">
              <a:buFont typeface="Arial"/>
              <a:buChar char="•"/>
            </a:pPr>
            <a:r>
              <a:rPr lang="en-US"/>
              <a:t>The lack of omnivore nematodes may indicate pollutants in soil and the history of tillage in the area.</a:t>
            </a:r>
          </a:p>
          <a:p>
            <a:pPr marL="285750" indent="-285750">
              <a:buFont typeface="Arial"/>
              <a:buChar char="•"/>
            </a:pPr>
            <a:endParaRPr lang="en-US"/>
          </a:p>
          <a:p>
            <a:pPr marL="285750" indent="-285750">
              <a:buFont typeface="Arial"/>
              <a:buChar char="•"/>
            </a:pPr>
            <a:r>
              <a:rPr lang="en-US"/>
              <a:t>High numbers of both omnivore and predator nematodes indicate suppression of plant parasitic nematodes.</a:t>
            </a:r>
          </a:p>
          <a:p>
            <a:pPr marL="285750" indent="-285750">
              <a:buFont typeface="Arial"/>
              <a:buChar char="•"/>
            </a:pPr>
            <a:endParaRPr lang="en-US"/>
          </a:p>
        </p:txBody>
      </p:sp>
    </p:spTree>
    <p:extLst>
      <p:ext uri="{BB962C8B-B14F-4D97-AF65-F5344CB8AC3E}">
        <p14:creationId xmlns:p14="http://schemas.microsoft.com/office/powerpoint/2010/main" val="119644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FFA8-E57F-4FB6-9026-B1A4F65C94F9}"/>
              </a:ext>
            </a:extLst>
          </p:cNvPr>
          <p:cNvSpPr>
            <a:spLocks noGrp="1"/>
          </p:cNvSpPr>
          <p:nvPr>
            <p:ph type="title"/>
          </p:nvPr>
        </p:nvSpPr>
        <p:spPr>
          <a:xfrm>
            <a:off x="825433" y="514638"/>
            <a:ext cx="10058400" cy="920041"/>
          </a:xfrm>
        </p:spPr>
        <p:txBody>
          <a:bodyPr>
            <a:normAutofit fontScale="90000"/>
          </a:bodyPr>
          <a:lstStyle/>
          <a:p>
            <a:r>
              <a:rPr lang="en-US">
                <a:latin typeface="Times New Roman"/>
                <a:cs typeface="Times New Roman"/>
              </a:rPr>
              <a:t>Influence of weeds on agriculture production</a:t>
            </a:r>
          </a:p>
        </p:txBody>
      </p:sp>
      <p:sp>
        <p:nvSpPr>
          <p:cNvPr id="3" name="Content Placeholder 2">
            <a:extLst>
              <a:ext uri="{FF2B5EF4-FFF2-40B4-BE49-F238E27FC236}">
                <a16:creationId xmlns:a16="http://schemas.microsoft.com/office/drawing/2014/main" id="{B128A55B-ACCA-45D3-AE1C-E8FB2D0A9916}"/>
              </a:ext>
            </a:extLst>
          </p:cNvPr>
          <p:cNvSpPr>
            <a:spLocks noGrp="1"/>
          </p:cNvSpPr>
          <p:nvPr>
            <p:ph idx="1"/>
          </p:nvPr>
        </p:nvSpPr>
        <p:spPr/>
        <p:txBody>
          <a:bodyPr vert="horz" lIns="91440" tIns="45720" rIns="91440" bIns="45720" rtlCol="0" anchor="t">
            <a:normAutofit/>
          </a:bodyPr>
          <a:lstStyle/>
          <a:p>
            <a:endParaRPr lang="en-US"/>
          </a:p>
          <a:p>
            <a:pPr marL="0" indent="0">
              <a:buNone/>
            </a:pPr>
            <a:endParaRPr lang="en-US"/>
          </a:p>
        </p:txBody>
      </p:sp>
      <p:graphicFrame>
        <p:nvGraphicFramePr>
          <p:cNvPr id="4" name="Table 4">
            <a:extLst>
              <a:ext uri="{FF2B5EF4-FFF2-40B4-BE49-F238E27FC236}">
                <a16:creationId xmlns:a16="http://schemas.microsoft.com/office/drawing/2014/main" id="{9A1D5291-2714-4E13-A08D-17F119BC52B4}"/>
              </a:ext>
            </a:extLst>
          </p:cNvPr>
          <p:cNvGraphicFramePr>
            <a:graphicFrameLocks noGrp="1"/>
          </p:cNvGraphicFramePr>
          <p:nvPr>
            <p:extLst>
              <p:ext uri="{D42A27DB-BD31-4B8C-83A1-F6EECF244321}">
                <p14:modId xmlns:p14="http://schemas.microsoft.com/office/powerpoint/2010/main" val="655987676"/>
              </p:ext>
            </p:extLst>
          </p:nvPr>
        </p:nvGraphicFramePr>
        <p:xfrm>
          <a:off x="1690414" y="2715172"/>
          <a:ext cx="8168640" cy="348812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2957808741"/>
                    </a:ext>
                  </a:extLst>
                </a:gridCol>
                <a:gridCol w="4084320">
                  <a:extLst>
                    <a:ext uri="{9D8B030D-6E8A-4147-A177-3AD203B41FA5}">
                      <a16:colId xmlns:a16="http://schemas.microsoft.com/office/drawing/2014/main" val="4038289360"/>
                    </a:ext>
                  </a:extLst>
                </a:gridCol>
              </a:tblGrid>
              <a:tr h="697624">
                <a:tc>
                  <a:txBody>
                    <a:bodyPr/>
                    <a:lstStyle/>
                    <a:p>
                      <a:r>
                        <a:rPr lang="en-US">
                          <a:latin typeface="Times New Roman"/>
                        </a:rPr>
                        <a:t>Direct impact </a:t>
                      </a:r>
                    </a:p>
                  </a:txBody>
                  <a:tcPr/>
                </a:tc>
                <a:tc>
                  <a:txBody>
                    <a:bodyPr/>
                    <a:lstStyle/>
                    <a:p>
                      <a:r>
                        <a:rPr lang="en-US">
                          <a:latin typeface="Times New Roman"/>
                        </a:rPr>
                        <a:t>Indirect impact</a:t>
                      </a:r>
                    </a:p>
                  </a:txBody>
                  <a:tcPr/>
                </a:tc>
                <a:extLst>
                  <a:ext uri="{0D108BD9-81ED-4DB2-BD59-A6C34878D82A}">
                    <a16:rowId xmlns:a16="http://schemas.microsoft.com/office/drawing/2014/main" val="171185441"/>
                  </a:ext>
                </a:extLst>
              </a:tr>
              <a:tr h="697624">
                <a:tc>
                  <a:txBody>
                    <a:bodyPr/>
                    <a:lstStyle/>
                    <a:p>
                      <a:r>
                        <a:rPr lang="en-US">
                          <a:latin typeface="Times New Roman"/>
                        </a:rPr>
                        <a:t>Compete with crops for resources</a:t>
                      </a:r>
                    </a:p>
                  </a:txBody>
                  <a:tcPr/>
                </a:tc>
                <a:tc>
                  <a:txBody>
                    <a:bodyPr/>
                    <a:lstStyle/>
                    <a:p>
                      <a:r>
                        <a:rPr lang="en-US">
                          <a:latin typeface="Times New Roman"/>
                        </a:rPr>
                        <a:t>Hosts of plant diseases </a:t>
                      </a:r>
                    </a:p>
                  </a:txBody>
                  <a:tcPr/>
                </a:tc>
                <a:extLst>
                  <a:ext uri="{0D108BD9-81ED-4DB2-BD59-A6C34878D82A}">
                    <a16:rowId xmlns:a16="http://schemas.microsoft.com/office/drawing/2014/main" val="1283327411"/>
                  </a:ext>
                </a:extLst>
              </a:tr>
              <a:tr h="697624">
                <a:tc>
                  <a:txBody>
                    <a:bodyPr/>
                    <a:lstStyle/>
                    <a:p>
                      <a:r>
                        <a:rPr lang="en-US">
                          <a:latin typeface="Times New Roman"/>
                        </a:rPr>
                        <a:t>Increased labor cost</a:t>
                      </a:r>
                    </a:p>
                  </a:txBody>
                  <a:tcPr/>
                </a:tc>
                <a:tc>
                  <a:txBody>
                    <a:bodyPr/>
                    <a:lstStyle/>
                    <a:p>
                      <a:r>
                        <a:rPr lang="en-US" b="1">
                          <a:latin typeface="Times New Roman"/>
                        </a:rPr>
                        <a:t>Hosts of pests</a:t>
                      </a:r>
                    </a:p>
                  </a:txBody>
                  <a:tcPr/>
                </a:tc>
                <a:extLst>
                  <a:ext uri="{0D108BD9-81ED-4DB2-BD59-A6C34878D82A}">
                    <a16:rowId xmlns:a16="http://schemas.microsoft.com/office/drawing/2014/main" val="1662879602"/>
                  </a:ext>
                </a:extLst>
              </a:tr>
              <a:tr h="697624">
                <a:tc>
                  <a:txBody>
                    <a:bodyPr/>
                    <a:lstStyle/>
                    <a:p>
                      <a:r>
                        <a:rPr lang="en-US">
                          <a:latin typeface="Times New Roman"/>
                        </a:rPr>
                        <a:t>lower quality of crop yield</a:t>
                      </a:r>
                    </a:p>
                  </a:txBody>
                  <a:tcPr/>
                </a:tc>
                <a:tc>
                  <a:txBody>
                    <a:bodyPr/>
                    <a:lstStyle/>
                    <a:p>
                      <a:r>
                        <a:rPr lang="en-US">
                          <a:latin typeface="Times New Roman"/>
                        </a:rPr>
                        <a:t>Changes in soil microorganisms</a:t>
                      </a:r>
                    </a:p>
                  </a:txBody>
                  <a:tcPr/>
                </a:tc>
                <a:extLst>
                  <a:ext uri="{0D108BD9-81ED-4DB2-BD59-A6C34878D82A}">
                    <a16:rowId xmlns:a16="http://schemas.microsoft.com/office/drawing/2014/main" val="1591543470"/>
                  </a:ext>
                </a:extLst>
              </a:tr>
              <a:tr h="697624">
                <a:tc>
                  <a:txBody>
                    <a:bodyPr/>
                    <a:lstStyle/>
                    <a:p>
                      <a:r>
                        <a:rPr lang="en-US">
                          <a:solidFill>
                            <a:schemeClr val="tx1"/>
                          </a:solidFill>
                          <a:latin typeface="Times New Roman"/>
                        </a:rPr>
                        <a:t>Increase herbicide usage </a:t>
                      </a:r>
                    </a:p>
                  </a:txBody>
                  <a:tcPr/>
                </a:tc>
                <a:tc>
                  <a:txBody>
                    <a:bodyPr/>
                    <a:lstStyle/>
                    <a:p>
                      <a:r>
                        <a:rPr lang="en-US">
                          <a:latin typeface="Times New Roman"/>
                        </a:rPr>
                        <a:t>Changes organic matter</a:t>
                      </a:r>
                    </a:p>
                  </a:txBody>
                  <a:tcPr/>
                </a:tc>
                <a:extLst>
                  <a:ext uri="{0D108BD9-81ED-4DB2-BD59-A6C34878D82A}">
                    <a16:rowId xmlns:a16="http://schemas.microsoft.com/office/drawing/2014/main" val="208353123"/>
                  </a:ext>
                </a:extLst>
              </a:tr>
            </a:tbl>
          </a:graphicData>
        </a:graphic>
      </p:graphicFrame>
      <p:sp>
        <p:nvSpPr>
          <p:cNvPr id="5" name="TextBox 4">
            <a:extLst>
              <a:ext uri="{FF2B5EF4-FFF2-40B4-BE49-F238E27FC236}">
                <a16:creationId xmlns:a16="http://schemas.microsoft.com/office/drawing/2014/main" id="{02CC9EA7-EF92-4B2B-B002-BB66A7E8A78F}"/>
              </a:ext>
            </a:extLst>
          </p:cNvPr>
          <p:cNvSpPr txBox="1"/>
          <p:nvPr/>
        </p:nvSpPr>
        <p:spPr>
          <a:xfrm>
            <a:off x="516386" y="1437073"/>
            <a:ext cx="1004630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New Roman"/>
                <a:cs typeface="Times New Roman"/>
              </a:rPr>
              <a:t>Weeds:</a:t>
            </a:r>
            <a:r>
              <a:rPr lang="en-US" sz="2400">
                <a:solidFill>
                  <a:srgbClr val="FF0000"/>
                </a:solidFill>
                <a:latin typeface="Times New Roman"/>
                <a:cs typeface="Times New Roman"/>
              </a:rPr>
              <a:t> </a:t>
            </a:r>
            <a:r>
              <a:rPr lang="en-US" sz="2400">
                <a:latin typeface="Times New Roman"/>
                <a:cs typeface="Times New Roman"/>
              </a:rPr>
              <a:t>Are plants that are not valued where there grown and compete with other desirable plants.</a:t>
            </a:r>
          </a:p>
        </p:txBody>
      </p:sp>
    </p:spTree>
    <p:extLst>
      <p:ext uri="{BB962C8B-B14F-4D97-AF65-F5344CB8AC3E}">
        <p14:creationId xmlns:p14="http://schemas.microsoft.com/office/powerpoint/2010/main" val="366827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A6D8-1593-4F44-8904-580AD95D57B1}"/>
              </a:ext>
            </a:extLst>
          </p:cNvPr>
          <p:cNvSpPr>
            <a:spLocks noGrp="1"/>
          </p:cNvSpPr>
          <p:nvPr>
            <p:ph type="title"/>
          </p:nvPr>
        </p:nvSpPr>
        <p:spPr>
          <a:xfrm>
            <a:off x="468086" y="497451"/>
            <a:ext cx="4425043" cy="1389742"/>
          </a:xfrm>
        </p:spPr>
        <p:txBody>
          <a:bodyPr>
            <a:normAutofit fontScale="90000"/>
          </a:bodyPr>
          <a:lstStyle/>
          <a:p>
            <a:r>
              <a:rPr lang="en-US"/>
              <a:t>Weeds being analyzed </a:t>
            </a:r>
          </a:p>
        </p:txBody>
      </p:sp>
      <p:sp>
        <p:nvSpPr>
          <p:cNvPr id="3" name="Content Placeholder 2">
            <a:extLst>
              <a:ext uri="{FF2B5EF4-FFF2-40B4-BE49-F238E27FC236}">
                <a16:creationId xmlns:a16="http://schemas.microsoft.com/office/drawing/2014/main" id="{A7F7A69B-4967-429D-97FF-ACA2C36098DF}"/>
              </a:ext>
            </a:extLst>
          </p:cNvPr>
          <p:cNvSpPr>
            <a:spLocks noGrp="1"/>
          </p:cNvSpPr>
          <p:nvPr>
            <p:ph idx="1"/>
          </p:nvPr>
        </p:nvSpPr>
        <p:spPr>
          <a:xfrm>
            <a:off x="832338" y="1883482"/>
            <a:ext cx="10058400" cy="4354191"/>
          </a:xfrm>
        </p:spPr>
        <p:txBody>
          <a:bodyPr vert="horz" lIns="91440" tIns="45720" rIns="91440" bIns="45720" rtlCol="0" anchor="t">
            <a:noAutofit/>
          </a:bodyPr>
          <a:lstStyle/>
          <a:p>
            <a:r>
              <a:rPr lang="en-US" sz="1800" i="1">
                <a:latin typeface="Times New Roman"/>
                <a:cs typeface="Times New Roman"/>
              </a:rPr>
              <a:t>Pennisetum ciliare </a:t>
            </a:r>
            <a:r>
              <a:rPr lang="en-US" sz="1800">
                <a:latin typeface="Times New Roman"/>
                <a:cs typeface="Times New Roman"/>
              </a:rPr>
              <a:t>(Buffelgrass). </a:t>
            </a:r>
            <a:endParaRPr lang="en-US" sz="1800">
              <a:latin typeface="Times New Roman"/>
              <a:ea typeface="+mn-lt"/>
              <a:cs typeface="Times New Roman"/>
            </a:endParaRPr>
          </a:p>
          <a:p>
            <a:pPr>
              <a:buClr>
                <a:srgbClr val="262626"/>
              </a:buClr>
            </a:pPr>
            <a:r>
              <a:rPr lang="en-US" sz="1800" i="1">
                <a:latin typeface="Times New Roman"/>
                <a:cs typeface="Times New Roman"/>
              </a:rPr>
              <a:t>Solanum </a:t>
            </a:r>
            <a:r>
              <a:rPr lang="en-US" sz="1800" i="1" err="1">
                <a:latin typeface="Times New Roman"/>
                <a:cs typeface="Times New Roman"/>
              </a:rPr>
              <a:t>elaeagnifolium</a:t>
            </a:r>
            <a:r>
              <a:rPr lang="en-US" sz="1800" i="1">
                <a:latin typeface="Times New Roman"/>
                <a:cs typeface="Times New Roman"/>
              </a:rPr>
              <a:t> </a:t>
            </a:r>
            <a:r>
              <a:rPr lang="en-US" sz="1800">
                <a:latin typeface="Times New Roman"/>
                <a:cs typeface="Times New Roman"/>
              </a:rPr>
              <a:t>(Silver Leaf Nightshade)</a:t>
            </a:r>
          </a:p>
          <a:p>
            <a:pPr>
              <a:buClr>
                <a:srgbClr val="262626"/>
              </a:buClr>
            </a:pPr>
            <a:r>
              <a:rPr lang="en-US" sz="1800" i="1">
                <a:latin typeface="Times New Roman"/>
                <a:cs typeface="Times New Roman"/>
              </a:rPr>
              <a:t>Parthenium </a:t>
            </a:r>
            <a:r>
              <a:rPr lang="en-US" sz="1800" i="1" err="1">
                <a:latin typeface="Times New Roman"/>
                <a:cs typeface="Times New Roman"/>
              </a:rPr>
              <a:t>hysterophorus</a:t>
            </a:r>
            <a:r>
              <a:rPr lang="en-US" sz="1800" i="1">
                <a:latin typeface="Times New Roman"/>
                <a:cs typeface="Times New Roman"/>
              </a:rPr>
              <a:t> </a:t>
            </a:r>
            <a:r>
              <a:rPr lang="en-US" sz="1800">
                <a:latin typeface="Times New Roman"/>
                <a:cs typeface="Times New Roman"/>
              </a:rPr>
              <a:t>(White Top)</a:t>
            </a:r>
          </a:p>
          <a:p>
            <a:pPr>
              <a:buClr>
                <a:srgbClr val="262626"/>
              </a:buClr>
            </a:pPr>
            <a:r>
              <a:rPr lang="en-US" sz="1800" i="1">
                <a:latin typeface="Times New Roman"/>
                <a:ea typeface="+mn-lt"/>
                <a:cs typeface="Times New Roman"/>
              </a:rPr>
              <a:t>Helianthus annuus </a:t>
            </a:r>
            <a:r>
              <a:rPr lang="en-US" sz="1800">
                <a:latin typeface="Times New Roman"/>
                <a:ea typeface="+mn-lt"/>
                <a:cs typeface="Times New Roman"/>
              </a:rPr>
              <a:t>(Sunflower)</a:t>
            </a:r>
            <a:endParaRPr lang="en-US" sz="1800"/>
          </a:p>
          <a:p>
            <a:pPr>
              <a:buClr>
                <a:srgbClr val="262626"/>
              </a:buClr>
            </a:pPr>
            <a:r>
              <a:rPr lang="en-US" sz="1800" i="1">
                <a:latin typeface="Times New Roman"/>
                <a:cs typeface="Times New Roman"/>
              </a:rPr>
              <a:t>Amaranthus spp.</a:t>
            </a:r>
            <a:r>
              <a:rPr lang="en-US" sz="1800">
                <a:latin typeface="Times New Roman"/>
                <a:cs typeface="Times New Roman"/>
              </a:rPr>
              <a:t> (Pigweed)</a:t>
            </a:r>
          </a:p>
          <a:p>
            <a:pPr>
              <a:buClr>
                <a:srgbClr val="262626"/>
              </a:buClr>
            </a:pPr>
            <a:r>
              <a:rPr lang="en-US" sz="1800" i="1" err="1">
                <a:latin typeface="Times New Roman"/>
                <a:ea typeface="+mn-lt"/>
                <a:cs typeface="+mn-lt"/>
              </a:rPr>
              <a:t>Megathyrsus</a:t>
            </a:r>
            <a:r>
              <a:rPr lang="en-US" sz="1800" i="1">
                <a:latin typeface="Times New Roman"/>
                <a:ea typeface="+mn-lt"/>
                <a:cs typeface="+mn-lt"/>
              </a:rPr>
              <a:t> maximus </a:t>
            </a:r>
            <a:r>
              <a:rPr lang="en-US" sz="1800">
                <a:latin typeface="Times New Roman"/>
                <a:ea typeface="+mn-lt"/>
                <a:cs typeface="+mn-lt"/>
              </a:rPr>
              <a:t>(Guinea grass)</a:t>
            </a:r>
            <a:endParaRPr lang="en-US" sz="1800" i="1">
              <a:latin typeface="Times New Roman"/>
              <a:cs typeface="Times New Roman"/>
            </a:endParaRPr>
          </a:p>
          <a:p>
            <a:pPr marL="274320" lvl="1" indent="0">
              <a:buClr>
                <a:srgbClr val="262626"/>
              </a:buClr>
              <a:buNone/>
            </a:pPr>
            <a:endParaRPr lang="en-US" sz="1800">
              <a:latin typeface="Times New Roman"/>
              <a:ea typeface="+mn-lt"/>
              <a:cs typeface="Times New Roman"/>
            </a:endParaRPr>
          </a:p>
          <a:p>
            <a:pPr>
              <a:buClr>
                <a:srgbClr val="262626"/>
              </a:buClr>
            </a:pPr>
            <a:endParaRPr lang="en-US">
              <a:latin typeface="Times New Roman"/>
              <a:cs typeface="Times New Roman"/>
            </a:endParaRPr>
          </a:p>
          <a:p>
            <a:pPr>
              <a:buClr>
                <a:srgbClr val="262626"/>
              </a:buClr>
            </a:pPr>
            <a:endParaRPr lang="en-US">
              <a:latin typeface="Times New Roman"/>
              <a:cs typeface="Times New Roman"/>
            </a:endParaRPr>
          </a:p>
        </p:txBody>
      </p:sp>
      <p:pic>
        <p:nvPicPr>
          <p:cNvPr id="5" name="Picture 11" descr="A close up of a green field&#10;&#10;Description generated with very high confidence">
            <a:extLst>
              <a:ext uri="{FF2B5EF4-FFF2-40B4-BE49-F238E27FC236}">
                <a16:creationId xmlns:a16="http://schemas.microsoft.com/office/drawing/2014/main" id="{3142B8EB-CC00-4DB7-8842-AFBC0192BC6B}"/>
              </a:ext>
            </a:extLst>
          </p:cNvPr>
          <p:cNvPicPr>
            <a:picLocks noChangeAspect="1"/>
          </p:cNvPicPr>
          <p:nvPr/>
        </p:nvPicPr>
        <p:blipFill rotWithShape="1">
          <a:blip r:embed="rId2"/>
          <a:srcRect l="18014" r="12074" b="-2"/>
          <a:stretch/>
        </p:blipFill>
        <p:spPr>
          <a:xfrm>
            <a:off x="5667548" y="447919"/>
            <a:ext cx="1897563" cy="2617223"/>
          </a:xfrm>
          <a:prstGeom prst="rect">
            <a:avLst/>
          </a:prstGeom>
        </p:spPr>
      </p:pic>
      <p:pic>
        <p:nvPicPr>
          <p:cNvPr id="7" name="Picture 4" descr="A green plant in a garden&#10;&#10;Description automatically generated">
            <a:extLst>
              <a:ext uri="{FF2B5EF4-FFF2-40B4-BE49-F238E27FC236}">
                <a16:creationId xmlns:a16="http://schemas.microsoft.com/office/drawing/2014/main" id="{AC02A4DE-8F9E-4EF5-B72C-6A408BD91C31}"/>
              </a:ext>
            </a:extLst>
          </p:cNvPr>
          <p:cNvPicPr>
            <a:picLocks noChangeAspect="1"/>
          </p:cNvPicPr>
          <p:nvPr/>
        </p:nvPicPr>
        <p:blipFill rotWithShape="1">
          <a:blip r:embed="rId3"/>
          <a:srcRect t="4792" r="1" b="5369"/>
          <a:stretch/>
        </p:blipFill>
        <p:spPr>
          <a:xfrm>
            <a:off x="7714756" y="452844"/>
            <a:ext cx="1903197" cy="2617016"/>
          </a:xfrm>
          <a:prstGeom prst="rect">
            <a:avLst/>
          </a:prstGeom>
        </p:spPr>
      </p:pic>
      <p:pic>
        <p:nvPicPr>
          <p:cNvPr id="9" name="Picture 6" descr="A close up of a flower&#10;&#10;Description automatically generated">
            <a:extLst>
              <a:ext uri="{FF2B5EF4-FFF2-40B4-BE49-F238E27FC236}">
                <a16:creationId xmlns:a16="http://schemas.microsoft.com/office/drawing/2014/main" id="{6183DFF7-510E-4638-8CEE-8B1DC68AFF3B}"/>
              </a:ext>
            </a:extLst>
          </p:cNvPr>
          <p:cNvPicPr>
            <a:picLocks noChangeAspect="1"/>
          </p:cNvPicPr>
          <p:nvPr/>
        </p:nvPicPr>
        <p:blipFill rotWithShape="1">
          <a:blip r:embed="rId4"/>
          <a:srcRect t="10160" r="1" b="1"/>
          <a:stretch/>
        </p:blipFill>
        <p:spPr>
          <a:xfrm>
            <a:off x="9818458" y="452844"/>
            <a:ext cx="2013632" cy="2617016"/>
          </a:xfrm>
          <a:prstGeom prst="rect">
            <a:avLst/>
          </a:prstGeom>
        </p:spPr>
      </p:pic>
      <p:pic>
        <p:nvPicPr>
          <p:cNvPr id="11" name="Picture 6" descr="A vase of flowers on a plant&#10;&#10;Description automatically generated">
            <a:extLst>
              <a:ext uri="{FF2B5EF4-FFF2-40B4-BE49-F238E27FC236}">
                <a16:creationId xmlns:a16="http://schemas.microsoft.com/office/drawing/2014/main" id="{568B878A-E6E5-4D1E-8B42-67E51FED7692}"/>
              </a:ext>
            </a:extLst>
          </p:cNvPr>
          <p:cNvPicPr>
            <a:picLocks noChangeAspect="1"/>
          </p:cNvPicPr>
          <p:nvPr/>
        </p:nvPicPr>
        <p:blipFill rotWithShape="1">
          <a:blip r:embed="rId5"/>
          <a:srcRect t="10129" r="-383" b="700"/>
          <a:stretch/>
        </p:blipFill>
        <p:spPr>
          <a:xfrm>
            <a:off x="5623889" y="3400933"/>
            <a:ext cx="1874814" cy="2971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5" descr="A plant in a forest&#10;&#10;Description automatically generated">
            <a:extLst>
              <a:ext uri="{FF2B5EF4-FFF2-40B4-BE49-F238E27FC236}">
                <a16:creationId xmlns:a16="http://schemas.microsoft.com/office/drawing/2014/main" id="{E0A960D8-A3CB-4CAF-A7F4-A15BC1125E3B}"/>
              </a:ext>
            </a:extLst>
          </p:cNvPr>
          <p:cNvPicPr>
            <a:picLocks noChangeAspect="1"/>
          </p:cNvPicPr>
          <p:nvPr/>
        </p:nvPicPr>
        <p:blipFill rotWithShape="1">
          <a:blip r:embed="rId6"/>
          <a:srcRect r="1" b="12955"/>
          <a:stretch/>
        </p:blipFill>
        <p:spPr>
          <a:xfrm>
            <a:off x="7607252" y="3372947"/>
            <a:ext cx="2007081" cy="3036711"/>
          </a:xfrm>
          <a:prstGeom prst="rect">
            <a:avLst/>
          </a:prstGeom>
        </p:spPr>
      </p:pic>
      <p:sp>
        <p:nvSpPr>
          <p:cNvPr id="17" name="TextBox 16">
            <a:extLst>
              <a:ext uri="{FF2B5EF4-FFF2-40B4-BE49-F238E27FC236}">
                <a16:creationId xmlns:a16="http://schemas.microsoft.com/office/drawing/2014/main" id="{6EE7A328-068A-4C7B-8913-56A0D032C736}"/>
              </a:ext>
            </a:extLst>
          </p:cNvPr>
          <p:cNvSpPr txBox="1"/>
          <p:nvPr/>
        </p:nvSpPr>
        <p:spPr>
          <a:xfrm>
            <a:off x="5707691" y="2791620"/>
            <a:ext cx="905956" cy="26161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1"/>
                </a:solidFill>
                <a:latin typeface="Times New Roman"/>
                <a:ea typeface="+mn-lt"/>
                <a:cs typeface="+mn-lt"/>
              </a:rPr>
              <a:t>Buffelgrass</a:t>
            </a:r>
          </a:p>
        </p:txBody>
      </p:sp>
      <p:sp>
        <p:nvSpPr>
          <p:cNvPr id="18" name="TextBox 17">
            <a:extLst>
              <a:ext uri="{FF2B5EF4-FFF2-40B4-BE49-F238E27FC236}">
                <a16:creationId xmlns:a16="http://schemas.microsoft.com/office/drawing/2014/main" id="{A6FA3FCC-E9A6-4C1F-B651-9B2CD2E75C1B}"/>
              </a:ext>
            </a:extLst>
          </p:cNvPr>
          <p:cNvSpPr txBox="1"/>
          <p:nvPr/>
        </p:nvSpPr>
        <p:spPr>
          <a:xfrm>
            <a:off x="7646758" y="6154545"/>
            <a:ext cx="905956" cy="26161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1"/>
                </a:solidFill>
                <a:latin typeface="Times New Roman"/>
                <a:ea typeface="+mn-lt"/>
                <a:cs typeface="+mn-lt"/>
              </a:rPr>
              <a:t>Pigweed</a:t>
            </a:r>
          </a:p>
        </p:txBody>
      </p:sp>
      <p:sp>
        <p:nvSpPr>
          <p:cNvPr id="19" name="TextBox 18">
            <a:extLst>
              <a:ext uri="{FF2B5EF4-FFF2-40B4-BE49-F238E27FC236}">
                <a16:creationId xmlns:a16="http://schemas.microsoft.com/office/drawing/2014/main" id="{88EBC61C-4902-46D5-BDDA-17C573743F87}"/>
              </a:ext>
            </a:extLst>
          </p:cNvPr>
          <p:cNvSpPr txBox="1"/>
          <p:nvPr/>
        </p:nvSpPr>
        <p:spPr>
          <a:xfrm>
            <a:off x="7779415" y="2643439"/>
            <a:ext cx="883210" cy="430887"/>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1"/>
                </a:solidFill>
                <a:latin typeface="Times New Roman"/>
                <a:ea typeface="+mn-lt"/>
                <a:cs typeface="+mn-lt"/>
              </a:rPr>
              <a:t>Silver Leaf Nightshade</a:t>
            </a:r>
          </a:p>
        </p:txBody>
      </p:sp>
      <p:sp>
        <p:nvSpPr>
          <p:cNvPr id="20" name="TextBox 19">
            <a:extLst>
              <a:ext uri="{FF2B5EF4-FFF2-40B4-BE49-F238E27FC236}">
                <a16:creationId xmlns:a16="http://schemas.microsoft.com/office/drawing/2014/main" id="{FBF5EC38-F5B0-4B4F-BFE4-CE3A50FFE94B}"/>
              </a:ext>
            </a:extLst>
          </p:cNvPr>
          <p:cNvSpPr txBox="1"/>
          <p:nvPr/>
        </p:nvSpPr>
        <p:spPr>
          <a:xfrm>
            <a:off x="9820974" y="2813707"/>
            <a:ext cx="905956" cy="26161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1"/>
                </a:solidFill>
                <a:latin typeface="Times New Roman"/>
                <a:ea typeface="+mn-lt"/>
                <a:cs typeface="+mn-lt"/>
              </a:rPr>
              <a:t>White Top</a:t>
            </a:r>
          </a:p>
        </p:txBody>
      </p:sp>
      <p:sp>
        <p:nvSpPr>
          <p:cNvPr id="21" name="TextBox 20">
            <a:extLst>
              <a:ext uri="{FF2B5EF4-FFF2-40B4-BE49-F238E27FC236}">
                <a16:creationId xmlns:a16="http://schemas.microsoft.com/office/drawing/2014/main" id="{5B0E627F-31DE-4546-A457-8809DBC70EB9}"/>
              </a:ext>
            </a:extLst>
          </p:cNvPr>
          <p:cNvSpPr txBox="1"/>
          <p:nvPr/>
        </p:nvSpPr>
        <p:spPr>
          <a:xfrm>
            <a:off x="5596656" y="6143627"/>
            <a:ext cx="905956" cy="26161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1"/>
                </a:solidFill>
                <a:latin typeface="Times New Roman"/>
                <a:ea typeface="+mn-lt"/>
                <a:cs typeface="+mn-lt"/>
              </a:rPr>
              <a:t>Sunflower</a:t>
            </a:r>
          </a:p>
        </p:txBody>
      </p:sp>
      <p:pic>
        <p:nvPicPr>
          <p:cNvPr id="4" name="Picture 5" descr="A picture containing grass, outdoor, person, young&#10;&#10;Description automatically generated">
            <a:extLst>
              <a:ext uri="{FF2B5EF4-FFF2-40B4-BE49-F238E27FC236}">
                <a16:creationId xmlns:a16="http://schemas.microsoft.com/office/drawing/2014/main" id="{C466D1EA-D956-4869-923C-A7CC181F0803}"/>
              </a:ext>
            </a:extLst>
          </p:cNvPr>
          <p:cNvPicPr>
            <a:picLocks noChangeAspect="1"/>
          </p:cNvPicPr>
          <p:nvPr/>
        </p:nvPicPr>
        <p:blipFill>
          <a:blip r:embed="rId7"/>
          <a:stretch>
            <a:fillRect/>
          </a:stretch>
        </p:blipFill>
        <p:spPr>
          <a:xfrm>
            <a:off x="9782313" y="3356113"/>
            <a:ext cx="2014335" cy="3061254"/>
          </a:xfrm>
          <a:prstGeom prst="rect">
            <a:avLst/>
          </a:prstGeom>
        </p:spPr>
      </p:pic>
      <p:sp>
        <p:nvSpPr>
          <p:cNvPr id="15" name="TextBox 14">
            <a:extLst>
              <a:ext uri="{FF2B5EF4-FFF2-40B4-BE49-F238E27FC236}">
                <a16:creationId xmlns:a16="http://schemas.microsoft.com/office/drawing/2014/main" id="{30BB14E3-9A9E-428E-81DB-38FFA29CCE93}"/>
              </a:ext>
            </a:extLst>
          </p:cNvPr>
          <p:cNvSpPr txBox="1"/>
          <p:nvPr/>
        </p:nvSpPr>
        <p:spPr>
          <a:xfrm>
            <a:off x="9822323" y="6154545"/>
            <a:ext cx="1071608" cy="26161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bg1"/>
                </a:solidFill>
                <a:latin typeface="Times New Roman"/>
                <a:ea typeface="+mn-lt"/>
                <a:cs typeface="+mn-lt"/>
              </a:rPr>
              <a:t>Guinea grass</a:t>
            </a:r>
          </a:p>
        </p:txBody>
      </p:sp>
    </p:spTree>
    <p:extLst>
      <p:ext uri="{BB962C8B-B14F-4D97-AF65-F5344CB8AC3E}">
        <p14:creationId xmlns:p14="http://schemas.microsoft.com/office/powerpoint/2010/main" val="134149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B649-36AB-49F7-9E3C-DAA657AAA4DE}"/>
              </a:ext>
            </a:extLst>
          </p:cNvPr>
          <p:cNvSpPr>
            <a:spLocks noGrp="1"/>
          </p:cNvSpPr>
          <p:nvPr>
            <p:ph type="title"/>
          </p:nvPr>
        </p:nvSpPr>
        <p:spPr/>
        <p:txBody>
          <a:bodyPr/>
          <a:lstStyle/>
          <a:p>
            <a:r>
              <a:rPr lang="en-US">
                <a:latin typeface="Times New Roman"/>
                <a:cs typeface="Times New Roman"/>
              </a:rPr>
              <a:t>Objectives</a:t>
            </a:r>
          </a:p>
        </p:txBody>
      </p:sp>
      <p:sp>
        <p:nvSpPr>
          <p:cNvPr id="3" name="Content Placeholder 2">
            <a:extLst>
              <a:ext uri="{FF2B5EF4-FFF2-40B4-BE49-F238E27FC236}">
                <a16:creationId xmlns:a16="http://schemas.microsoft.com/office/drawing/2014/main" id="{C986EE20-A5AF-4B50-93FF-BF4756686B08}"/>
              </a:ext>
            </a:extLst>
          </p:cNvPr>
          <p:cNvSpPr>
            <a:spLocks noGrp="1"/>
          </p:cNvSpPr>
          <p:nvPr>
            <p:ph idx="1"/>
          </p:nvPr>
        </p:nvSpPr>
        <p:spPr>
          <a:xfrm>
            <a:off x="840014" y="1985191"/>
            <a:ext cx="10058400" cy="3849624"/>
          </a:xfrm>
        </p:spPr>
        <p:txBody>
          <a:bodyPr vert="horz" lIns="91440" tIns="45720" rIns="91440" bIns="45720" rtlCol="0" anchor="t">
            <a:normAutofit/>
          </a:bodyPr>
          <a:lstStyle/>
          <a:p>
            <a:pPr>
              <a:buNone/>
            </a:pPr>
            <a:r>
              <a:rPr lang="en-US" sz="2800">
                <a:latin typeface="Times New Roman"/>
                <a:ea typeface="+mn-lt"/>
                <a:cs typeface="+mn-lt"/>
              </a:rPr>
              <a:t>My specific objectives are: </a:t>
            </a:r>
            <a:endParaRPr lang="en-US">
              <a:latin typeface="Times New Roman"/>
              <a:cs typeface="Times New Roman"/>
            </a:endParaRPr>
          </a:p>
          <a:p>
            <a:pPr marL="514350" indent="-514350">
              <a:buAutoNum type="arabicPeriod"/>
            </a:pPr>
            <a:r>
              <a:rPr lang="en-US" sz="2800">
                <a:latin typeface="Times New Roman"/>
                <a:ea typeface="+mn-lt"/>
                <a:cs typeface="+mn-lt"/>
              </a:rPr>
              <a:t>To analyze the soil nematode community associated with the major weeds in the LRGV </a:t>
            </a:r>
            <a:endParaRPr lang="en-US">
              <a:latin typeface="Times New Roman"/>
              <a:cs typeface="Times New Roman"/>
            </a:endParaRPr>
          </a:p>
          <a:p>
            <a:pPr marL="514350" indent="-514350">
              <a:buAutoNum type="arabicPeriod"/>
            </a:pPr>
            <a:r>
              <a:rPr lang="en-US" sz="2800">
                <a:latin typeface="Times New Roman"/>
                <a:ea typeface="+mn-lt"/>
                <a:cs typeface="+mn-lt"/>
              </a:rPr>
              <a:t>To examine the correlation between soil edaphic properties and soil nematodes. </a:t>
            </a:r>
            <a:endParaRPr lang="en-US">
              <a:latin typeface="Times New Roman"/>
              <a:cs typeface="Times New Roman"/>
            </a:endParaRPr>
          </a:p>
          <a:p>
            <a:pPr marL="514350" indent="-514350">
              <a:buAutoNum type="arabicPeriod"/>
            </a:pPr>
            <a:r>
              <a:rPr lang="en-US" sz="2800">
                <a:latin typeface="Times New Roman"/>
                <a:ea typeface="+mn-lt"/>
                <a:cs typeface="+mn-lt"/>
              </a:rPr>
              <a:t>To determine the influence of plant volatiles on the structure nematode communities of weeds in LRGV</a:t>
            </a:r>
            <a:endParaRPr lang="en-US">
              <a:latin typeface="Times New Roman"/>
            </a:endParaRPr>
          </a:p>
          <a:p>
            <a:pPr>
              <a:buNone/>
            </a:pPr>
            <a:endParaRPr lang="en-US" sz="2800">
              <a:latin typeface="Times New Roman"/>
              <a:cs typeface="Times New Roman"/>
            </a:endParaRPr>
          </a:p>
          <a:p>
            <a:pPr marL="0" indent="0">
              <a:buNone/>
            </a:pPr>
            <a:endParaRPr lang="en-US" sz="2800">
              <a:latin typeface="Times New Roman"/>
              <a:cs typeface="Times New Roman"/>
            </a:endParaRPr>
          </a:p>
          <a:p>
            <a:endParaRPr lang="en-US"/>
          </a:p>
        </p:txBody>
      </p:sp>
    </p:spTree>
    <p:extLst>
      <p:ext uri="{BB962C8B-B14F-4D97-AF65-F5344CB8AC3E}">
        <p14:creationId xmlns:p14="http://schemas.microsoft.com/office/powerpoint/2010/main" val="107126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 person riding on top of a grass covered field&#10;&#10;Description generated with high confidence">
            <a:extLst>
              <a:ext uri="{FF2B5EF4-FFF2-40B4-BE49-F238E27FC236}">
                <a16:creationId xmlns:a16="http://schemas.microsoft.com/office/drawing/2014/main" id="{A5D39ACE-7645-448C-B15D-F6A4DE415D00}"/>
              </a:ext>
            </a:extLst>
          </p:cNvPr>
          <p:cNvPicPr>
            <a:picLocks noChangeAspect="1"/>
          </p:cNvPicPr>
          <p:nvPr/>
        </p:nvPicPr>
        <p:blipFill>
          <a:blip r:embed="rId2"/>
          <a:stretch>
            <a:fillRect/>
          </a:stretch>
        </p:blipFill>
        <p:spPr>
          <a:xfrm>
            <a:off x="383381" y="1431131"/>
            <a:ext cx="1459705" cy="2281236"/>
          </a:xfrm>
          <a:prstGeom prst="rect">
            <a:avLst/>
          </a:prstGeom>
        </p:spPr>
      </p:pic>
      <p:pic>
        <p:nvPicPr>
          <p:cNvPr id="5" name="Picture 6" descr="A picture containing indoor, person, food, table&#10;&#10;Description generated with very high confidence">
            <a:extLst>
              <a:ext uri="{FF2B5EF4-FFF2-40B4-BE49-F238E27FC236}">
                <a16:creationId xmlns:a16="http://schemas.microsoft.com/office/drawing/2014/main" id="{BC4C5791-5378-428B-A7C5-D1A8D1B21DA2}"/>
              </a:ext>
            </a:extLst>
          </p:cNvPr>
          <p:cNvPicPr>
            <a:picLocks noChangeAspect="1"/>
          </p:cNvPicPr>
          <p:nvPr/>
        </p:nvPicPr>
        <p:blipFill>
          <a:blip r:embed="rId3"/>
          <a:stretch>
            <a:fillRect/>
          </a:stretch>
        </p:blipFill>
        <p:spPr>
          <a:xfrm>
            <a:off x="2447926" y="3950492"/>
            <a:ext cx="1497806" cy="2528888"/>
          </a:xfrm>
          <a:prstGeom prst="rect">
            <a:avLst/>
          </a:prstGeom>
        </p:spPr>
      </p:pic>
      <p:pic>
        <p:nvPicPr>
          <p:cNvPr id="7" name="Picture 8" descr="A picture containing screen, monitor, television, blue&#10;&#10;Description generated with very high confidence">
            <a:extLst>
              <a:ext uri="{FF2B5EF4-FFF2-40B4-BE49-F238E27FC236}">
                <a16:creationId xmlns:a16="http://schemas.microsoft.com/office/drawing/2014/main" id="{2937BA2C-B6CC-4AD0-BF2E-8C46F96CC3D0}"/>
              </a:ext>
            </a:extLst>
          </p:cNvPr>
          <p:cNvPicPr>
            <a:picLocks noChangeAspect="1"/>
          </p:cNvPicPr>
          <p:nvPr/>
        </p:nvPicPr>
        <p:blipFill>
          <a:blip r:embed="rId4"/>
          <a:stretch>
            <a:fillRect/>
          </a:stretch>
        </p:blipFill>
        <p:spPr>
          <a:xfrm>
            <a:off x="8308181" y="1438666"/>
            <a:ext cx="1469231" cy="2373325"/>
          </a:xfrm>
          <a:prstGeom prst="rect">
            <a:avLst/>
          </a:prstGeom>
        </p:spPr>
      </p:pic>
      <p:pic>
        <p:nvPicPr>
          <p:cNvPr id="9" name="Picture 8" descr="A picture containing screen, monitor, television, blue&#10;&#10;Description generated with very high confidence">
            <a:extLst>
              <a:ext uri="{FF2B5EF4-FFF2-40B4-BE49-F238E27FC236}">
                <a16:creationId xmlns:a16="http://schemas.microsoft.com/office/drawing/2014/main" id="{701C9CD6-699C-4D88-8462-D55A9F70B945}"/>
              </a:ext>
            </a:extLst>
          </p:cNvPr>
          <p:cNvPicPr>
            <a:picLocks noChangeAspect="1"/>
          </p:cNvPicPr>
          <p:nvPr/>
        </p:nvPicPr>
        <p:blipFill>
          <a:blip r:embed="rId4"/>
          <a:stretch>
            <a:fillRect/>
          </a:stretch>
        </p:blipFill>
        <p:spPr>
          <a:xfrm>
            <a:off x="4614863" y="1436285"/>
            <a:ext cx="1481138" cy="2373326"/>
          </a:xfrm>
          <a:prstGeom prst="rect">
            <a:avLst/>
          </a:prstGeom>
        </p:spPr>
      </p:pic>
      <p:pic>
        <p:nvPicPr>
          <p:cNvPr id="10" name="Picture 10" descr="A picture containing indoor, person, man, table&#10;&#10;Description generated with very high confidence">
            <a:extLst>
              <a:ext uri="{FF2B5EF4-FFF2-40B4-BE49-F238E27FC236}">
                <a16:creationId xmlns:a16="http://schemas.microsoft.com/office/drawing/2014/main" id="{2C8C7E7E-8025-4769-A83D-5D382B76399D}"/>
              </a:ext>
            </a:extLst>
          </p:cNvPr>
          <p:cNvPicPr>
            <a:picLocks noChangeAspect="1"/>
          </p:cNvPicPr>
          <p:nvPr/>
        </p:nvPicPr>
        <p:blipFill>
          <a:blip r:embed="rId5"/>
          <a:stretch>
            <a:fillRect/>
          </a:stretch>
        </p:blipFill>
        <p:spPr>
          <a:xfrm>
            <a:off x="6457949" y="3890962"/>
            <a:ext cx="1478758" cy="2528888"/>
          </a:xfrm>
          <a:prstGeom prst="rect">
            <a:avLst/>
          </a:prstGeom>
        </p:spPr>
      </p:pic>
      <p:pic>
        <p:nvPicPr>
          <p:cNvPr id="12" name="Picture 12" descr="A person standing in front of a screen&#10;&#10;Description generated with high confidence">
            <a:extLst>
              <a:ext uri="{FF2B5EF4-FFF2-40B4-BE49-F238E27FC236}">
                <a16:creationId xmlns:a16="http://schemas.microsoft.com/office/drawing/2014/main" id="{09DDBC64-EA3C-4C4F-ABFE-ABE821049C2C}"/>
              </a:ext>
            </a:extLst>
          </p:cNvPr>
          <p:cNvPicPr>
            <a:picLocks noChangeAspect="1"/>
          </p:cNvPicPr>
          <p:nvPr/>
        </p:nvPicPr>
        <p:blipFill>
          <a:blip r:embed="rId6"/>
          <a:stretch>
            <a:fillRect/>
          </a:stretch>
        </p:blipFill>
        <p:spPr>
          <a:xfrm>
            <a:off x="9963149" y="3947188"/>
            <a:ext cx="1481138" cy="2535496"/>
          </a:xfrm>
          <a:prstGeom prst="rect">
            <a:avLst/>
          </a:prstGeom>
        </p:spPr>
      </p:pic>
      <p:sp>
        <p:nvSpPr>
          <p:cNvPr id="14" name="TextBox 13">
            <a:extLst>
              <a:ext uri="{FF2B5EF4-FFF2-40B4-BE49-F238E27FC236}">
                <a16:creationId xmlns:a16="http://schemas.microsoft.com/office/drawing/2014/main" id="{A43E127E-7FB2-4ABC-BB67-F78EE732BE13}"/>
              </a:ext>
            </a:extLst>
          </p:cNvPr>
          <p:cNvSpPr txBox="1"/>
          <p:nvPr/>
        </p:nvSpPr>
        <p:spPr>
          <a:xfrm>
            <a:off x="465556" y="440396"/>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Methods</a:t>
            </a:r>
          </a:p>
        </p:txBody>
      </p:sp>
      <p:sp>
        <p:nvSpPr>
          <p:cNvPr id="17" name="TextBox 16">
            <a:extLst>
              <a:ext uri="{FF2B5EF4-FFF2-40B4-BE49-F238E27FC236}">
                <a16:creationId xmlns:a16="http://schemas.microsoft.com/office/drawing/2014/main" id="{09A03A93-1955-480E-BD00-FF6A312F33EE}"/>
              </a:ext>
            </a:extLst>
          </p:cNvPr>
          <p:cNvSpPr txBox="1"/>
          <p:nvPr/>
        </p:nvSpPr>
        <p:spPr>
          <a:xfrm>
            <a:off x="6946824" y="844309"/>
            <a:ext cx="490002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Times New Roman"/>
                <a:cs typeface="Times New Roman"/>
              </a:rPr>
              <a:t> Sucrose centrifugal-flotation technique (Jenkins, 1964)</a:t>
            </a:r>
            <a:endParaRPr lang="en-US" sz="1600">
              <a:ea typeface="+mn-lt"/>
              <a:cs typeface="+mn-lt"/>
            </a:endParaRPr>
          </a:p>
          <a:p>
            <a:pPr algn="l"/>
            <a:endParaRPr lang="en-US" sz="1600"/>
          </a:p>
        </p:txBody>
      </p:sp>
      <p:sp>
        <p:nvSpPr>
          <p:cNvPr id="18" name="Arrow: Right 17">
            <a:extLst>
              <a:ext uri="{FF2B5EF4-FFF2-40B4-BE49-F238E27FC236}">
                <a16:creationId xmlns:a16="http://schemas.microsoft.com/office/drawing/2014/main" id="{D3593793-9BEF-459B-AC23-440E041FBFEC}"/>
              </a:ext>
            </a:extLst>
          </p:cNvPr>
          <p:cNvSpPr/>
          <p:nvPr/>
        </p:nvSpPr>
        <p:spPr>
          <a:xfrm rot="2280000">
            <a:off x="1594390" y="3424809"/>
            <a:ext cx="976312" cy="488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05F167C7-4ECE-458E-BE94-00E1056F3A8A}"/>
              </a:ext>
            </a:extLst>
          </p:cNvPr>
          <p:cNvSpPr/>
          <p:nvPr/>
        </p:nvSpPr>
        <p:spPr>
          <a:xfrm rot="2280000">
            <a:off x="5761577" y="3567683"/>
            <a:ext cx="976312" cy="488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A208C835-2D9C-406C-BFC0-8B420EA0BBD0}"/>
              </a:ext>
            </a:extLst>
          </p:cNvPr>
          <p:cNvSpPr/>
          <p:nvPr/>
        </p:nvSpPr>
        <p:spPr>
          <a:xfrm rot="2280000">
            <a:off x="9416795" y="3472433"/>
            <a:ext cx="976312" cy="488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9DE92F83-2A9D-4D58-B125-4D92E5255EAD}"/>
              </a:ext>
            </a:extLst>
          </p:cNvPr>
          <p:cNvSpPr/>
          <p:nvPr/>
        </p:nvSpPr>
        <p:spPr>
          <a:xfrm rot="19800000">
            <a:off x="3883207" y="3656273"/>
            <a:ext cx="757440" cy="488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7D101776-2B06-4864-9940-84BA9CD53631}"/>
              </a:ext>
            </a:extLst>
          </p:cNvPr>
          <p:cNvSpPr/>
          <p:nvPr/>
        </p:nvSpPr>
        <p:spPr>
          <a:xfrm rot="19500000">
            <a:off x="7694406" y="3712156"/>
            <a:ext cx="619632" cy="48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4D0535D-9EC3-4867-B84D-A94AF31FF4CC}"/>
              </a:ext>
            </a:extLst>
          </p:cNvPr>
          <p:cNvSpPr txBox="1"/>
          <p:nvPr/>
        </p:nvSpPr>
        <p:spPr>
          <a:xfrm>
            <a:off x="391648" y="3807169"/>
            <a:ext cx="16954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mn-lt"/>
                <a:cs typeface="+mn-lt"/>
              </a:rPr>
              <a:t>Collect soil samples from different locations</a:t>
            </a:r>
            <a:endParaRPr lang="en-US">
              <a:latin typeface="Times New Roman"/>
            </a:endParaRPr>
          </a:p>
        </p:txBody>
      </p:sp>
      <p:sp>
        <p:nvSpPr>
          <p:cNvPr id="26" name="TextBox 25">
            <a:extLst>
              <a:ext uri="{FF2B5EF4-FFF2-40B4-BE49-F238E27FC236}">
                <a16:creationId xmlns:a16="http://schemas.microsoft.com/office/drawing/2014/main" id="{39D79CDB-91A2-43E5-8C97-EF667E45A6BF}"/>
              </a:ext>
            </a:extLst>
          </p:cNvPr>
          <p:cNvSpPr txBox="1"/>
          <p:nvPr/>
        </p:nvSpPr>
        <p:spPr>
          <a:xfrm>
            <a:off x="2326431" y="2620792"/>
            <a:ext cx="17430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mn-lt"/>
                <a:cs typeface="+mn-lt"/>
              </a:rPr>
              <a:t>pass soil through sieves</a:t>
            </a:r>
          </a:p>
          <a:p>
            <a:pPr algn="l"/>
            <a:endParaRPr lang="en-US"/>
          </a:p>
        </p:txBody>
      </p:sp>
      <p:sp>
        <p:nvSpPr>
          <p:cNvPr id="27" name="TextBox 26">
            <a:extLst>
              <a:ext uri="{FF2B5EF4-FFF2-40B4-BE49-F238E27FC236}">
                <a16:creationId xmlns:a16="http://schemas.microsoft.com/office/drawing/2014/main" id="{2D0CFD3D-CE36-4D2B-8A26-EFE45D1B6832}"/>
              </a:ext>
            </a:extLst>
          </p:cNvPr>
          <p:cNvSpPr txBox="1"/>
          <p:nvPr/>
        </p:nvSpPr>
        <p:spPr>
          <a:xfrm>
            <a:off x="4260056" y="4343399"/>
            <a:ext cx="19931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mn-lt"/>
                <a:cs typeface="+mn-lt"/>
              </a:rPr>
              <a:t>Centrifuge and pour supernatant </a:t>
            </a:r>
            <a:endParaRPr lang="en-US">
              <a:latin typeface="Times New Roman"/>
              <a:ea typeface="+mn-lt"/>
              <a:cs typeface="Times New Roman"/>
            </a:endParaRPr>
          </a:p>
          <a:p>
            <a:r>
              <a:rPr lang="en-US">
                <a:latin typeface="Times New Roman"/>
                <a:ea typeface="+mn-lt"/>
                <a:cs typeface="+mn-lt"/>
              </a:rPr>
              <a:t>out</a:t>
            </a:r>
            <a:endParaRPr lang="en-US">
              <a:latin typeface="Times New Roman"/>
              <a:cs typeface="Times New Roman"/>
            </a:endParaRPr>
          </a:p>
        </p:txBody>
      </p:sp>
      <p:sp>
        <p:nvSpPr>
          <p:cNvPr id="28" name="TextBox 27">
            <a:extLst>
              <a:ext uri="{FF2B5EF4-FFF2-40B4-BE49-F238E27FC236}">
                <a16:creationId xmlns:a16="http://schemas.microsoft.com/office/drawing/2014/main" id="{9D1DE50E-70DC-4901-A641-CA9CA3F6E85E}"/>
              </a:ext>
            </a:extLst>
          </p:cNvPr>
          <p:cNvSpPr txBox="1"/>
          <p:nvPr/>
        </p:nvSpPr>
        <p:spPr>
          <a:xfrm>
            <a:off x="6260307" y="2771775"/>
            <a:ext cx="19097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mn-lt"/>
                <a:cs typeface="+mn-lt"/>
              </a:rPr>
              <a:t>Add sugar solution </a:t>
            </a:r>
            <a:endParaRPr lang="en-US">
              <a:latin typeface="Times New Roman"/>
            </a:endParaRPr>
          </a:p>
        </p:txBody>
      </p:sp>
      <p:sp>
        <p:nvSpPr>
          <p:cNvPr id="29" name="TextBox 28">
            <a:extLst>
              <a:ext uri="{FF2B5EF4-FFF2-40B4-BE49-F238E27FC236}">
                <a16:creationId xmlns:a16="http://schemas.microsoft.com/office/drawing/2014/main" id="{ACE86B0B-2D7C-410F-A65E-007CE82605A8}"/>
              </a:ext>
            </a:extLst>
          </p:cNvPr>
          <p:cNvSpPr txBox="1"/>
          <p:nvPr/>
        </p:nvSpPr>
        <p:spPr>
          <a:xfrm>
            <a:off x="8165306" y="41528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mn-lt"/>
                <a:cs typeface="+mn-lt"/>
              </a:rPr>
              <a:t>Centrifuge again</a:t>
            </a:r>
            <a:endParaRPr lang="en-US">
              <a:latin typeface="Times New Roman"/>
            </a:endParaRPr>
          </a:p>
        </p:txBody>
      </p:sp>
      <p:sp>
        <p:nvSpPr>
          <p:cNvPr id="30" name="TextBox 29">
            <a:extLst>
              <a:ext uri="{FF2B5EF4-FFF2-40B4-BE49-F238E27FC236}">
                <a16:creationId xmlns:a16="http://schemas.microsoft.com/office/drawing/2014/main" id="{E74B6872-336F-4715-9139-954BF1411B1F}"/>
              </a:ext>
            </a:extLst>
          </p:cNvPr>
          <p:cNvSpPr txBox="1"/>
          <p:nvPr/>
        </p:nvSpPr>
        <p:spPr>
          <a:xfrm>
            <a:off x="9903619" y="2033586"/>
            <a:ext cx="194548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mn-lt"/>
                <a:cs typeface="+mn-lt"/>
              </a:rPr>
              <a:t>Observe 1 mL of solution under microscope, take </a:t>
            </a:r>
            <a:endParaRPr lang="en-US">
              <a:latin typeface="Times New Roman"/>
              <a:ea typeface="+mn-lt"/>
              <a:cs typeface="Times New Roman"/>
            </a:endParaRPr>
          </a:p>
          <a:p>
            <a:r>
              <a:rPr lang="en-US">
                <a:latin typeface="Times New Roman"/>
                <a:ea typeface="+mn-lt"/>
                <a:cs typeface="+mn-lt"/>
              </a:rPr>
              <a:t>pictures, and collect data</a:t>
            </a:r>
            <a:endParaRPr lang="en-US">
              <a:latin typeface="Times New Roman"/>
              <a:cs typeface="Times New Roman"/>
            </a:endParaRPr>
          </a:p>
        </p:txBody>
      </p:sp>
      <p:sp>
        <p:nvSpPr>
          <p:cNvPr id="23" name="TextBox 22">
            <a:extLst>
              <a:ext uri="{FF2B5EF4-FFF2-40B4-BE49-F238E27FC236}">
                <a16:creationId xmlns:a16="http://schemas.microsoft.com/office/drawing/2014/main" id="{A7BDDCC2-0A6D-4545-AB73-F513799A01D0}"/>
              </a:ext>
            </a:extLst>
          </p:cNvPr>
          <p:cNvSpPr txBox="1"/>
          <p:nvPr/>
        </p:nvSpPr>
        <p:spPr>
          <a:xfrm>
            <a:off x="463534" y="5000489"/>
            <a:ext cx="16954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ea typeface="+mn-lt"/>
                <a:cs typeface="+mn-lt"/>
              </a:rPr>
              <a:t>5 weed species</a:t>
            </a:r>
          </a:p>
          <a:p>
            <a:r>
              <a:rPr lang="en-US">
                <a:latin typeface="Times New Roman"/>
                <a:ea typeface="+mn-lt"/>
                <a:cs typeface="+mn-lt"/>
              </a:rPr>
              <a:t>5 sites x 5 reps</a:t>
            </a:r>
          </a:p>
          <a:p>
            <a:r>
              <a:rPr lang="en-US" dirty="0">
                <a:latin typeface="Times New Roman"/>
              </a:rPr>
              <a:t>3 times</a:t>
            </a:r>
            <a:endParaRPr lang="en-US" dirty="0">
              <a:latin typeface="Times New Roman"/>
              <a:cs typeface="Times New Roman"/>
            </a:endParaRPr>
          </a:p>
          <a:p>
            <a:r>
              <a:rPr lang="en-US" dirty="0">
                <a:latin typeface="Times New Roman"/>
                <a:cs typeface="Times New Roman"/>
              </a:rPr>
              <a:t>N=375</a:t>
            </a:r>
          </a:p>
        </p:txBody>
      </p:sp>
    </p:spTree>
    <p:extLst>
      <p:ext uri="{BB962C8B-B14F-4D97-AF65-F5344CB8AC3E}">
        <p14:creationId xmlns:p14="http://schemas.microsoft.com/office/powerpoint/2010/main" val="233471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7C0A2-D2EB-413B-9F56-FBA0943C3E03}"/>
              </a:ext>
            </a:extLst>
          </p:cNvPr>
          <p:cNvSpPr>
            <a:spLocks noGrp="1"/>
          </p:cNvSpPr>
          <p:nvPr>
            <p:ph type="title"/>
          </p:nvPr>
        </p:nvSpPr>
        <p:spPr>
          <a:xfrm>
            <a:off x="388536" y="374638"/>
            <a:ext cx="10058400" cy="911051"/>
          </a:xfrm>
        </p:spPr>
        <p:txBody>
          <a:bodyPr/>
          <a:lstStyle/>
          <a:p>
            <a:r>
              <a:rPr lang="en-US">
                <a:latin typeface="Times New Roman"/>
                <a:cs typeface="Times New Roman"/>
              </a:rPr>
              <a:t>Preliminary Results</a:t>
            </a:r>
            <a:r>
              <a:rPr lang="en-US"/>
              <a:t> </a:t>
            </a:r>
          </a:p>
        </p:txBody>
      </p:sp>
      <p:sp>
        <p:nvSpPr>
          <p:cNvPr id="5" name="TextBox 4">
            <a:extLst>
              <a:ext uri="{FF2B5EF4-FFF2-40B4-BE49-F238E27FC236}">
                <a16:creationId xmlns:a16="http://schemas.microsoft.com/office/drawing/2014/main" id="{BC901E14-24C5-48FE-A131-985F93E9F49B}"/>
              </a:ext>
            </a:extLst>
          </p:cNvPr>
          <p:cNvSpPr txBox="1"/>
          <p:nvPr/>
        </p:nvSpPr>
        <p:spPr>
          <a:xfrm>
            <a:off x="527448" y="5347619"/>
            <a:ext cx="478766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imes New Roman"/>
                <a:cs typeface="Times New Roman"/>
              </a:rPr>
              <a:t>Figure: </a:t>
            </a:r>
            <a:r>
              <a:rPr lang="en-US" sz="2000" dirty="0">
                <a:latin typeface="Times New Roman"/>
                <a:ea typeface="+mn-lt"/>
                <a:cs typeface="+mn-lt"/>
              </a:rPr>
              <a:t>Density of plant parasitic nematodes among the six different weed species based on morphological analysis. </a:t>
            </a:r>
            <a:endParaRPr lang="en-US" sz="2000" dirty="0"/>
          </a:p>
        </p:txBody>
      </p:sp>
      <p:pic>
        <p:nvPicPr>
          <p:cNvPr id="6" name="Picture 6" descr="Chart, box and whisker chart&#10;&#10;Description automatically generated">
            <a:extLst>
              <a:ext uri="{FF2B5EF4-FFF2-40B4-BE49-F238E27FC236}">
                <a16:creationId xmlns:a16="http://schemas.microsoft.com/office/drawing/2014/main" id="{463F84AF-0C86-4F23-AD9F-13FD7E694A53}"/>
              </a:ext>
            </a:extLst>
          </p:cNvPr>
          <p:cNvPicPr>
            <a:picLocks noGrp="1" noChangeAspect="1"/>
          </p:cNvPicPr>
          <p:nvPr>
            <p:ph idx="1"/>
          </p:nvPr>
        </p:nvPicPr>
        <p:blipFill rotWithShape="1">
          <a:blip r:embed="rId2"/>
          <a:srcRect t="4104" r="16349"/>
          <a:stretch/>
        </p:blipFill>
        <p:spPr>
          <a:xfrm>
            <a:off x="527448" y="1114509"/>
            <a:ext cx="5035152" cy="4233110"/>
          </a:xfrm>
        </p:spPr>
      </p:pic>
      <p:sp>
        <p:nvSpPr>
          <p:cNvPr id="3" name="TextBox 2">
            <a:extLst>
              <a:ext uri="{FF2B5EF4-FFF2-40B4-BE49-F238E27FC236}">
                <a16:creationId xmlns:a16="http://schemas.microsoft.com/office/drawing/2014/main" id="{58974505-E6CA-479E-9BCC-6DD9A577872F}"/>
              </a:ext>
            </a:extLst>
          </p:cNvPr>
          <p:cNvSpPr txBox="1"/>
          <p:nvPr/>
        </p:nvSpPr>
        <p:spPr>
          <a:xfrm>
            <a:off x="5924550" y="1406884"/>
            <a:ext cx="5270811" cy="3785652"/>
          </a:xfrm>
          <a:prstGeom prst="rect">
            <a:avLst/>
          </a:prstGeom>
          <a:noFill/>
        </p:spPr>
        <p:txBody>
          <a:bodyPr wrap="square" lIns="91440" tIns="45720" rIns="91440" bIns="45720" rtlCol="0" anchor="t">
            <a:spAutoFit/>
          </a:bodyPr>
          <a:lstStyle/>
          <a:p>
            <a:r>
              <a:rPr lang="en-US" sz="2400" dirty="0"/>
              <a:t>Guinea grass followed by sunflower had significantly higher number of plant parasitic nematodes (520 and 375 ).</a:t>
            </a:r>
          </a:p>
          <a:p>
            <a:endParaRPr lang="en-US" sz="2400"/>
          </a:p>
          <a:p>
            <a:r>
              <a:rPr lang="en-US" sz="2400" dirty="0"/>
              <a:t>Pigweed had the lowest number of plant parasitic nematodes (135).</a:t>
            </a:r>
          </a:p>
          <a:p>
            <a:endParaRPr lang="en-US" sz="2400"/>
          </a:p>
          <a:p>
            <a:r>
              <a:rPr lang="en-US" sz="2400" dirty="0"/>
              <a:t>No difference among silver leaf nightshade, white top, and buffelgrass. </a:t>
            </a:r>
          </a:p>
          <a:p>
            <a:endParaRPr lang="en-US" sz="2400"/>
          </a:p>
        </p:txBody>
      </p:sp>
    </p:spTree>
    <p:extLst>
      <p:ext uri="{BB962C8B-B14F-4D97-AF65-F5344CB8AC3E}">
        <p14:creationId xmlns:p14="http://schemas.microsoft.com/office/powerpoint/2010/main" val="206049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14FD-469F-4155-A77D-AF296E0D5717}"/>
              </a:ext>
            </a:extLst>
          </p:cNvPr>
          <p:cNvSpPr>
            <a:spLocks noGrp="1"/>
          </p:cNvSpPr>
          <p:nvPr>
            <p:ph type="title"/>
          </p:nvPr>
        </p:nvSpPr>
        <p:spPr>
          <a:xfrm>
            <a:off x="609600" y="628650"/>
            <a:ext cx="10058400" cy="634287"/>
          </a:xfrm>
        </p:spPr>
        <p:txBody>
          <a:bodyPr>
            <a:normAutofit fontScale="90000"/>
          </a:bodyPr>
          <a:lstStyle/>
          <a:p>
            <a:r>
              <a:rPr lang="en-US">
                <a:ea typeface="+mj-lt"/>
                <a:cs typeface="+mj-lt"/>
              </a:rPr>
              <a:t>Preliminary Results</a:t>
            </a:r>
            <a:endParaRPr lang="en-US" i="0">
              <a:ea typeface="+mj-lt"/>
              <a:cs typeface="+mj-lt"/>
            </a:endParaRPr>
          </a:p>
          <a:p>
            <a:endParaRPr lang="en-US"/>
          </a:p>
        </p:txBody>
      </p:sp>
      <p:sp>
        <p:nvSpPr>
          <p:cNvPr id="11" name="TextBox 10">
            <a:extLst>
              <a:ext uri="{FF2B5EF4-FFF2-40B4-BE49-F238E27FC236}">
                <a16:creationId xmlns:a16="http://schemas.microsoft.com/office/drawing/2014/main" id="{D309A556-8642-4CBC-9A5F-618EE0DA069F}"/>
              </a:ext>
            </a:extLst>
          </p:cNvPr>
          <p:cNvSpPr txBox="1"/>
          <p:nvPr/>
        </p:nvSpPr>
        <p:spPr>
          <a:xfrm>
            <a:off x="444710" y="4948731"/>
            <a:ext cx="4880267" cy="646331"/>
          </a:xfrm>
          <a:prstGeom prst="rect">
            <a:avLst/>
          </a:prstGeom>
          <a:noFill/>
        </p:spPr>
        <p:txBody>
          <a:bodyPr wrap="square" rtlCol="0">
            <a:spAutoFit/>
          </a:bodyPr>
          <a:lstStyle/>
          <a:p>
            <a:r>
              <a:rPr lang="en-US"/>
              <a:t>The difference in the plant parasitic nematodes was site specific </a:t>
            </a:r>
          </a:p>
        </p:txBody>
      </p:sp>
      <p:pic>
        <p:nvPicPr>
          <p:cNvPr id="12" name="Picture 11">
            <a:extLst>
              <a:ext uri="{FF2B5EF4-FFF2-40B4-BE49-F238E27FC236}">
                <a16:creationId xmlns:a16="http://schemas.microsoft.com/office/drawing/2014/main" id="{1EA93976-71C3-4F5A-835E-D2FCCCCEC1B2}"/>
              </a:ext>
            </a:extLst>
          </p:cNvPr>
          <p:cNvPicPr>
            <a:picLocks noChangeAspect="1"/>
          </p:cNvPicPr>
          <p:nvPr/>
        </p:nvPicPr>
        <p:blipFill rotWithShape="1">
          <a:blip r:embed="rId2"/>
          <a:srcRect t="9486"/>
          <a:stretch/>
        </p:blipFill>
        <p:spPr>
          <a:xfrm>
            <a:off x="444710" y="1262938"/>
            <a:ext cx="4741458" cy="3479183"/>
          </a:xfrm>
          <a:prstGeom prst="rect">
            <a:avLst/>
          </a:prstGeom>
        </p:spPr>
      </p:pic>
      <p:pic>
        <p:nvPicPr>
          <p:cNvPr id="13" name="Picture 12">
            <a:extLst>
              <a:ext uri="{FF2B5EF4-FFF2-40B4-BE49-F238E27FC236}">
                <a16:creationId xmlns:a16="http://schemas.microsoft.com/office/drawing/2014/main" id="{3661CA29-6351-4E21-86B7-F644868BE238}"/>
              </a:ext>
            </a:extLst>
          </p:cNvPr>
          <p:cNvPicPr>
            <a:picLocks noChangeAspect="1"/>
          </p:cNvPicPr>
          <p:nvPr/>
        </p:nvPicPr>
        <p:blipFill>
          <a:blip r:embed="rId3"/>
          <a:stretch>
            <a:fillRect/>
          </a:stretch>
        </p:blipFill>
        <p:spPr>
          <a:xfrm>
            <a:off x="5862659" y="628650"/>
            <a:ext cx="5884631" cy="4302281"/>
          </a:xfrm>
          <a:prstGeom prst="rect">
            <a:avLst/>
          </a:prstGeom>
        </p:spPr>
      </p:pic>
      <p:sp>
        <p:nvSpPr>
          <p:cNvPr id="14" name="TextBox 13">
            <a:extLst>
              <a:ext uri="{FF2B5EF4-FFF2-40B4-BE49-F238E27FC236}">
                <a16:creationId xmlns:a16="http://schemas.microsoft.com/office/drawing/2014/main" id="{2C30A655-ECFB-4A3F-85A3-478C52A888CA}"/>
              </a:ext>
            </a:extLst>
          </p:cNvPr>
          <p:cNvSpPr txBox="1"/>
          <p:nvPr/>
        </p:nvSpPr>
        <p:spPr>
          <a:xfrm>
            <a:off x="6342906" y="4927881"/>
            <a:ext cx="4661942" cy="646331"/>
          </a:xfrm>
          <a:prstGeom prst="rect">
            <a:avLst/>
          </a:prstGeom>
          <a:noFill/>
        </p:spPr>
        <p:txBody>
          <a:bodyPr wrap="square" rtlCol="0">
            <a:spAutoFit/>
          </a:bodyPr>
          <a:lstStyle/>
          <a:p>
            <a:r>
              <a:rPr lang="en-US"/>
              <a:t>Density of Plant parasitic nematodes in the rhizosphere is different plants in the study sites</a:t>
            </a:r>
          </a:p>
        </p:txBody>
      </p:sp>
    </p:spTree>
    <p:extLst>
      <p:ext uri="{BB962C8B-B14F-4D97-AF65-F5344CB8AC3E}">
        <p14:creationId xmlns:p14="http://schemas.microsoft.com/office/powerpoint/2010/main" val="151075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RightStep">
      <a:dk1>
        <a:srgbClr val="000000"/>
      </a:dk1>
      <a:lt1>
        <a:srgbClr val="FFFFFF"/>
      </a:lt1>
      <a:dk2>
        <a:srgbClr val="413124"/>
      </a:dk2>
      <a:lt2>
        <a:srgbClr val="E8E6E2"/>
      </a:lt2>
      <a:accent1>
        <a:srgbClr val="90A5C3"/>
      </a:accent1>
      <a:accent2>
        <a:srgbClr val="807FBA"/>
      </a:accent2>
      <a:accent3>
        <a:srgbClr val="AB96C6"/>
      </a:accent3>
      <a:accent4>
        <a:srgbClr val="B17FBA"/>
      </a:accent4>
      <a:accent5>
        <a:srgbClr val="C593B7"/>
      </a:accent5>
      <a:accent6>
        <a:srgbClr val="BA7F92"/>
      </a:accent6>
      <a:hlink>
        <a:srgbClr val="977F5B"/>
      </a:hlink>
      <a:folHlink>
        <a:srgbClr val="7F7F7F"/>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SavonVTI</vt:lpstr>
      <vt:lpstr>Characterization of soil nematode community as influenced by weedy plants and environmental variables.</vt:lpstr>
      <vt:lpstr>Soil nematode community</vt:lpstr>
      <vt:lpstr>Nematodes as indicator of soil health</vt:lpstr>
      <vt:lpstr>Influence of weeds on agriculture production</vt:lpstr>
      <vt:lpstr>Weeds being analyzed </vt:lpstr>
      <vt:lpstr>Objectives</vt:lpstr>
      <vt:lpstr>PowerPoint Presentation</vt:lpstr>
      <vt:lpstr>Preliminary Results </vt:lpstr>
      <vt:lpstr>Preliminary Results </vt:lpstr>
      <vt:lpstr> Phase I, Preliminary Results  Correlations between soil properties and nematode populations </vt:lpstr>
      <vt:lpstr>Phase I, Preliminary Results</vt:lpstr>
      <vt:lpstr>Common Plant-Parasitic Nematodes Observed </vt:lpstr>
      <vt:lpstr>Methods</vt:lpstr>
      <vt:lpstr>Acknowledgements</vt:lpstr>
      <vt:lpstr>Thank you for your time.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orlando garcia</dc:creator>
  <cp:revision>37</cp:revision>
  <dcterms:created xsi:type="dcterms:W3CDTF">2020-03-23T05:04:38Z</dcterms:created>
  <dcterms:modified xsi:type="dcterms:W3CDTF">2020-11-19T01:26:51Z</dcterms:modified>
</cp:coreProperties>
</file>