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2.xml" ContentType="application/vnd.openxmlformats-officedocument.presentationml.comments+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3.xml" ContentType="application/vnd.openxmlformats-officedocument.presentationml.comments+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comment4.xml" ContentType="application/vnd.openxmlformats-officedocument.presentationml.comments+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omments/comment5.xml" ContentType="application/vnd.openxmlformats-officedocument.presentationml.comments+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omments/comment6.xml" ContentType="application/vnd.openxmlformats-officedocument.presentationml.comment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7" r:id="rId2"/>
    <p:sldId id="260" r:id="rId3"/>
    <p:sldId id="266" r:id="rId4"/>
    <p:sldId id="263" r:id="rId5"/>
    <p:sldId id="262" r:id="rId6"/>
    <p:sldId id="261" r:id="rId7"/>
    <p:sldId id="269" r:id="rId8"/>
    <p:sldId id="265" r:id="rId9"/>
    <p:sldId id="271" r:id="rId10"/>
    <p:sldId id="270" r:id="rId11"/>
    <p:sldId id="267"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dson Deyoe" initials="HD" lastIdx="8" clrIdx="0">
    <p:extLst>
      <p:ext uri="{19B8F6BF-5375-455C-9EA6-DF929625EA0E}">
        <p15:presenceInfo xmlns:p15="http://schemas.microsoft.com/office/powerpoint/2012/main" userId="S::hudson.deyoe@utrgv.edu::6fe31e3f-c442-4ddf-8a4d-8956c50025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8" autoAdjust="0"/>
    <p:restoredTop sz="94660"/>
  </p:normalViewPr>
  <p:slideViewPr>
    <p:cSldViewPr snapToGrid="0">
      <p:cViewPr varScale="1">
        <p:scale>
          <a:sx n="77" d="100"/>
          <a:sy n="77" d="100"/>
        </p:scale>
        <p:origin x="12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rw507\Desktop\Copy%20of%20EcoModelData%20Laas%2018.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rw507\Desktop\Copy%20of%20EcoModelData%20Laas%2018.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rw507\Desktop\Copy%20of%20EcoModelData%20Laas%2018.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rw507\Desktop\COS%20EcoModelData%20Laas%2020%20for%20C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rw507\Desktop\COS%20EcoModelData%20Laas%2020%20for%20CO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rw507\Desktop\COS%20EcoModelData%20Laas%2020%20for%20CO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brw507\Desktop\COS%20EcoModelData%20Laas%2020%20for%20CO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brw507\Desktop\COS%20EcoModelData%20Laas%2020%20for%20CO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brw507\Desktop\COS%20EcoModelData%20Laas%2020%20for%20CO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7.4927733658359655E-2"/>
          <c:y val="7.2779603321526318E-2"/>
          <c:w val="0.89079267341180635"/>
          <c:h val="0.8454143153228757"/>
        </c:manualLayout>
      </c:layout>
      <c:barChart>
        <c:barDir val="col"/>
        <c:grouping val="clustered"/>
        <c:varyColors val="0"/>
        <c:ser>
          <c:idx val="0"/>
          <c:order val="0"/>
          <c:tx>
            <c:v>Summer 2017</c:v>
          </c:tx>
          <c:spPr>
            <a:solidFill>
              <a:schemeClr val="dk1">
                <a:tint val="88500"/>
              </a:schemeClr>
            </a:solidFill>
            <a:ln>
              <a:noFill/>
            </a:ln>
            <a:effectLst/>
          </c:spPr>
          <c:invertIfNegative val="0"/>
          <c:cat>
            <c:strRef>
              <c:f>'170 (BPM) Graph'!$A$1:$A$4</c:f>
              <c:strCache>
                <c:ptCount val="4"/>
                <c:pt idx="0">
                  <c:v>N</c:v>
                </c:pt>
                <c:pt idx="1">
                  <c:v>S</c:v>
                </c:pt>
                <c:pt idx="2">
                  <c:v>E</c:v>
                </c:pt>
                <c:pt idx="3">
                  <c:v>W</c:v>
                </c:pt>
              </c:strCache>
            </c:strRef>
          </c:cat>
          <c:val>
            <c:numRef>
              <c:f>'170 (BPM) Graph'!$F$1:$F$4</c:f>
              <c:numCache>
                <c:formatCode>0.000</c:formatCode>
                <c:ptCount val="4"/>
                <c:pt idx="0">
                  <c:v>1.1428571428571439E-2</c:v>
                </c:pt>
                <c:pt idx="1">
                  <c:v>-5.7142857142857958E-3</c:v>
                </c:pt>
                <c:pt idx="2">
                  <c:v>-5.7142857142856943E-3</c:v>
                </c:pt>
                <c:pt idx="3">
                  <c:v>8.5714285714284903E-3</c:v>
                </c:pt>
              </c:numCache>
            </c:numRef>
          </c:val>
          <c:extLst>
            <c:ext xmlns:c16="http://schemas.microsoft.com/office/drawing/2014/chart" uri="{C3380CC4-5D6E-409C-BE32-E72D297353CC}">
              <c16:uniqueId val="{00000000-54ED-493B-9216-1669C3510FB1}"/>
            </c:ext>
          </c:extLst>
        </c:ser>
        <c:ser>
          <c:idx val="1"/>
          <c:order val="1"/>
          <c:tx>
            <c:v>Fall 2017</c:v>
          </c:tx>
          <c:spPr>
            <a:solidFill>
              <a:schemeClr val="dk1">
                <a:tint val="55000"/>
              </a:schemeClr>
            </a:solidFill>
            <a:ln>
              <a:noFill/>
            </a:ln>
            <a:effectLst/>
          </c:spPr>
          <c:invertIfNegative val="0"/>
          <c:cat>
            <c:strRef>
              <c:f>'170 (BPM) Graph'!$A$1:$A$4</c:f>
              <c:strCache>
                <c:ptCount val="4"/>
                <c:pt idx="0">
                  <c:v>N</c:v>
                </c:pt>
                <c:pt idx="1">
                  <c:v>S</c:v>
                </c:pt>
                <c:pt idx="2">
                  <c:v>E</c:v>
                </c:pt>
                <c:pt idx="3">
                  <c:v>W</c:v>
                </c:pt>
              </c:strCache>
            </c:strRef>
          </c:cat>
          <c:val>
            <c:numRef>
              <c:f>'170 (BPM) Graph'!$H$1:$H$4</c:f>
              <c:numCache>
                <c:formatCode>0.000</c:formatCode>
                <c:ptCount val="4"/>
                <c:pt idx="0">
                  <c:v>1.1764705882352941E-2</c:v>
                </c:pt>
                <c:pt idx="1">
                  <c:v>2.3529411764706219E-3</c:v>
                </c:pt>
                <c:pt idx="2">
                  <c:v>1.1764705882352899E-3</c:v>
                </c:pt>
                <c:pt idx="3">
                  <c:v>-1.7058823529411755E-2</c:v>
                </c:pt>
              </c:numCache>
            </c:numRef>
          </c:val>
          <c:extLst>
            <c:ext xmlns:c16="http://schemas.microsoft.com/office/drawing/2014/chart" uri="{C3380CC4-5D6E-409C-BE32-E72D297353CC}">
              <c16:uniqueId val="{00000001-54ED-493B-9216-1669C3510FB1}"/>
            </c:ext>
          </c:extLst>
        </c:ser>
        <c:dLbls>
          <c:showLegendKey val="0"/>
          <c:showVal val="0"/>
          <c:showCatName val="0"/>
          <c:showSerName val="0"/>
          <c:showPercent val="0"/>
          <c:showBubbleSize val="0"/>
        </c:dLbls>
        <c:gapWidth val="219"/>
        <c:overlap val="-27"/>
        <c:axId val="1060055944"/>
        <c:axId val="1060050368"/>
      </c:barChart>
      <c:catAx>
        <c:axId val="106005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050368"/>
        <c:crosses val="autoZero"/>
        <c:auto val="1"/>
        <c:lblAlgn val="ctr"/>
        <c:lblOffset val="100"/>
        <c:noMultiLvlLbl val="0"/>
      </c:catAx>
      <c:valAx>
        <c:axId val="1060050368"/>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055944"/>
        <c:crosses val="autoZero"/>
        <c:crossBetween val="between"/>
      </c:valAx>
      <c:spPr>
        <a:noFill/>
        <a:ln w="25400">
          <a:noFill/>
        </a:ln>
        <a:effectLst/>
      </c:spPr>
    </c:plotArea>
    <c:legend>
      <c:legendPos val="b"/>
      <c:layout>
        <c:manualLayout>
          <c:xMode val="edge"/>
          <c:yMode val="edge"/>
          <c:x val="0.36384491787250411"/>
          <c:y val="0.93214459643861114"/>
          <c:w val="0.27678318594668161"/>
          <c:h val="3.846164973407717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2633793925479231"/>
          <c:y val="3.8011002166999111E-2"/>
          <c:w val="0.8257043825632191"/>
          <c:h val="0.6627416847769092"/>
        </c:manualLayout>
      </c:layout>
      <c:barChart>
        <c:barDir val="col"/>
        <c:grouping val="clustered"/>
        <c:varyColors val="0"/>
        <c:ser>
          <c:idx val="0"/>
          <c:order val="0"/>
          <c:tx>
            <c:v>Patch center depth</c:v>
          </c:tx>
          <c:spPr>
            <a:gradFill rotWithShape="1">
              <a:gsLst>
                <a:gs pos="0">
                  <a:schemeClr val="dk1">
                    <a:tint val="88500"/>
                    <a:shade val="51000"/>
                    <a:satMod val="130000"/>
                  </a:schemeClr>
                </a:gs>
                <a:gs pos="80000">
                  <a:schemeClr val="dk1">
                    <a:tint val="88500"/>
                    <a:shade val="93000"/>
                    <a:satMod val="130000"/>
                  </a:schemeClr>
                </a:gs>
                <a:gs pos="100000">
                  <a:schemeClr val="dk1">
                    <a:tint val="885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'FD Jun17 SecVSdep grphttest'!$F$26:$F$29</c:f>
              <c:strCache>
                <c:ptCount val="4"/>
                <c:pt idx="0">
                  <c:v>NE</c:v>
                </c:pt>
                <c:pt idx="1">
                  <c:v>NW</c:v>
                </c:pt>
                <c:pt idx="2">
                  <c:v>SE</c:v>
                </c:pt>
                <c:pt idx="3">
                  <c:v>SW</c:v>
                </c:pt>
              </c:strCache>
            </c:strRef>
          </c:cat>
          <c:val>
            <c:numRef>
              <c:f>'FD Jun17 SecVSdep grphttest'!$G$26:$G$29</c:f>
              <c:numCache>
                <c:formatCode>0.00</c:formatCode>
                <c:ptCount val="4"/>
                <c:pt idx="0">
                  <c:v>1.0900000000000001</c:v>
                </c:pt>
                <c:pt idx="1">
                  <c:v>0.8</c:v>
                </c:pt>
                <c:pt idx="2">
                  <c:v>1.45</c:v>
                </c:pt>
                <c:pt idx="3">
                  <c:v>1.17</c:v>
                </c:pt>
              </c:numCache>
            </c:numRef>
          </c:val>
          <c:extLst>
            <c:ext xmlns:c16="http://schemas.microsoft.com/office/drawing/2014/chart" uri="{C3380CC4-5D6E-409C-BE32-E72D297353CC}">
              <c16:uniqueId val="{00000000-E161-4079-984E-4948182F9FDE}"/>
            </c:ext>
          </c:extLst>
        </c:ser>
        <c:ser>
          <c:idx val="1"/>
          <c:order val="1"/>
          <c:tx>
            <c:v>Secchi depth</c:v>
          </c:tx>
          <c:spPr>
            <a:gradFill rotWithShape="1">
              <a:gsLst>
                <a:gs pos="0">
                  <a:schemeClr val="dk1">
                    <a:tint val="55000"/>
                    <a:shade val="51000"/>
                    <a:satMod val="130000"/>
                  </a:schemeClr>
                </a:gs>
                <a:gs pos="80000">
                  <a:schemeClr val="dk1">
                    <a:tint val="55000"/>
                    <a:shade val="93000"/>
                    <a:satMod val="130000"/>
                  </a:schemeClr>
                </a:gs>
                <a:gs pos="100000">
                  <a:schemeClr val="dk1">
                    <a:tint val="55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'FD Jun17 SecVSdep grphttest'!$F$26:$F$29</c:f>
              <c:strCache>
                <c:ptCount val="4"/>
                <c:pt idx="0">
                  <c:v>NE</c:v>
                </c:pt>
                <c:pt idx="1">
                  <c:v>NW</c:v>
                </c:pt>
                <c:pt idx="2">
                  <c:v>SE</c:v>
                </c:pt>
                <c:pt idx="3">
                  <c:v>SW</c:v>
                </c:pt>
              </c:strCache>
            </c:strRef>
          </c:cat>
          <c:val>
            <c:numRef>
              <c:f>'FD Jun17 SecVSdep grphttest'!$I$26:$I$29</c:f>
              <c:numCache>
                <c:formatCode>0.00</c:formatCode>
                <c:ptCount val="4"/>
                <c:pt idx="0">
                  <c:v>1.0375000000000001</c:v>
                </c:pt>
                <c:pt idx="1">
                  <c:v>0.52500000000000002</c:v>
                </c:pt>
                <c:pt idx="2">
                  <c:v>1.3900000000000001</c:v>
                </c:pt>
                <c:pt idx="3">
                  <c:v>0.56999999999999995</c:v>
                </c:pt>
              </c:numCache>
            </c:numRef>
          </c:val>
          <c:extLst>
            <c:ext xmlns:c16="http://schemas.microsoft.com/office/drawing/2014/chart" uri="{C3380CC4-5D6E-409C-BE32-E72D297353CC}">
              <c16:uniqueId val="{00000001-E161-4079-984E-4948182F9FDE}"/>
            </c:ext>
          </c:extLst>
        </c:ser>
        <c:dLbls>
          <c:dLblPos val="outEnd"/>
          <c:showLegendKey val="0"/>
          <c:showVal val="1"/>
          <c:showCatName val="0"/>
          <c:showSerName val="0"/>
          <c:showPercent val="0"/>
          <c:showBubbleSize val="0"/>
        </c:dLbls>
        <c:gapWidth val="100"/>
        <c:overlap val="-24"/>
        <c:axId val="765461288"/>
        <c:axId val="765470472"/>
      </c:barChart>
      <c:catAx>
        <c:axId val="765461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470472"/>
        <c:crosses val="autoZero"/>
        <c:auto val="1"/>
        <c:lblAlgn val="ctr"/>
        <c:lblOffset val="100"/>
        <c:noMultiLvlLbl val="0"/>
      </c:catAx>
      <c:valAx>
        <c:axId val="765470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t>Depth</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5461288"/>
        <c:crosses val="autoZero"/>
        <c:crossBetween val="between"/>
      </c:valAx>
      <c:spPr>
        <a:noFill/>
        <a:ln>
          <a:noFill/>
        </a:ln>
        <a:effectLst/>
      </c:spPr>
    </c:plotArea>
    <c:legend>
      <c:legendPos val="b"/>
      <c:layout>
        <c:manualLayout>
          <c:xMode val="edge"/>
          <c:yMode val="edge"/>
          <c:x val="0.15890894893260732"/>
          <c:y val="0.7638767553387843"/>
          <c:w val="0.8001751981763463"/>
          <c:h val="0.1929028941419709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v>March</c:v>
          </c:tx>
          <c:spPr>
            <a:solidFill>
              <a:schemeClr val="dk1">
                <a:tint val="88500"/>
              </a:schemeClr>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Lit>
              <c:ptCount val="1"/>
              <c:pt idx="0">
                <c:v>1</c:v>
              </c:pt>
              <c:extLst>
                <c:ext xmlns:c15="http://schemas.microsoft.com/office/drawing/2012/chart" uri="{02D57815-91ED-43cb-92C2-25804820EDAC}">
                  <c15:autoCat val="1"/>
                </c:ext>
              </c:extLst>
            </c:strLit>
          </c:cat>
          <c:val>
            <c:numRef>
              <c:f>'(G)4 graphs no formulas'!$K$2:$L$2</c:f>
              <c:numCache>
                <c:formatCode>0.00</c:formatCode>
                <c:ptCount val="1"/>
                <c:pt idx="0">
                  <c:v>18.062031024530999</c:v>
                </c:pt>
              </c:numCache>
              <c:extLst/>
            </c:numRef>
          </c:val>
          <c:extLst>
            <c:ext xmlns:c16="http://schemas.microsoft.com/office/drawing/2014/chart" uri="{C3380CC4-5D6E-409C-BE32-E72D297353CC}">
              <c16:uniqueId val="{00000000-344D-42FC-9157-E3DB291F6315}"/>
            </c:ext>
          </c:extLst>
        </c:ser>
        <c:ser>
          <c:idx val="2"/>
          <c:order val="2"/>
          <c:tx>
            <c:v>May</c:v>
          </c:tx>
          <c:spPr>
            <a:solidFill>
              <a:schemeClr val="dk1">
                <a:tint val="75000"/>
              </a:schemeClr>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Lit>
              <c:ptCount val="1"/>
              <c:pt idx="0">
                <c:v>1</c:v>
              </c:pt>
              <c:extLst>
                <c:ext xmlns:c15="http://schemas.microsoft.com/office/drawing/2012/chart" uri="{02D57815-91ED-43cb-92C2-25804820EDAC}">
                  <c15:autoCat val="1"/>
                </c:ext>
              </c:extLst>
            </c:strLit>
          </c:cat>
          <c:val>
            <c:numRef>
              <c:f>'(G)4 graphs no formulas'!$K$9:$L$9</c:f>
              <c:numCache>
                <c:formatCode>0.00</c:formatCode>
                <c:ptCount val="1"/>
                <c:pt idx="0">
                  <c:v>38.703052568091628</c:v>
                </c:pt>
              </c:numCache>
              <c:extLst/>
            </c:numRef>
          </c:val>
          <c:extLst>
            <c:ext xmlns:c16="http://schemas.microsoft.com/office/drawing/2014/chart" uri="{C3380CC4-5D6E-409C-BE32-E72D297353CC}">
              <c16:uniqueId val="{00000001-344D-42FC-9157-E3DB291F6315}"/>
            </c:ext>
          </c:extLst>
        </c:ser>
        <c:ser>
          <c:idx val="4"/>
          <c:order val="4"/>
          <c:tx>
            <c:v>June</c:v>
          </c:tx>
          <c:spPr>
            <a:solidFill>
              <a:srgbClr val="DADADA"/>
            </a:solidFill>
            <a:ln>
              <a:noFill/>
            </a:ln>
            <a:effectLst/>
          </c:spPr>
          <c:invertIfNegative val="1"/>
          <c:dLbls>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Lit>
              <c:ptCount val="1"/>
              <c:pt idx="0">
                <c:v>1.00</c:v>
              </c:pt>
              <c:extLst>
                <c:ext xmlns:c15="http://schemas.microsoft.com/office/drawing/2012/chart" uri="{02D57815-91ED-43cb-92C2-25804820EDAC}">
                  <c15:autoCat val="1"/>
                </c:ext>
              </c:extLst>
            </c:strLit>
          </c:cat>
          <c:val>
            <c:numRef>
              <c:f>'(G)4 graphs no formulas'!$K$17:$L$17</c:f>
              <c:numCache>
                <c:formatCode>0.00</c:formatCode>
                <c:ptCount val="1"/>
                <c:pt idx="0">
                  <c:v>46.703693790226531</c:v>
                </c:pt>
              </c:numCache>
              <c:extLst/>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2-344D-42FC-9157-E3DB291F6315}"/>
            </c:ext>
          </c:extLst>
        </c:ser>
        <c:dLbls>
          <c:showLegendKey val="0"/>
          <c:showVal val="0"/>
          <c:showCatName val="0"/>
          <c:showSerName val="0"/>
          <c:showPercent val="0"/>
          <c:showBubbleSize val="0"/>
        </c:dLbls>
        <c:gapWidth val="256"/>
        <c:overlap val="-100"/>
        <c:axId val="884385576"/>
        <c:axId val="884383936"/>
        <c:extLst>
          <c:ext xmlns:c15="http://schemas.microsoft.com/office/drawing/2012/chart" uri="{02D57815-91ED-43cb-92C2-25804820EDAC}">
            <c15:filteredBarSeries>
              <c15:ser>
                <c:idx val="1"/>
                <c:order val="1"/>
                <c:tx>
                  <c:v>Series2</c:v>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'(G)4 graphs no formulas'!$K$3:$L$3</c15:sqref>
                        </c15:formulaRef>
                      </c:ext>
                    </c:extLst>
                    <c:numCache>
                      <c:formatCode>General</c:formatCode>
                      <c:ptCount val="1"/>
                    </c:numCache>
                  </c:numRef>
                </c:val>
                <c:extLst>
                  <c:ext xmlns:c16="http://schemas.microsoft.com/office/drawing/2014/chart" uri="{C3380CC4-5D6E-409C-BE32-E72D297353CC}">
                    <c16:uniqueId val="{00000003-344D-42FC-9157-E3DB291F6315}"/>
                  </c:ext>
                </c:extLst>
              </c15:ser>
            </c15:filteredBarSeries>
            <c15:filteredBarSeries>
              <c15:ser>
                <c:idx val="3"/>
                <c:order val="3"/>
                <c:spPr>
                  <a:solidFill>
                    <a:schemeClr val="dk1">
                      <a:tint val="985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'(G)4 graphs no formulas'!$K$10:$L$10</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4-344D-42FC-9157-E3DB291F6315}"/>
                  </c:ext>
                </c:extLst>
              </c15:ser>
            </c15:filteredBarSeries>
            <c15:filteredBarSeries>
              <c15:ser>
                <c:idx val="5"/>
                <c:order val="5"/>
                <c:spPr>
                  <a:solidFill>
                    <a:schemeClr val="dk1">
                      <a:tint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xmlns:c15="http://schemas.microsoft.com/office/drawing/2012/chart">
                      <c:ext xmlns:c15="http://schemas.microsoft.com/office/drawing/2012/chart" uri="{02D57815-91ED-43cb-92C2-25804820EDAC}">
                        <c15:formulaRef>
                          <c15:sqref>'(G)4 graphs no formulas'!$K$18:$L$18</c15:sqref>
                        </c15:formulaRef>
                      </c:ext>
                    </c:extLst>
                    <c:numCache>
                      <c:formatCode>General</c:formatCode>
                      <c:ptCount val="1"/>
                    </c:numCache>
                  </c:numRef>
                </c:val>
                <c:extLst xmlns:c15="http://schemas.microsoft.com/office/drawing/2012/chart">
                  <c:ext xmlns:c16="http://schemas.microsoft.com/office/drawing/2014/chart" uri="{C3380CC4-5D6E-409C-BE32-E72D297353CC}">
                    <c16:uniqueId val="{00000005-344D-42FC-9157-E3DB291F6315}"/>
                  </c:ext>
                </c:extLst>
              </c15:ser>
            </c15:filteredBarSeries>
          </c:ext>
        </c:extLst>
      </c:barChart>
      <c:catAx>
        <c:axId val="884385576"/>
        <c:scaling>
          <c:orientation val="minMax"/>
        </c:scaling>
        <c:delete val="1"/>
        <c:axPos val="b"/>
        <c:numFmt formatCode="General" sourceLinked="1"/>
        <c:majorTickMark val="none"/>
        <c:minorTickMark val="none"/>
        <c:tickLblPos val="nextTo"/>
        <c:crossAx val="884383936"/>
        <c:crosses val="autoZero"/>
        <c:auto val="1"/>
        <c:lblAlgn val="ctr"/>
        <c:lblOffset val="100"/>
        <c:noMultiLvlLbl val="0"/>
      </c:catAx>
      <c:valAx>
        <c:axId val="88438393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4385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v>Edge</c:v>
          </c:tx>
          <c:spPr>
            <a:solidFill>
              <a:schemeClr val="dk1">
                <a:tint val="88500"/>
              </a:schemeClr>
            </a:solidFill>
            <a:ln>
              <a:noFill/>
            </a:ln>
            <a:effectLst/>
          </c:spPr>
          <c:invertIfNegative val="0"/>
          <c:cat>
            <c:strRef>
              <c:f>('Growth more of it'!$P$1:$P$9,'Growth more of it'!$M$1:$M$8)</c:f>
              <c:strCache>
                <c:ptCount val="17"/>
                <c:pt idx="0">
                  <c:v>NE</c:v>
                </c:pt>
                <c:pt idx="1">
                  <c:v>NE</c:v>
                </c:pt>
                <c:pt idx="2">
                  <c:v>NE</c:v>
                </c:pt>
                <c:pt idx="3">
                  <c:v>NW</c:v>
                </c:pt>
                <c:pt idx="4">
                  <c:v>NW</c:v>
                </c:pt>
                <c:pt idx="5">
                  <c:v>NW</c:v>
                </c:pt>
                <c:pt idx="6">
                  <c:v>SE</c:v>
                </c:pt>
                <c:pt idx="7">
                  <c:v>SE</c:v>
                </c:pt>
                <c:pt idx="8">
                  <c:v>SE</c:v>
                </c:pt>
                <c:pt idx="9">
                  <c:v>March</c:v>
                </c:pt>
                <c:pt idx="10">
                  <c:v>May</c:v>
                </c:pt>
                <c:pt idx="11">
                  <c:v>June</c:v>
                </c:pt>
                <c:pt idx="12">
                  <c:v>March</c:v>
                </c:pt>
                <c:pt idx="13">
                  <c:v>May</c:v>
                </c:pt>
                <c:pt idx="14">
                  <c:v>June</c:v>
                </c:pt>
                <c:pt idx="15">
                  <c:v>March</c:v>
                </c:pt>
                <c:pt idx="16">
                  <c:v>May</c:v>
                </c:pt>
              </c:strCache>
            </c:strRef>
          </c:cat>
          <c:val>
            <c:numRef>
              <c:f>'Growth more of it'!$J$1:$J$9</c:f>
              <c:numCache>
                <c:formatCode>0.00</c:formatCode>
                <c:ptCount val="9"/>
                <c:pt idx="0">
                  <c:v>15.234090909090909</c:v>
                </c:pt>
                <c:pt idx="1">
                  <c:v>40.270585317460316</c:v>
                </c:pt>
                <c:pt idx="2">
                  <c:v>42.90922619047619</c:v>
                </c:pt>
                <c:pt idx="3">
                  <c:v>20.253787878787879</c:v>
                </c:pt>
                <c:pt idx="4">
                  <c:v>42.657738095238095</c:v>
                </c:pt>
                <c:pt idx="5">
                  <c:v>57.395247113997122</c:v>
                </c:pt>
                <c:pt idx="6">
                  <c:v>9.7285353535353547</c:v>
                </c:pt>
                <c:pt idx="7">
                  <c:v>32.586507936507942</c:v>
                </c:pt>
                <c:pt idx="8">
                  <c:v>49.565393518518526</c:v>
                </c:pt>
              </c:numCache>
            </c:numRef>
          </c:val>
          <c:extLst>
            <c:ext xmlns:c16="http://schemas.microsoft.com/office/drawing/2014/chart" uri="{C3380CC4-5D6E-409C-BE32-E72D297353CC}">
              <c16:uniqueId val="{00000000-BB5E-493A-A4F5-1B8E289B744E}"/>
            </c:ext>
          </c:extLst>
        </c:ser>
        <c:ser>
          <c:idx val="1"/>
          <c:order val="1"/>
          <c:tx>
            <c:v>Reference</c:v>
          </c:tx>
          <c:spPr>
            <a:solidFill>
              <a:schemeClr val="dk1">
                <a:tint val="55000"/>
              </a:schemeClr>
            </a:solidFill>
            <a:ln>
              <a:noFill/>
            </a:ln>
            <a:effectLst/>
          </c:spPr>
          <c:invertIfNegative val="0"/>
          <c:cat>
            <c:strRef>
              <c:f>('Growth more of it'!$P$1:$P$9,'Growth more of it'!$M$1:$M$8)</c:f>
              <c:strCache>
                <c:ptCount val="17"/>
                <c:pt idx="0">
                  <c:v>NE</c:v>
                </c:pt>
                <c:pt idx="1">
                  <c:v>NE</c:v>
                </c:pt>
                <c:pt idx="2">
                  <c:v>NE</c:v>
                </c:pt>
                <c:pt idx="3">
                  <c:v>NW</c:v>
                </c:pt>
                <c:pt idx="4">
                  <c:v>NW</c:v>
                </c:pt>
                <c:pt idx="5">
                  <c:v>NW</c:v>
                </c:pt>
                <c:pt idx="6">
                  <c:v>SE</c:v>
                </c:pt>
                <c:pt idx="7">
                  <c:v>SE</c:v>
                </c:pt>
                <c:pt idx="8">
                  <c:v>SE</c:v>
                </c:pt>
                <c:pt idx="9">
                  <c:v>March</c:v>
                </c:pt>
                <c:pt idx="10">
                  <c:v>May</c:v>
                </c:pt>
                <c:pt idx="11">
                  <c:v>June</c:v>
                </c:pt>
                <c:pt idx="12">
                  <c:v>March</c:v>
                </c:pt>
                <c:pt idx="13">
                  <c:v>May</c:v>
                </c:pt>
                <c:pt idx="14">
                  <c:v>June</c:v>
                </c:pt>
                <c:pt idx="15">
                  <c:v>March</c:v>
                </c:pt>
                <c:pt idx="16">
                  <c:v>May</c:v>
                </c:pt>
              </c:strCache>
            </c:strRef>
          </c:cat>
          <c:val>
            <c:numRef>
              <c:f>'Growth more of it'!$V$1:$V$9</c:f>
              <c:numCache>
                <c:formatCode>0.00</c:formatCode>
                <c:ptCount val="9"/>
                <c:pt idx="0">
                  <c:v>20.431818181818183</c:v>
                </c:pt>
                <c:pt idx="1">
                  <c:v>36.893443362193359</c:v>
                </c:pt>
                <c:pt idx="2">
                  <c:v>35.276785714285708</c:v>
                </c:pt>
                <c:pt idx="3">
                  <c:v>24.924242424242422</c:v>
                </c:pt>
                <c:pt idx="4">
                  <c:v>40.853174603174594</c:v>
                </c:pt>
                <c:pt idx="5">
                  <c:v>45.734523809523814</c:v>
                </c:pt>
                <c:pt idx="6">
                  <c:v>5.770833333333333</c:v>
                </c:pt>
                <c:pt idx="7">
                  <c:v>36.432415674603199</c:v>
                </c:pt>
                <c:pt idx="8">
                  <c:v>49.340986394557831</c:v>
                </c:pt>
              </c:numCache>
            </c:numRef>
          </c:val>
          <c:extLst>
            <c:ext xmlns:c16="http://schemas.microsoft.com/office/drawing/2014/chart" uri="{C3380CC4-5D6E-409C-BE32-E72D297353CC}">
              <c16:uniqueId val="{00000001-BB5E-493A-A4F5-1B8E289B744E}"/>
            </c:ext>
          </c:extLst>
        </c:ser>
        <c:dLbls>
          <c:showLegendKey val="0"/>
          <c:showVal val="0"/>
          <c:showCatName val="0"/>
          <c:showSerName val="0"/>
          <c:showPercent val="0"/>
          <c:showBubbleSize val="0"/>
        </c:dLbls>
        <c:gapWidth val="219"/>
        <c:overlap val="-27"/>
        <c:axId val="590992472"/>
        <c:axId val="590993456"/>
      </c:barChart>
      <c:catAx>
        <c:axId val="590992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993456"/>
        <c:crosses val="autoZero"/>
        <c:auto val="1"/>
        <c:lblAlgn val="ctr"/>
        <c:lblOffset val="100"/>
        <c:noMultiLvlLbl val="0"/>
      </c:catAx>
      <c:valAx>
        <c:axId val="5909934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992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8.8094751679830094E-2"/>
          <c:y val="5.8923409889504549E-2"/>
          <c:w val="0.83871839120941039"/>
          <c:h val="0.77094801646998956"/>
        </c:manualLayout>
      </c:layout>
      <c:barChart>
        <c:barDir val="col"/>
        <c:grouping val="clustered"/>
        <c:varyColors val="0"/>
        <c:ser>
          <c:idx val="0"/>
          <c:order val="0"/>
          <c:tx>
            <c:v>Edge length</c:v>
          </c:tx>
          <c:spPr>
            <a:solidFill>
              <a:schemeClr val="dk1">
                <a:tint val="88500"/>
              </a:schemeClr>
            </a:solidFill>
            <a:ln>
              <a:noFill/>
            </a:ln>
            <a:effectLst/>
          </c:spPr>
          <c:invertIfNegative val="0"/>
          <c:cat>
            <c:strRef>
              <c:f>'Growth more of it'!$D$42:$D$50</c:f>
              <c:strCache>
                <c:ptCount val="9"/>
                <c:pt idx="0">
                  <c:v>SE</c:v>
                </c:pt>
                <c:pt idx="1">
                  <c:v>SE</c:v>
                </c:pt>
                <c:pt idx="2">
                  <c:v>SE</c:v>
                </c:pt>
                <c:pt idx="3">
                  <c:v>NW</c:v>
                </c:pt>
                <c:pt idx="4">
                  <c:v>NW</c:v>
                </c:pt>
                <c:pt idx="5">
                  <c:v>NW</c:v>
                </c:pt>
                <c:pt idx="6">
                  <c:v>NE</c:v>
                </c:pt>
                <c:pt idx="7">
                  <c:v>NE</c:v>
                </c:pt>
                <c:pt idx="8">
                  <c:v>NE</c:v>
                </c:pt>
              </c:strCache>
            </c:strRef>
          </c:cat>
          <c:val>
            <c:numRef>
              <c:f>'Growth more of it'!$G$33:$G$41</c:f>
              <c:numCache>
                <c:formatCode>0.00</c:formatCode>
                <c:ptCount val="9"/>
                <c:pt idx="0">
                  <c:v>4.6000000000000005</c:v>
                </c:pt>
                <c:pt idx="1">
                  <c:v>10.133333333333333</c:v>
                </c:pt>
                <c:pt idx="2">
                  <c:v>15.3</c:v>
                </c:pt>
                <c:pt idx="3">
                  <c:v>12.3</c:v>
                </c:pt>
                <c:pt idx="4">
                  <c:v>8.6</c:v>
                </c:pt>
                <c:pt idx="5">
                  <c:v>27.55</c:v>
                </c:pt>
                <c:pt idx="6">
                  <c:v>6.1000000000000005</c:v>
                </c:pt>
                <c:pt idx="7">
                  <c:v>10.266666666666666</c:v>
                </c:pt>
                <c:pt idx="8">
                  <c:v>5.65</c:v>
                </c:pt>
              </c:numCache>
            </c:numRef>
          </c:val>
          <c:extLst>
            <c:ext xmlns:c16="http://schemas.microsoft.com/office/drawing/2014/chart" uri="{C3380CC4-5D6E-409C-BE32-E72D297353CC}">
              <c16:uniqueId val="{00000000-F6DC-439A-9AD2-61131A29A178}"/>
            </c:ext>
          </c:extLst>
        </c:ser>
        <c:ser>
          <c:idx val="1"/>
          <c:order val="1"/>
          <c:tx>
            <c:v>Edge width</c:v>
          </c:tx>
          <c:spPr>
            <a:solidFill>
              <a:srgbClr val="333300"/>
            </a:solidFill>
            <a:ln>
              <a:noFill/>
            </a:ln>
            <a:effectLst/>
          </c:spPr>
          <c:invertIfNegative val="0"/>
          <c:cat>
            <c:strRef>
              <c:f>'Growth more of it'!$D$42:$D$50</c:f>
              <c:strCache>
                <c:ptCount val="9"/>
                <c:pt idx="0">
                  <c:v>SE</c:v>
                </c:pt>
                <c:pt idx="1">
                  <c:v>SE</c:v>
                </c:pt>
                <c:pt idx="2">
                  <c:v>SE</c:v>
                </c:pt>
                <c:pt idx="3">
                  <c:v>NW</c:v>
                </c:pt>
                <c:pt idx="4">
                  <c:v>NW</c:v>
                </c:pt>
                <c:pt idx="5">
                  <c:v>NW</c:v>
                </c:pt>
                <c:pt idx="6">
                  <c:v>NE</c:v>
                </c:pt>
                <c:pt idx="7">
                  <c:v>NE</c:v>
                </c:pt>
                <c:pt idx="8">
                  <c:v>NE</c:v>
                </c:pt>
              </c:strCache>
            </c:strRef>
          </c:cat>
          <c:val>
            <c:numRef>
              <c:f>'Growth more of it'!$H$33:$H$41</c:f>
              <c:numCache>
                <c:formatCode>0.00</c:formatCode>
                <c:ptCount val="9"/>
                <c:pt idx="0">
                  <c:v>0.53333333333333333</c:v>
                </c:pt>
                <c:pt idx="1">
                  <c:v>0.5</c:v>
                </c:pt>
                <c:pt idx="2">
                  <c:v>0.6</c:v>
                </c:pt>
                <c:pt idx="3">
                  <c:v>0.5</c:v>
                </c:pt>
                <c:pt idx="4">
                  <c:v>0.55000000000000004</c:v>
                </c:pt>
                <c:pt idx="5">
                  <c:v>0.3</c:v>
                </c:pt>
                <c:pt idx="6">
                  <c:v>0.5</c:v>
                </c:pt>
                <c:pt idx="7">
                  <c:v>0.53333333333333333</c:v>
                </c:pt>
                <c:pt idx="8">
                  <c:v>0.35</c:v>
                </c:pt>
              </c:numCache>
            </c:numRef>
          </c:val>
          <c:extLst>
            <c:ext xmlns:c16="http://schemas.microsoft.com/office/drawing/2014/chart" uri="{C3380CC4-5D6E-409C-BE32-E72D297353CC}">
              <c16:uniqueId val="{00000001-F6DC-439A-9AD2-61131A29A178}"/>
            </c:ext>
          </c:extLst>
        </c:ser>
        <c:dLbls>
          <c:showLegendKey val="0"/>
          <c:showVal val="0"/>
          <c:showCatName val="0"/>
          <c:showSerName val="0"/>
          <c:showPercent val="0"/>
          <c:showBubbleSize val="0"/>
        </c:dLbls>
        <c:gapWidth val="36"/>
        <c:overlap val="43"/>
        <c:axId val="590992472"/>
        <c:axId val="590993456"/>
      </c:barChart>
      <c:catAx>
        <c:axId val="590992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993456"/>
        <c:crosses val="autoZero"/>
        <c:auto val="1"/>
        <c:lblAlgn val="ctr"/>
        <c:lblOffset val="100"/>
        <c:noMultiLvlLbl val="0"/>
      </c:catAx>
      <c:valAx>
        <c:axId val="5909934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992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0019810523350003"/>
          <c:y val="6.9678938473068885E-2"/>
          <c:w val="0.89910086638022113"/>
          <c:h val="0.77835780513386921"/>
        </c:manualLayout>
      </c:layout>
      <c:barChart>
        <c:barDir val="col"/>
        <c:grouping val="clustered"/>
        <c:varyColors val="0"/>
        <c:ser>
          <c:idx val="2"/>
          <c:order val="0"/>
          <c:tx>
            <c:v>Ref length</c:v>
          </c:tx>
          <c:spPr>
            <a:solidFill>
              <a:schemeClr val="dk1">
                <a:tint val="75000"/>
              </a:schemeClr>
            </a:solidFill>
            <a:ln>
              <a:noFill/>
            </a:ln>
            <a:effectLst/>
          </c:spPr>
          <c:invertIfNegative val="0"/>
          <c:cat>
            <c:strRef>
              <c:f>'Growth more of it'!$D$33:$D$41</c:f>
              <c:strCache>
                <c:ptCount val="9"/>
                <c:pt idx="0">
                  <c:v>SE</c:v>
                </c:pt>
                <c:pt idx="1">
                  <c:v>SE</c:v>
                </c:pt>
                <c:pt idx="2">
                  <c:v>SE</c:v>
                </c:pt>
                <c:pt idx="3">
                  <c:v>NW</c:v>
                </c:pt>
                <c:pt idx="4">
                  <c:v>NW</c:v>
                </c:pt>
                <c:pt idx="5">
                  <c:v>NW</c:v>
                </c:pt>
                <c:pt idx="6">
                  <c:v>NE</c:v>
                </c:pt>
                <c:pt idx="7">
                  <c:v>NE</c:v>
                </c:pt>
                <c:pt idx="8">
                  <c:v>NE</c:v>
                </c:pt>
              </c:strCache>
            </c:strRef>
          </c:cat>
          <c:val>
            <c:numRef>
              <c:f>'Growth more of it'!$G$42:$G$50</c:f>
              <c:numCache>
                <c:formatCode>0.00</c:formatCode>
                <c:ptCount val="9"/>
                <c:pt idx="0">
                  <c:v>3.0999999999999996</c:v>
                </c:pt>
                <c:pt idx="1">
                  <c:v>12.05</c:v>
                </c:pt>
                <c:pt idx="2">
                  <c:v>10.100000000000001</c:v>
                </c:pt>
                <c:pt idx="3" formatCode="General">
                  <c:v>14.950000000000001</c:v>
                </c:pt>
                <c:pt idx="4">
                  <c:v>4.0999999999999996</c:v>
                </c:pt>
                <c:pt idx="5">
                  <c:v>23.433333333333334</c:v>
                </c:pt>
                <c:pt idx="6">
                  <c:v>11.5</c:v>
                </c:pt>
                <c:pt idx="7">
                  <c:v>12.199999999999998</c:v>
                </c:pt>
                <c:pt idx="8">
                  <c:v>7.3</c:v>
                </c:pt>
              </c:numCache>
            </c:numRef>
          </c:val>
          <c:extLst>
            <c:ext xmlns:c16="http://schemas.microsoft.com/office/drawing/2014/chart" uri="{C3380CC4-5D6E-409C-BE32-E72D297353CC}">
              <c16:uniqueId val="{00000000-0E7E-4DE4-8FC9-FA0C4C077CE0}"/>
            </c:ext>
          </c:extLst>
        </c:ser>
        <c:ser>
          <c:idx val="3"/>
          <c:order val="1"/>
          <c:tx>
            <c:v>Ref width</c:v>
          </c:tx>
          <c:spPr>
            <a:solidFill>
              <a:schemeClr val="dk1">
                <a:tint val="98500"/>
              </a:schemeClr>
            </a:solidFill>
            <a:ln>
              <a:noFill/>
            </a:ln>
            <a:effectLst/>
          </c:spPr>
          <c:invertIfNegative val="0"/>
          <c:cat>
            <c:strRef>
              <c:f>'Growth more of it'!$D$33:$D$41</c:f>
              <c:strCache>
                <c:ptCount val="9"/>
                <c:pt idx="0">
                  <c:v>SE</c:v>
                </c:pt>
                <c:pt idx="1">
                  <c:v>SE</c:v>
                </c:pt>
                <c:pt idx="2">
                  <c:v>SE</c:v>
                </c:pt>
                <c:pt idx="3">
                  <c:v>NW</c:v>
                </c:pt>
                <c:pt idx="4">
                  <c:v>NW</c:v>
                </c:pt>
                <c:pt idx="5">
                  <c:v>NW</c:v>
                </c:pt>
                <c:pt idx="6">
                  <c:v>NE</c:v>
                </c:pt>
                <c:pt idx="7">
                  <c:v>NE</c:v>
                </c:pt>
                <c:pt idx="8">
                  <c:v>NE</c:v>
                </c:pt>
              </c:strCache>
            </c:strRef>
          </c:cat>
          <c:val>
            <c:numRef>
              <c:f>'Growth more of it'!$H$42:$H$50</c:f>
              <c:numCache>
                <c:formatCode>0.00</c:formatCode>
                <c:ptCount val="9"/>
                <c:pt idx="0">
                  <c:v>0.45</c:v>
                </c:pt>
                <c:pt idx="1">
                  <c:v>0.55000000000000004</c:v>
                </c:pt>
                <c:pt idx="2">
                  <c:v>0.52500000000000002</c:v>
                </c:pt>
                <c:pt idx="3" formatCode="General">
                  <c:v>0.7</c:v>
                </c:pt>
                <c:pt idx="4">
                  <c:v>0.55000000000000004</c:v>
                </c:pt>
                <c:pt idx="5">
                  <c:v>0.46666666666666662</c:v>
                </c:pt>
                <c:pt idx="6">
                  <c:v>0.6</c:v>
                </c:pt>
                <c:pt idx="7">
                  <c:v>0.43333333333333335</c:v>
                </c:pt>
                <c:pt idx="8">
                  <c:v>0.6</c:v>
                </c:pt>
              </c:numCache>
            </c:numRef>
          </c:val>
          <c:extLst>
            <c:ext xmlns:c16="http://schemas.microsoft.com/office/drawing/2014/chart" uri="{C3380CC4-5D6E-409C-BE32-E72D297353CC}">
              <c16:uniqueId val="{00000001-0E7E-4DE4-8FC9-FA0C4C077CE0}"/>
            </c:ext>
          </c:extLst>
        </c:ser>
        <c:dLbls>
          <c:showLegendKey val="0"/>
          <c:showVal val="0"/>
          <c:showCatName val="0"/>
          <c:showSerName val="0"/>
          <c:showPercent val="0"/>
          <c:showBubbleSize val="0"/>
        </c:dLbls>
        <c:gapWidth val="36"/>
        <c:overlap val="43"/>
        <c:axId val="590992472"/>
        <c:axId val="590993456"/>
      </c:barChart>
      <c:catAx>
        <c:axId val="590992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993456"/>
        <c:crosses val="autoZero"/>
        <c:auto val="1"/>
        <c:lblAlgn val="ctr"/>
        <c:lblOffset val="100"/>
        <c:noMultiLvlLbl val="0"/>
      </c:catAx>
      <c:valAx>
        <c:axId val="5909934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0992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[COS EcoModelData Laas 20 for COS.xlsx]BM EvsR total avgs!PivotTable60</c:name>
    <c:fmtId val="11"/>
  </c:pivotSource>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Total</a:t>
            </a:r>
            <a:r>
              <a:rPr lang="en-US" sz="2400" baseline="0" dirty="0"/>
              <a:t> Biomass</a:t>
            </a:r>
            <a:endParaRPr lang="en-US" sz="2400" dirty="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'BM EvsR total avgs'!$B$3</c:f>
              <c:strCache>
                <c:ptCount val="1"/>
                <c:pt idx="0">
                  <c:v>Total</c:v>
                </c:pt>
              </c:strCache>
            </c:strRef>
          </c:tx>
          <c:spPr>
            <a:solidFill>
              <a:schemeClr val="accent1"/>
            </a:solidFill>
            <a:ln>
              <a:noFill/>
            </a:ln>
            <a:effectLst/>
          </c:spPr>
          <c:invertIfNegative val="0"/>
          <c:cat>
            <c:strRef>
              <c:f>'BM EvsR total avgs'!$A$4:$A$5</c:f>
              <c:strCache>
                <c:ptCount val="2"/>
                <c:pt idx="0">
                  <c:v>E </c:v>
                </c:pt>
                <c:pt idx="1">
                  <c:v>R</c:v>
                </c:pt>
              </c:strCache>
            </c:strRef>
          </c:cat>
          <c:val>
            <c:numRef>
              <c:f>'BM EvsR total avgs'!$B$4:$B$5</c:f>
              <c:numCache>
                <c:formatCode>General</c:formatCode>
                <c:ptCount val="2"/>
                <c:pt idx="0">
                  <c:v>451.50361052876787</c:v>
                </c:pt>
                <c:pt idx="1">
                  <c:v>813.67190775681343</c:v>
                </c:pt>
              </c:numCache>
            </c:numRef>
          </c:val>
          <c:extLst>
            <c:ext xmlns:c16="http://schemas.microsoft.com/office/drawing/2014/chart" uri="{C3380CC4-5D6E-409C-BE32-E72D297353CC}">
              <c16:uniqueId val="{00000000-1574-4683-93C8-C3FD814B0BBF}"/>
            </c:ext>
          </c:extLst>
        </c:ser>
        <c:dLbls>
          <c:showLegendKey val="0"/>
          <c:showVal val="0"/>
          <c:showCatName val="0"/>
          <c:showSerName val="0"/>
          <c:showPercent val="0"/>
          <c:showBubbleSize val="0"/>
        </c:dLbls>
        <c:gapWidth val="219"/>
        <c:overlap val="-27"/>
        <c:axId val="879666112"/>
        <c:axId val="879666440"/>
      </c:barChart>
      <c:catAx>
        <c:axId val="87966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79666440"/>
        <c:crosses val="autoZero"/>
        <c:auto val="1"/>
        <c:lblAlgn val="ctr"/>
        <c:lblOffset val="100"/>
        <c:noMultiLvlLbl val="0"/>
      </c:catAx>
      <c:valAx>
        <c:axId val="879666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9666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spc="120" normalizeH="0" baseline="0">
                <a:solidFill>
                  <a:schemeClr val="tx1">
                    <a:lumMod val="65000"/>
                    <a:lumOff val="35000"/>
                  </a:schemeClr>
                </a:solidFill>
                <a:latin typeface="+mn-lt"/>
                <a:ea typeface="+mn-ea"/>
                <a:cs typeface="+mn-cs"/>
              </a:defRPr>
            </a:pPr>
            <a:r>
              <a:rPr lang="en-US" sz="2800" b="1" i="0" cap="all" baseline="0">
                <a:effectLst/>
              </a:rPr>
              <a:t>ref comparison</a:t>
            </a:r>
            <a:endParaRPr lang="en-US" sz="2800">
              <a:effectLst/>
            </a:endParaRPr>
          </a:p>
        </c:rich>
      </c:tx>
      <c:overlay val="0"/>
      <c:spPr>
        <a:noFill/>
        <a:ln>
          <a:noFill/>
        </a:ln>
        <a:effectLst/>
      </c:spPr>
      <c:txPr>
        <a:bodyPr rot="0" spcFirstLastPara="1" vertOverflow="ellipsis" vert="horz" wrap="square" anchor="ctr" anchorCtr="1"/>
        <a:lstStyle/>
        <a:p>
          <a:pPr>
            <a:defRPr sz="28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0"/>
          <c:tx>
            <c:v>NW</c:v>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'Biomass all the graphs'!$R$101:$R$104</c:f>
              <c:strCache>
                <c:ptCount val="4"/>
                <c:pt idx="0">
                  <c:v>Summer</c:v>
                </c:pt>
                <c:pt idx="1">
                  <c:v>Autumn</c:v>
                </c:pt>
                <c:pt idx="2">
                  <c:v>Winter</c:v>
                </c:pt>
                <c:pt idx="3">
                  <c:v>Summer</c:v>
                </c:pt>
              </c:strCache>
            </c:strRef>
          </c:cat>
          <c:val>
            <c:numRef>
              <c:f>'Biomass all the graphs'!$N$84:$N$87</c:f>
              <c:numCache>
                <c:formatCode>0.00</c:formatCode>
                <c:ptCount val="4"/>
                <c:pt idx="0">
                  <c:v>226.8448637316562</c:v>
                </c:pt>
                <c:pt idx="1">
                  <c:v>659.90566037735834</c:v>
                </c:pt>
                <c:pt idx="2" formatCode="0.0000">
                  <c:v>730.34591194968527</c:v>
                </c:pt>
                <c:pt idx="3" formatCode="General">
                  <c:v>117.35850000000001</c:v>
                </c:pt>
              </c:numCache>
            </c:numRef>
          </c:val>
          <c:extLst>
            <c:ext xmlns:c16="http://schemas.microsoft.com/office/drawing/2014/chart" uri="{C3380CC4-5D6E-409C-BE32-E72D297353CC}">
              <c16:uniqueId val="{00000000-A1E8-437E-AEAE-4C175CF19D73}"/>
            </c:ext>
          </c:extLst>
        </c:ser>
        <c:ser>
          <c:idx val="0"/>
          <c:order val="1"/>
          <c:tx>
            <c:v>NE</c:v>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'Biomass all the graphs'!$R$101:$R$104</c:f>
              <c:strCache>
                <c:ptCount val="4"/>
                <c:pt idx="0">
                  <c:v>Summer</c:v>
                </c:pt>
                <c:pt idx="1">
                  <c:v>Autumn</c:v>
                </c:pt>
                <c:pt idx="2">
                  <c:v>Winter</c:v>
                </c:pt>
                <c:pt idx="3">
                  <c:v>Summer</c:v>
                </c:pt>
              </c:strCache>
            </c:strRef>
          </c:cat>
          <c:val>
            <c:numRef>
              <c:f>'Biomass all the graphs'!$AC$84:$AC$87</c:f>
              <c:numCache>
                <c:formatCode>0.0000</c:formatCode>
                <c:ptCount val="4"/>
                <c:pt idx="0" formatCode="0.00">
                  <c:v>1851.1530398322848</c:v>
                </c:pt>
                <c:pt idx="1">
                  <c:v>853.87840670859532</c:v>
                </c:pt>
                <c:pt idx="2">
                  <c:v>1081.4465</c:v>
                </c:pt>
                <c:pt idx="3">
                  <c:v>807.12788259958063</c:v>
                </c:pt>
              </c:numCache>
            </c:numRef>
          </c:val>
          <c:extLst>
            <c:ext xmlns:c16="http://schemas.microsoft.com/office/drawing/2014/chart" uri="{C3380CC4-5D6E-409C-BE32-E72D297353CC}">
              <c16:uniqueId val="{00000001-A1E8-437E-AEAE-4C175CF19D73}"/>
            </c:ext>
          </c:extLst>
        </c:ser>
        <c:ser>
          <c:idx val="1"/>
          <c:order val="2"/>
          <c:tx>
            <c:v>SW</c:v>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'Biomass all the graphs'!$R$101:$R$104</c:f>
              <c:strCache>
                <c:ptCount val="4"/>
                <c:pt idx="0">
                  <c:v>Summer</c:v>
                </c:pt>
                <c:pt idx="1">
                  <c:v>Autumn</c:v>
                </c:pt>
                <c:pt idx="2">
                  <c:v>Winter</c:v>
                </c:pt>
                <c:pt idx="3">
                  <c:v>Summer</c:v>
                </c:pt>
              </c:strCache>
            </c:strRef>
          </c:cat>
          <c:val>
            <c:numRef>
              <c:f>'Biomass all the graphs'!$N$101:$N$104</c:f>
              <c:numCache>
                <c:formatCode>0.0000</c:formatCode>
                <c:ptCount val="4"/>
                <c:pt idx="0" formatCode="0.00">
                  <c:v>1426.1530398322855</c:v>
                </c:pt>
                <c:pt idx="1">
                  <c:v>701.10062893081749</c:v>
                </c:pt>
                <c:pt idx="2">
                  <c:v>333.33333333333331</c:v>
                </c:pt>
                <c:pt idx="3">
                  <c:v>633.93605870020963</c:v>
                </c:pt>
              </c:numCache>
            </c:numRef>
          </c:val>
          <c:extLst>
            <c:ext xmlns:c16="http://schemas.microsoft.com/office/drawing/2014/chart" uri="{C3380CC4-5D6E-409C-BE32-E72D297353CC}">
              <c16:uniqueId val="{00000002-A1E8-437E-AEAE-4C175CF19D73}"/>
            </c:ext>
          </c:extLst>
        </c:ser>
        <c:ser>
          <c:idx val="2"/>
          <c:order val="3"/>
          <c:tx>
            <c:v>SE</c:v>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'Biomass all the graphs'!$R$101:$R$104</c:f>
              <c:strCache>
                <c:ptCount val="4"/>
                <c:pt idx="0">
                  <c:v>Summer</c:v>
                </c:pt>
                <c:pt idx="1">
                  <c:v>Autumn</c:v>
                </c:pt>
                <c:pt idx="2">
                  <c:v>Winter</c:v>
                </c:pt>
                <c:pt idx="3">
                  <c:v>Summer</c:v>
                </c:pt>
              </c:strCache>
            </c:strRef>
          </c:cat>
          <c:val>
            <c:numRef>
              <c:f>'Biomass all the graphs'!$AC$101:$AC$104</c:f>
              <c:numCache>
                <c:formatCode>0.0000</c:formatCode>
                <c:ptCount val="4"/>
                <c:pt idx="0">
                  <c:v>1288.4696016771488</c:v>
                </c:pt>
                <c:pt idx="1">
                  <c:v>1248.2704402515722</c:v>
                </c:pt>
                <c:pt idx="2">
                  <c:v>1167.8721174004195</c:v>
                </c:pt>
                <c:pt idx="3">
                  <c:v>580.80712788259962</c:v>
                </c:pt>
              </c:numCache>
            </c:numRef>
          </c:val>
          <c:extLst>
            <c:ext xmlns:c16="http://schemas.microsoft.com/office/drawing/2014/chart" uri="{C3380CC4-5D6E-409C-BE32-E72D297353CC}">
              <c16:uniqueId val="{00000003-A1E8-437E-AEAE-4C175CF19D73}"/>
            </c:ext>
          </c:extLst>
        </c:ser>
        <c:dLbls>
          <c:dLblPos val="outEnd"/>
          <c:showLegendKey val="0"/>
          <c:showVal val="1"/>
          <c:showCatName val="0"/>
          <c:showSerName val="0"/>
          <c:showPercent val="0"/>
          <c:showBubbleSize val="0"/>
        </c:dLbls>
        <c:gapWidth val="444"/>
        <c:overlap val="-90"/>
        <c:axId val="888689912"/>
        <c:axId val="888690568"/>
      </c:barChart>
      <c:catAx>
        <c:axId val="888689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en-US"/>
          </a:p>
        </c:txPr>
        <c:crossAx val="888690568"/>
        <c:crosses val="autoZero"/>
        <c:auto val="1"/>
        <c:lblAlgn val="ctr"/>
        <c:lblOffset val="100"/>
        <c:noMultiLvlLbl val="0"/>
      </c:catAx>
      <c:valAx>
        <c:axId val="888690568"/>
        <c:scaling>
          <c:orientation val="minMax"/>
        </c:scaling>
        <c:delete val="1"/>
        <c:axPos val="l"/>
        <c:numFmt formatCode="0.00" sourceLinked="1"/>
        <c:majorTickMark val="none"/>
        <c:minorTickMark val="none"/>
        <c:tickLblPos val="nextTo"/>
        <c:crossAx val="888689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r>
              <a:rPr lang="en-US" sz="2400"/>
              <a:t>Edge comparison</a:t>
            </a:r>
          </a:p>
        </c:rich>
      </c:tx>
      <c:overlay val="0"/>
      <c:spPr>
        <a:noFill/>
        <a:ln>
          <a:noFill/>
        </a:ln>
        <a:effectLst/>
      </c:spPr>
      <c:txPr>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0"/>
          <c:tx>
            <c:v>NW</c:v>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'Biomass all the graphs'!$R$101:$R$104</c:f>
              <c:strCache>
                <c:ptCount val="4"/>
                <c:pt idx="0">
                  <c:v>Summer</c:v>
                </c:pt>
                <c:pt idx="1">
                  <c:v>Autumn</c:v>
                </c:pt>
                <c:pt idx="2">
                  <c:v>Winter</c:v>
                </c:pt>
                <c:pt idx="3">
                  <c:v>Summer</c:v>
                </c:pt>
              </c:strCache>
            </c:strRef>
          </c:cat>
          <c:val>
            <c:numRef>
              <c:f>'Biomass all the graphs'!$G$84:$G$87</c:f>
              <c:numCache>
                <c:formatCode>0.00</c:formatCode>
                <c:ptCount val="4"/>
                <c:pt idx="0">
                  <c:v>528.25995807127867</c:v>
                </c:pt>
                <c:pt idx="1">
                  <c:v>255.87002096436058</c:v>
                </c:pt>
                <c:pt idx="2" formatCode="0.0000">
                  <c:v>385.66561844863736</c:v>
                </c:pt>
                <c:pt idx="3" formatCode="General">
                  <c:v>1511.0535</c:v>
                </c:pt>
              </c:numCache>
            </c:numRef>
          </c:val>
          <c:extLst>
            <c:ext xmlns:c16="http://schemas.microsoft.com/office/drawing/2014/chart" uri="{C3380CC4-5D6E-409C-BE32-E72D297353CC}">
              <c16:uniqueId val="{00000000-B992-485A-828C-9F028B507B59}"/>
            </c:ext>
          </c:extLst>
        </c:ser>
        <c:ser>
          <c:idx val="0"/>
          <c:order val="1"/>
          <c:tx>
            <c:v>NE</c:v>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'Biomass all the graphs'!$R$101:$R$104</c:f>
              <c:strCache>
                <c:ptCount val="4"/>
                <c:pt idx="0">
                  <c:v>Summer</c:v>
                </c:pt>
                <c:pt idx="1">
                  <c:v>Autumn</c:v>
                </c:pt>
                <c:pt idx="2">
                  <c:v>Winter</c:v>
                </c:pt>
                <c:pt idx="3">
                  <c:v>Summer</c:v>
                </c:pt>
              </c:strCache>
            </c:strRef>
          </c:cat>
          <c:val>
            <c:numRef>
              <c:f>'Biomass all the graphs'!$V$84:$V$87</c:f>
              <c:numCache>
                <c:formatCode>0.0000</c:formatCode>
                <c:ptCount val="4"/>
                <c:pt idx="0" formatCode="0.00">
                  <c:v>1012.1593291404612</c:v>
                </c:pt>
                <c:pt idx="1">
                  <c:v>304.50733752620545</c:v>
                </c:pt>
                <c:pt idx="2">
                  <c:v>1091.6667</c:v>
                </c:pt>
                <c:pt idx="3">
                  <c:v>332.47903563941298</c:v>
                </c:pt>
              </c:numCache>
            </c:numRef>
          </c:val>
          <c:extLst>
            <c:ext xmlns:c16="http://schemas.microsoft.com/office/drawing/2014/chart" uri="{C3380CC4-5D6E-409C-BE32-E72D297353CC}">
              <c16:uniqueId val="{00000001-B992-485A-828C-9F028B507B59}"/>
            </c:ext>
          </c:extLst>
        </c:ser>
        <c:ser>
          <c:idx val="1"/>
          <c:order val="2"/>
          <c:tx>
            <c:v>SW</c:v>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'Biomass all the graphs'!$R$101:$R$104</c:f>
              <c:strCache>
                <c:ptCount val="4"/>
                <c:pt idx="0">
                  <c:v>Summer</c:v>
                </c:pt>
                <c:pt idx="1">
                  <c:v>Autumn</c:v>
                </c:pt>
                <c:pt idx="2">
                  <c:v>Winter</c:v>
                </c:pt>
                <c:pt idx="3">
                  <c:v>Summer</c:v>
                </c:pt>
              </c:strCache>
            </c:strRef>
          </c:cat>
          <c:val>
            <c:numRef>
              <c:f>'Biomass all the graphs'!$G$101:$G$104</c:f>
              <c:numCache>
                <c:formatCode>0.0000</c:formatCode>
                <c:ptCount val="4"/>
                <c:pt idx="0">
                  <c:v>649.37106918238999</c:v>
                </c:pt>
                <c:pt idx="1">
                  <c:v>385.84905660377359</c:v>
                </c:pt>
                <c:pt idx="2">
                  <c:v>356.9496855345912</c:v>
                </c:pt>
                <c:pt idx="3">
                  <c:v>150.71802935010481</c:v>
                </c:pt>
              </c:numCache>
            </c:numRef>
          </c:val>
          <c:extLst>
            <c:ext xmlns:c16="http://schemas.microsoft.com/office/drawing/2014/chart" uri="{C3380CC4-5D6E-409C-BE32-E72D297353CC}">
              <c16:uniqueId val="{00000002-B992-485A-828C-9F028B507B59}"/>
            </c:ext>
          </c:extLst>
        </c:ser>
        <c:ser>
          <c:idx val="2"/>
          <c:order val="3"/>
          <c:tx>
            <c:v>SE</c:v>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'Biomass all the graphs'!$R$101:$R$104</c:f>
              <c:strCache>
                <c:ptCount val="4"/>
                <c:pt idx="0">
                  <c:v>Summer</c:v>
                </c:pt>
                <c:pt idx="1">
                  <c:v>Autumn</c:v>
                </c:pt>
                <c:pt idx="2">
                  <c:v>Winter</c:v>
                </c:pt>
                <c:pt idx="3">
                  <c:v>Summer</c:v>
                </c:pt>
              </c:strCache>
            </c:strRef>
          </c:cat>
          <c:val>
            <c:numRef>
              <c:f>'Biomass all the graphs'!$V$101:$V$104</c:f>
              <c:numCache>
                <c:formatCode>0.0000</c:formatCode>
                <c:ptCount val="4"/>
                <c:pt idx="0" formatCode="0.00">
                  <c:v>744.26100628930817</c:v>
                </c:pt>
                <c:pt idx="1">
                  <c:v>226.78197064989516</c:v>
                </c:pt>
                <c:pt idx="2">
                  <c:v>436.63522012578613</c:v>
                </c:pt>
                <c:pt idx="3">
                  <c:v>273.67924528301887</c:v>
                </c:pt>
              </c:numCache>
            </c:numRef>
          </c:val>
          <c:extLst>
            <c:ext xmlns:c16="http://schemas.microsoft.com/office/drawing/2014/chart" uri="{C3380CC4-5D6E-409C-BE32-E72D297353CC}">
              <c16:uniqueId val="{00000003-B992-485A-828C-9F028B507B59}"/>
            </c:ext>
          </c:extLst>
        </c:ser>
        <c:dLbls>
          <c:dLblPos val="outEnd"/>
          <c:showLegendKey val="0"/>
          <c:showVal val="1"/>
          <c:showCatName val="0"/>
          <c:showSerName val="0"/>
          <c:showPercent val="0"/>
          <c:showBubbleSize val="0"/>
        </c:dLbls>
        <c:gapWidth val="444"/>
        <c:overlap val="-90"/>
        <c:axId val="888689912"/>
        <c:axId val="888690568"/>
      </c:barChart>
      <c:catAx>
        <c:axId val="8886899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en-US"/>
          </a:p>
        </c:txPr>
        <c:crossAx val="888690568"/>
        <c:crosses val="autoZero"/>
        <c:auto val="1"/>
        <c:lblAlgn val="ctr"/>
        <c:lblOffset val="100"/>
        <c:noMultiLvlLbl val="0"/>
      </c:catAx>
      <c:valAx>
        <c:axId val="888690568"/>
        <c:scaling>
          <c:orientation val="minMax"/>
        </c:scaling>
        <c:delete val="1"/>
        <c:axPos val="l"/>
        <c:numFmt formatCode="0.00" sourceLinked="1"/>
        <c:majorTickMark val="none"/>
        <c:minorTickMark val="none"/>
        <c:tickLblPos val="nextTo"/>
        <c:crossAx val="8886899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11-19T09:36:25.883" idx="7">
    <p:pos x="6052" y="-1"/>
    <p:text>Cut off "S" of Secchi.</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19T09:37:14.461" idx="8">
    <p:pos x="1343" y="1572"/>
    <p:text>The patch is not moving but changing shape.</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1-19T09:17:17.647" idx="3">
    <p:pos x="3671" y="136"/>
    <p:text>Results not M&amp;M</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11-19T09:15:39.889" idx="1">
    <p:pos x="4815" y="2977"/>
    <p:text>There are no column labels so audience does not know what is what.</p:text>
    <p:extLst>
      <p:ext uri="{C676402C-5697-4E1C-873F-D02D1690AC5C}">
        <p15:threadingInfo xmlns:p15="http://schemas.microsoft.com/office/powerpoint/2012/main" timeZoneBias="360"/>
      </p:ext>
    </p:extLst>
  </p:cm>
  <p:cm authorId="1" dt="2020-11-19T09:16:31.929" idx="2">
    <p:pos x="1959" y="3016"/>
    <p:text>This is essentially a repeat of what is on slide 7.</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11-19T09:18:02.967" idx="4">
    <p:pos x="704" y="1730"/>
    <p:text>No label on Y axis. Is this growth rate or leaf length? You can skip talking about the width- it does not show anything useful. The X axis is a little confusing- I guess you are showing data for 3 months for each photoquad. For thesis, I suggest calculating the ratio of Edge/Ref. What is the significance of this slide?</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11-19T09:22:51.848" idx="5">
    <p:pos x="2961" y="1462"/>
    <p:text>Skip the assumption in the talk. As for growth, you are interested in the comparison of Edge to Ref ratio to gauge seagrass health. I put green arrows where Edge/Ref ratio is &gt; 1 suggesting edge conditions are good and red arrows where E/R &lt;1. I am assuming the Y axis scales on all graphs are the same.</p:text>
    <p:extLst>
      <p:ext uri="{C676402C-5697-4E1C-873F-D02D1690AC5C}">
        <p15:threadingInfo xmlns:p15="http://schemas.microsoft.com/office/powerpoint/2012/main" timeZoneBias="3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11-19T09:30:15.924" idx="6">
    <p:pos x="1052" y="1872"/>
    <p:text>Not "assumptions". Delete/ignore that word.</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D5C6D3-2F47-4A2B-8848-E1B123CBA205}"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C386616D-CDBE-4A9A-90AF-772A4B7A4C94}">
      <dgm:prSet custT="1"/>
      <dgm:spPr/>
      <dgm:t>
        <a:bodyPr/>
        <a:lstStyle/>
        <a:p>
          <a:r>
            <a:rPr lang="en-US" sz="2400" dirty="0"/>
            <a:t>Are patches decreasing or increasing in size?</a:t>
          </a:r>
        </a:p>
      </dgm:t>
    </dgm:pt>
    <dgm:pt modelId="{C405301E-F95C-4C70-A3AF-BB03A3096D7D}" type="parTrans" cxnId="{53E69AF4-D365-4CFC-AC78-5D13B5DF5207}">
      <dgm:prSet/>
      <dgm:spPr/>
      <dgm:t>
        <a:bodyPr/>
        <a:lstStyle/>
        <a:p>
          <a:endParaRPr lang="en-US"/>
        </a:p>
      </dgm:t>
    </dgm:pt>
    <dgm:pt modelId="{424C125D-A00C-4068-9111-D72AAF6228AA}" type="sibTrans" cxnId="{53E69AF4-D365-4CFC-AC78-5D13B5DF5207}">
      <dgm:prSet/>
      <dgm:spPr/>
      <dgm:t>
        <a:bodyPr/>
        <a:lstStyle/>
        <a:p>
          <a:endParaRPr lang="en-US"/>
        </a:p>
      </dgm:t>
    </dgm:pt>
    <dgm:pt modelId="{89BD23B6-2B85-4CCC-B44E-93B8E1F7B32A}">
      <dgm:prSet custT="1"/>
      <dgm:spPr/>
      <dgm:t>
        <a:bodyPr/>
        <a:lstStyle/>
        <a:p>
          <a:r>
            <a:rPr lang="en-US" sz="2400" dirty="0"/>
            <a:t>Two patch types :  </a:t>
          </a:r>
        </a:p>
        <a:p>
          <a:r>
            <a:rPr lang="en-US" sz="2400" dirty="0"/>
            <a:t>                             </a:t>
          </a:r>
        </a:p>
        <a:p>
          <a:r>
            <a:rPr lang="en-US" sz="2400" dirty="0"/>
            <a:t>1. Sediment only in patch  </a:t>
          </a:r>
        </a:p>
        <a:p>
          <a:r>
            <a:rPr lang="en-US" sz="2400" dirty="0"/>
            <a:t>                                                                   2. Seagrass shoots absent but viable roots and rhizomes in patch sediment</a:t>
          </a:r>
        </a:p>
      </dgm:t>
    </dgm:pt>
    <dgm:pt modelId="{A081E2D6-0E9E-4FE6-B041-7770BEE2ADEF}" type="parTrans" cxnId="{C8287FE5-817C-4864-9B47-BBFD147D012C}">
      <dgm:prSet/>
      <dgm:spPr/>
      <dgm:t>
        <a:bodyPr/>
        <a:lstStyle/>
        <a:p>
          <a:endParaRPr lang="en-US"/>
        </a:p>
      </dgm:t>
    </dgm:pt>
    <dgm:pt modelId="{C0775111-62EB-4930-B577-DCFC0DE7C935}" type="sibTrans" cxnId="{C8287FE5-817C-4864-9B47-BBFD147D012C}">
      <dgm:prSet/>
      <dgm:spPr/>
      <dgm:t>
        <a:bodyPr/>
        <a:lstStyle/>
        <a:p>
          <a:endParaRPr lang="en-US"/>
        </a:p>
      </dgm:t>
    </dgm:pt>
    <dgm:pt modelId="{87B19CA2-79F0-45A1-9BF6-1E19DD86112E}" type="pres">
      <dgm:prSet presAssocID="{E7D5C6D3-2F47-4A2B-8848-E1B123CBA205}" presName="diagram" presStyleCnt="0">
        <dgm:presLayoutVars>
          <dgm:dir/>
          <dgm:resizeHandles val="exact"/>
        </dgm:presLayoutVars>
      </dgm:prSet>
      <dgm:spPr/>
    </dgm:pt>
    <dgm:pt modelId="{57BB252D-405A-4386-B3A7-EC60F2634C04}" type="pres">
      <dgm:prSet presAssocID="{C386616D-CDBE-4A9A-90AF-772A4B7A4C94}" presName="node" presStyleLbl="node1" presStyleIdx="0" presStyleCnt="2" custScaleX="200588" custLinFactY="200000" custLinFactNeighborX="-2300" custLinFactNeighborY="234666">
        <dgm:presLayoutVars>
          <dgm:bulletEnabled val="1"/>
        </dgm:presLayoutVars>
      </dgm:prSet>
      <dgm:spPr/>
    </dgm:pt>
    <dgm:pt modelId="{9375BB3B-1CC7-45B9-A8A5-CB2E02746B60}" type="pres">
      <dgm:prSet presAssocID="{424C125D-A00C-4068-9111-D72AAF6228AA}" presName="sibTrans" presStyleCnt="0"/>
      <dgm:spPr/>
    </dgm:pt>
    <dgm:pt modelId="{6F0F0738-7700-4902-96D5-24F5DD4304CD}" type="pres">
      <dgm:prSet presAssocID="{89BD23B6-2B85-4CCC-B44E-93B8E1F7B32A}" presName="node" presStyleLbl="node1" presStyleIdx="1" presStyleCnt="2" custScaleX="183830" custScaleY="356935" custLinFactY="-7708" custLinFactNeighborX="6638" custLinFactNeighborY="-100000">
        <dgm:presLayoutVars>
          <dgm:bulletEnabled val="1"/>
        </dgm:presLayoutVars>
      </dgm:prSet>
      <dgm:spPr/>
    </dgm:pt>
  </dgm:ptLst>
  <dgm:cxnLst>
    <dgm:cxn modelId="{D777D41D-CBA2-4DC2-B583-9A7F77DE4698}" type="presOf" srcId="{C386616D-CDBE-4A9A-90AF-772A4B7A4C94}" destId="{57BB252D-405A-4386-B3A7-EC60F2634C04}" srcOrd="0" destOrd="0" presId="urn:microsoft.com/office/officeart/2005/8/layout/default"/>
    <dgm:cxn modelId="{72CB9739-10A3-40A9-99F4-126EC4177BEE}" type="presOf" srcId="{E7D5C6D3-2F47-4A2B-8848-E1B123CBA205}" destId="{87B19CA2-79F0-45A1-9BF6-1E19DD86112E}" srcOrd="0" destOrd="0" presId="urn:microsoft.com/office/officeart/2005/8/layout/default"/>
    <dgm:cxn modelId="{1FE3DE4E-80C6-417D-B9A3-8FF0DC0555F1}" type="presOf" srcId="{89BD23B6-2B85-4CCC-B44E-93B8E1F7B32A}" destId="{6F0F0738-7700-4902-96D5-24F5DD4304CD}" srcOrd="0" destOrd="0" presId="urn:microsoft.com/office/officeart/2005/8/layout/default"/>
    <dgm:cxn modelId="{C8287FE5-817C-4864-9B47-BBFD147D012C}" srcId="{E7D5C6D3-2F47-4A2B-8848-E1B123CBA205}" destId="{89BD23B6-2B85-4CCC-B44E-93B8E1F7B32A}" srcOrd="1" destOrd="0" parTransId="{A081E2D6-0E9E-4FE6-B041-7770BEE2ADEF}" sibTransId="{C0775111-62EB-4930-B577-DCFC0DE7C935}"/>
    <dgm:cxn modelId="{53E69AF4-D365-4CFC-AC78-5D13B5DF5207}" srcId="{E7D5C6D3-2F47-4A2B-8848-E1B123CBA205}" destId="{C386616D-CDBE-4A9A-90AF-772A4B7A4C94}" srcOrd="0" destOrd="0" parTransId="{C405301E-F95C-4C70-A3AF-BB03A3096D7D}" sibTransId="{424C125D-A00C-4068-9111-D72AAF6228AA}"/>
    <dgm:cxn modelId="{C3FEB55C-2EC7-4ED6-A55F-0FCA103AED1A}" type="presParOf" srcId="{87B19CA2-79F0-45A1-9BF6-1E19DD86112E}" destId="{57BB252D-405A-4386-B3A7-EC60F2634C04}" srcOrd="0" destOrd="0" presId="urn:microsoft.com/office/officeart/2005/8/layout/default"/>
    <dgm:cxn modelId="{D4AB5233-304C-4B29-8D97-D5E7189829C3}" type="presParOf" srcId="{87B19CA2-79F0-45A1-9BF6-1E19DD86112E}" destId="{9375BB3B-1CC7-45B9-A8A5-CB2E02746B60}" srcOrd="1" destOrd="0" presId="urn:microsoft.com/office/officeart/2005/8/layout/default"/>
    <dgm:cxn modelId="{4CAFA149-D08B-4C28-AC18-5EB76C6A33F6}" type="presParOf" srcId="{87B19CA2-79F0-45A1-9BF6-1E19DD86112E}" destId="{6F0F0738-7700-4902-96D5-24F5DD4304CD}"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E0C71D-0B7E-4555-851A-DA86C97D9BA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069923E-72DE-4E39-9D81-BE88AA5D6976}">
      <dgm:prSet/>
      <dgm:spPr/>
      <dgm:t>
        <a:bodyPr/>
        <a:lstStyle/>
        <a:p>
          <a:r>
            <a:rPr lang="en-US" dirty="0"/>
            <a:t>Generalizing assumptions about bare patches is challenging</a:t>
          </a:r>
        </a:p>
      </dgm:t>
    </dgm:pt>
    <dgm:pt modelId="{7593ED00-74CC-4B13-A2BD-897353369A82}" type="parTrans" cxnId="{296DC48E-DCD4-4E52-BF06-4C125710DEBE}">
      <dgm:prSet/>
      <dgm:spPr/>
      <dgm:t>
        <a:bodyPr/>
        <a:lstStyle/>
        <a:p>
          <a:endParaRPr lang="en-US"/>
        </a:p>
      </dgm:t>
    </dgm:pt>
    <dgm:pt modelId="{D6C4DCF4-6BCB-47A7-BDDC-78692309CF10}" type="sibTrans" cxnId="{296DC48E-DCD4-4E52-BF06-4C125710DEBE}">
      <dgm:prSet/>
      <dgm:spPr/>
      <dgm:t>
        <a:bodyPr/>
        <a:lstStyle/>
        <a:p>
          <a:endParaRPr lang="en-US"/>
        </a:p>
      </dgm:t>
    </dgm:pt>
    <dgm:pt modelId="{2F23D3F9-B6CA-415B-A613-F2A9AC26239D}">
      <dgm:prSet/>
      <dgm:spPr/>
      <dgm:t>
        <a:bodyPr/>
        <a:lstStyle/>
        <a:p>
          <a:r>
            <a:rPr lang="en-US" dirty="0"/>
            <a:t>They are individuals</a:t>
          </a:r>
        </a:p>
      </dgm:t>
    </dgm:pt>
    <dgm:pt modelId="{93FC5F9F-3CBB-4C82-9B70-FFB3AE8D9269}" type="parTrans" cxnId="{1B2F5811-9D66-43E0-8113-ED4ECCC3000C}">
      <dgm:prSet/>
      <dgm:spPr/>
      <dgm:t>
        <a:bodyPr/>
        <a:lstStyle/>
        <a:p>
          <a:endParaRPr lang="en-US"/>
        </a:p>
      </dgm:t>
    </dgm:pt>
    <dgm:pt modelId="{B32A691D-EDD5-4329-80BA-A499A24585ED}" type="sibTrans" cxnId="{1B2F5811-9D66-43E0-8113-ED4ECCC3000C}">
      <dgm:prSet/>
      <dgm:spPr/>
      <dgm:t>
        <a:bodyPr/>
        <a:lstStyle/>
        <a:p>
          <a:endParaRPr lang="en-US"/>
        </a:p>
      </dgm:t>
    </dgm:pt>
    <dgm:pt modelId="{F2B1D792-44B9-48A8-BC79-415F75351A05}">
      <dgm:prSet/>
      <dgm:spPr/>
      <dgm:t>
        <a:bodyPr/>
        <a:lstStyle/>
        <a:p>
          <a:r>
            <a:rPr lang="en-US"/>
            <a:t>Bare patch edges do not act uniformly</a:t>
          </a:r>
        </a:p>
      </dgm:t>
    </dgm:pt>
    <dgm:pt modelId="{8E3AA63E-12E0-4673-8D8E-615C95E72E06}" type="parTrans" cxnId="{1C0AB70F-8A0A-46F6-9961-458F7525A01B}">
      <dgm:prSet/>
      <dgm:spPr/>
      <dgm:t>
        <a:bodyPr/>
        <a:lstStyle/>
        <a:p>
          <a:endParaRPr lang="en-US"/>
        </a:p>
      </dgm:t>
    </dgm:pt>
    <dgm:pt modelId="{41A2EB8A-F725-43AE-A405-131D6E91ECCD}" type="sibTrans" cxnId="{1C0AB70F-8A0A-46F6-9961-458F7525A01B}">
      <dgm:prSet/>
      <dgm:spPr/>
      <dgm:t>
        <a:bodyPr/>
        <a:lstStyle/>
        <a:p>
          <a:endParaRPr lang="en-US"/>
        </a:p>
      </dgm:t>
    </dgm:pt>
    <dgm:pt modelId="{97BB7A6F-1FE8-4A30-8CAE-B1099C797274}">
      <dgm:prSet/>
      <dgm:spPr/>
      <dgm:t>
        <a:bodyPr/>
        <a:lstStyle/>
        <a:p>
          <a:r>
            <a:rPr lang="en-US" dirty="0"/>
            <a:t>They all do different things at different times</a:t>
          </a:r>
        </a:p>
      </dgm:t>
    </dgm:pt>
    <dgm:pt modelId="{B4D30D49-959D-49B9-9F4A-AEDBF9E7410D}" type="parTrans" cxnId="{D661495B-DB5F-44A6-8613-E6BCDE8FA634}">
      <dgm:prSet/>
      <dgm:spPr/>
      <dgm:t>
        <a:bodyPr/>
        <a:lstStyle/>
        <a:p>
          <a:endParaRPr lang="en-US"/>
        </a:p>
      </dgm:t>
    </dgm:pt>
    <dgm:pt modelId="{668CDF52-08D4-4AD4-8E05-A241B9D201E3}" type="sibTrans" cxnId="{D661495B-DB5F-44A6-8613-E6BCDE8FA634}">
      <dgm:prSet/>
      <dgm:spPr/>
      <dgm:t>
        <a:bodyPr/>
        <a:lstStyle/>
        <a:p>
          <a:endParaRPr lang="en-US"/>
        </a:p>
      </dgm:t>
    </dgm:pt>
    <dgm:pt modelId="{005BF6FB-6BB2-44E6-9F4C-462898C66E8B}">
      <dgm:prSet/>
      <dgm:spPr/>
      <dgm:t>
        <a:bodyPr/>
        <a:lstStyle/>
        <a:p>
          <a:r>
            <a:rPr lang="en-US" dirty="0"/>
            <a:t>Various factors impact change</a:t>
          </a:r>
        </a:p>
      </dgm:t>
    </dgm:pt>
    <dgm:pt modelId="{573378A4-A0BE-460F-BC72-B2A9E5D29F65}" type="parTrans" cxnId="{CBC6CDCB-D676-4174-83C4-8C80668ABFA0}">
      <dgm:prSet/>
      <dgm:spPr/>
      <dgm:t>
        <a:bodyPr/>
        <a:lstStyle/>
        <a:p>
          <a:endParaRPr lang="en-US"/>
        </a:p>
      </dgm:t>
    </dgm:pt>
    <dgm:pt modelId="{EC66C087-0BB2-4586-B29A-21FDF87D135E}" type="sibTrans" cxnId="{CBC6CDCB-D676-4174-83C4-8C80668ABFA0}">
      <dgm:prSet/>
      <dgm:spPr/>
      <dgm:t>
        <a:bodyPr/>
        <a:lstStyle/>
        <a:p>
          <a:endParaRPr lang="en-US"/>
        </a:p>
      </dgm:t>
    </dgm:pt>
    <dgm:pt modelId="{87B884E7-F27F-4276-B1A5-CDE94BFF17B6}" type="pres">
      <dgm:prSet presAssocID="{9FE0C71D-0B7E-4555-851A-DA86C97D9BA6}" presName="Name0" presStyleCnt="0">
        <dgm:presLayoutVars>
          <dgm:dir/>
          <dgm:animLvl val="lvl"/>
          <dgm:resizeHandles val="exact"/>
        </dgm:presLayoutVars>
      </dgm:prSet>
      <dgm:spPr/>
    </dgm:pt>
    <dgm:pt modelId="{34F18295-1CF5-482A-8AFA-10BB07EE2E04}" type="pres">
      <dgm:prSet presAssocID="{F069923E-72DE-4E39-9D81-BE88AA5D6976}" presName="composite" presStyleCnt="0"/>
      <dgm:spPr/>
    </dgm:pt>
    <dgm:pt modelId="{C6AF76E2-D6E7-4CDE-BA63-0CDB82915524}" type="pres">
      <dgm:prSet presAssocID="{F069923E-72DE-4E39-9D81-BE88AA5D6976}" presName="parTx" presStyleLbl="alignNode1" presStyleIdx="0" presStyleCnt="2">
        <dgm:presLayoutVars>
          <dgm:chMax val="0"/>
          <dgm:chPref val="0"/>
          <dgm:bulletEnabled val="1"/>
        </dgm:presLayoutVars>
      </dgm:prSet>
      <dgm:spPr/>
    </dgm:pt>
    <dgm:pt modelId="{44340A16-6E7E-4922-8245-20FFFA5DEB5D}" type="pres">
      <dgm:prSet presAssocID="{F069923E-72DE-4E39-9D81-BE88AA5D6976}" presName="desTx" presStyleLbl="alignAccFollowNode1" presStyleIdx="0" presStyleCnt="2">
        <dgm:presLayoutVars>
          <dgm:bulletEnabled val="1"/>
        </dgm:presLayoutVars>
      </dgm:prSet>
      <dgm:spPr/>
    </dgm:pt>
    <dgm:pt modelId="{BE8AB8A0-D2D5-4691-B3FC-2D7ED1F79C08}" type="pres">
      <dgm:prSet presAssocID="{D6C4DCF4-6BCB-47A7-BDDC-78692309CF10}" presName="space" presStyleCnt="0"/>
      <dgm:spPr/>
    </dgm:pt>
    <dgm:pt modelId="{B180A3F2-D3DE-46D0-9D69-851BC8E69C39}" type="pres">
      <dgm:prSet presAssocID="{F2B1D792-44B9-48A8-BC79-415F75351A05}" presName="composite" presStyleCnt="0"/>
      <dgm:spPr/>
    </dgm:pt>
    <dgm:pt modelId="{575C841A-7EBD-488B-B76A-36EAB3C24B18}" type="pres">
      <dgm:prSet presAssocID="{F2B1D792-44B9-48A8-BC79-415F75351A05}" presName="parTx" presStyleLbl="alignNode1" presStyleIdx="1" presStyleCnt="2">
        <dgm:presLayoutVars>
          <dgm:chMax val="0"/>
          <dgm:chPref val="0"/>
          <dgm:bulletEnabled val="1"/>
        </dgm:presLayoutVars>
      </dgm:prSet>
      <dgm:spPr/>
    </dgm:pt>
    <dgm:pt modelId="{EA2A753C-966D-4461-90B3-4299A2AD32D3}" type="pres">
      <dgm:prSet presAssocID="{F2B1D792-44B9-48A8-BC79-415F75351A05}" presName="desTx" presStyleLbl="alignAccFollowNode1" presStyleIdx="1" presStyleCnt="2">
        <dgm:presLayoutVars>
          <dgm:bulletEnabled val="1"/>
        </dgm:presLayoutVars>
      </dgm:prSet>
      <dgm:spPr/>
    </dgm:pt>
  </dgm:ptLst>
  <dgm:cxnLst>
    <dgm:cxn modelId="{1C0AB70F-8A0A-46F6-9961-458F7525A01B}" srcId="{9FE0C71D-0B7E-4555-851A-DA86C97D9BA6}" destId="{F2B1D792-44B9-48A8-BC79-415F75351A05}" srcOrd="1" destOrd="0" parTransId="{8E3AA63E-12E0-4673-8D8E-615C95E72E06}" sibTransId="{41A2EB8A-F725-43AE-A405-131D6E91ECCD}"/>
    <dgm:cxn modelId="{1B2F5811-9D66-43E0-8113-ED4ECCC3000C}" srcId="{F069923E-72DE-4E39-9D81-BE88AA5D6976}" destId="{2F23D3F9-B6CA-415B-A613-F2A9AC26239D}" srcOrd="0" destOrd="0" parTransId="{93FC5F9F-3CBB-4C82-9B70-FFB3AE8D9269}" sibTransId="{B32A691D-EDD5-4329-80BA-A499A24585ED}"/>
    <dgm:cxn modelId="{D661495B-DB5F-44A6-8613-E6BCDE8FA634}" srcId="{F2B1D792-44B9-48A8-BC79-415F75351A05}" destId="{97BB7A6F-1FE8-4A30-8CAE-B1099C797274}" srcOrd="0" destOrd="0" parTransId="{B4D30D49-959D-49B9-9F4A-AEDBF9E7410D}" sibTransId="{668CDF52-08D4-4AD4-8E05-A241B9D201E3}"/>
    <dgm:cxn modelId="{24F26359-96A8-44B2-8C86-345B6E2C1883}" type="presOf" srcId="{97BB7A6F-1FE8-4A30-8CAE-B1099C797274}" destId="{EA2A753C-966D-4461-90B3-4299A2AD32D3}" srcOrd="0" destOrd="0" presId="urn:microsoft.com/office/officeart/2005/8/layout/hList1"/>
    <dgm:cxn modelId="{296DC48E-DCD4-4E52-BF06-4C125710DEBE}" srcId="{9FE0C71D-0B7E-4555-851A-DA86C97D9BA6}" destId="{F069923E-72DE-4E39-9D81-BE88AA5D6976}" srcOrd="0" destOrd="0" parTransId="{7593ED00-74CC-4B13-A2BD-897353369A82}" sibTransId="{D6C4DCF4-6BCB-47A7-BDDC-78692309CF10}"/>
    <dgm:cxn modelId="{5DDA1999-D8B1-4EAE-BA92-E8941AF94A25}" type="presOf" srcId="{005BF6FB-6BB2-44E6-9F4C-462898C66E8B}" destId="{44340A16-6E7E-4922-8245-20FFFA5DEB5D}" srcOrd="0" destOrd="1" presId="urn:microsoft.com/office/officeart/2005/8/layout/hList1"/>
    <dgm:cxn modelId="{CBC6CDCB-D676-4174-83C4-8C80668ABFA0}" srcId="{F069923E-72DE-4E39-9D81-BE88AA5D6976}" destId="{005BF6FB-6BB2-44E6-9F4C-462898C66E8B}" srcOrd="1" destOrd="0" parTransId="{573378A4-A0BE-460F-BC72-B2A9E5D29F65}" sibTransId="{EC66C087-0BB2-4586-B29A-21FDF87D135E}"/>
    <dgm:cxn modelId="{101529DE-7FBF-4749-AFC1-0B9BF0F24C47}" type="presOf" srcId="{F069923E-72DE-4E39-9D81-BE88AA5D6976}" destId="{C6AF76E2-D6E7-4CDE-BA63-0CDB82915524}" srcOrd="0" destOrd="0" presId="urn:microsoft.com/office/officeart/2005/8/layout/hList1"/>
    <dgm:cxn modelId="{F8DA66E2-9713-4278-B451-9F859EBC8FDB}" type="presOf" srcId="{2F23D3F9-B6CA-415B-A613-F2A9AC26239D}" destId="{44340A16-6E7E-4922-8245-20FFFA5DEB5D}" srcOrd="0" destOrd="0" presId="urn:microsoft.com/office/officeart/2005/8/layout/hList1"/>
    <dgm:cxn modelId="{125858E9-DC46-485D-8AC4-0484F9CC24C9}" type="presOf" srcId="{9FE0C71D-0B7E-4555-851A-DA86C97D9BA6}" destId="{87B884E7-F27F-4276-B1A5-CDE94BFF17B6}" srcOrd="0" destOrd="0" presId="urn:microsoft.com/office/officeart/2005/8/layout/hList1"/>
    <dgm:cxn modelId="{ABA2BFF8-FCBE-4E10-9405-6E94335A49AF}" type="presOf" srcId="{F2B1D792-44B9-48A8-BC79-415F75351A05}" destId="{575C841A-7EBD-488B-B76A-36EAB3C24B18}" srcOrd="0" destOrd="0" presId="urn:microsoft.com/office/officeart/2005/8/layout/hList1"/>
    <dgm:cxn modelId="{EB4ADDCF-E227-42D8-959A-F19B7DCA0646}" type="presParOf" srcId="{87B884E7-F27F-4276-B1A5-CDE94BFF17B6}" destId="{34F18295-1CF5-482A-8AFA-10BB07EE2E04}" srcOrd="0" destOrd="0" presId="urn:microsoft.com/office/officeart/2005/8/layout/hList1"/>
    <dgm:cxn modelId="{C39C988E-83A7-4B27-A5BA-4121BF4B00CF}" type="presParOf" srcId="{34F18295-1CF5-482A-8AFA-10BB07EE2E04}" destId="{C6AF76E2-D6E7-4CDE-BA63-0CDB82915524}" srcOrd="0" destOrd="0" presId="urn:microsoft.com/office/officeart/2005/8/layout/hList1"/>
    <dgm:cxn modelId="{29264F95-7007-4A44-8B19-9CAF22026F81}" type="presParOf" srcId="{34F18295-1CF5-482A-8AFA-10BB07EE2E04}" destId="{44340A16-6E7E-4922-8245-20FFFA5DEB5D}" srcOrd="1" destOrd="0" presId="urn:microsoft.com/office/officeart/2005/8/layout/hList1"/>
    <dgm:cxn modelId="{772B56E2-F206-4C16-8036-C431025EE292}" type="presParOf" srcId="{87B884E7-F27F-4276-B1A5-CDE94BFF17B6}" destId="{BE8AB8A0-D2D5-4691-B3FC-2D7ED1F79C08}" srcOrd="1" destOrd="0" presId="urn:microsoft.com/office/officeart/2005/8/layout/hList1"/>
    <dgm:cxn modelId="{E2BFC032-2FB4-4FF8-AACD-C36B61748E25}" type="presParOf" srcId="{87B884E7-F27F-4276-B1A5-CDE94BFF17B6}" destId="{B180A3F2-D3DE-46D0-9D69-851BC8E69C39}" srcOrd="2" destOrd="0" presId="urn:microsoft.com/office/officeart/2005/8/layout/hList1"/>
    <dgm:cxn modelId="{89AB86AD-FD8F-4D38-ADCE-7A5140704BB5}" type="presParOf" srcId="{B180A3F2-D3DE-46D0-9D69-851BC8E69C39}" destId="{575C841A-7EBD-488B-B76A-36EAB3C24B18}" srcOrd="0" destOrd="0" presId="urn:microsoft.com/office/officeart/2005/8/layout/hList1"/>
    <dgm:cxn modelId="{69873DCB-0F68-4991-B328-197A41F7EB8F}" type="presParOf" srcId="{B180A3F2-D3DE-46D0-9D69-851BC8E69C39}" destId="{EA2A753C-966D-4461-90B3-4299A2AD32D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B252D-405A-4386-B3A7-EC60F2634C04}">
      <dsp:nvSpPr>
        <dsp:cNvPr id="0" name=""/>
        <dsp:cNvSpPr/>
      </dsp:nvSpPr>
      <dsp:spPr>
        <a:xfrm>
          <a:off x="0" y="3828953"/>
          <a:ext cx="3421390" cy="102340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Are patches decreasing or increasing in size?</a:t>
          </a:r>
        </a:p>
      </dsp:txBody>
      <dsp:txXfrm>
        <a:off x="0" y="3828953"/>
        <a:ext cx="3421390" cy="1023408"/>
      </dsp:txXfrm>
    </dsp:sp>
    <dsp:sp modelId="{6F0F0738-7700-4902-96D5-24F5DD4304CD}">
      <dsp:nvSpPr>
        <dsp:cNvPr id="0" name=""/>
        <dsp:cNvSpPr/>
      </dsp:nvSpPr>
      <dsp:spPr>
        <a:xfrm>
          <a:off x="257816" y="94425"/>
          <a:ext cx="3135552" cy="365290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Two patch types :  </a:t>
          </a:r>
        </a:p>
        <a:p>
          <a:pPr marL="0" lvl="0" indent="0" algn="ctr" defTabSz="1066800">
            <a:lnSpc>
              <a:spcPct val="90000"/>
            </a:lnSpc>
            <a:spcBef>
              <a:spcPct val="0"/>
            </a:spcBef>
            <a:spcAft>
              <a:spcPct val="35000"/>
            </a:spcAft>
            <a:buNone/>
          </a:pPr>
          <a:r>
            <a:rPr lang="en-US" sz="2400" kern="1200" dirty="0"/>
            <a:t>                             </a:t>
          </a:r>
        </a:p>
        <a:p>
          <a:pPr marL="0" lvl="0" indent="0" algn="ctr" defTabSz="1066800">
            <a:lnSpc>
              <a:spcPct val="90000"/>
            </a:lnSpc>
            <a:spcBef>
              <a:spcPct val="0"/>
            </a:spcBef>
            <a:spcAft>
              <a:spcPct val="35000"/>
            </a:spcAft>
            <a:buNone/>
          </a:pPr>
          <a:r>
            <a:rPr lang="en-US" sz="2400" kern="1200" dirty="0"/>
            <a:t>1. Sediment only in patch  </a:t>
          </a:r>
        </a:p>
        <a:p>
          <a:pPr marL="0" lvl="0" indent="0" algn="ctr" defTabSz="1066800">
            <a:lnSpc>
              <a:spcPct val="90000"/>
            </a:lnSpc>
            <a:spcBef>
              <a:spcPct val="0"/>
            </a:spcBef>
            <a:spcAft>
              <a:spcPct val="35000"/>
            </a:spcAft>
            <a:buNone/>
          </a:pPr>
          <a:r>
            <a:rPr lang="en-US" sz="2400" kern="1200" dirty="0"/>
            <a:t>                                                                   2. Seagrass shoots absent but viable roots and rhizomes in patch sediment</a:t>
          </a:r>
        </a:p>
      </dsp:txBody>
      <dsp:txXfrm>
        <a:off x="257816" y="94425"/>
        <a:ext cx="3135552" cy="36529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F76E2-D6E7-4CDE-BA63-0CDB82915524}">
      <dsp:nvSpPr>
        <dsp:cNvPr id="0" name=""/>
        <dsp:cNvSpPr/>
      </dsp:nvSpPr>
      <dsp:spPr>
        <a:xfrm>
          <a:off x="47" y="368653"/>
          <a:ext cx="4542134" cy="151901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dirty="0"/>
            <a:t>Generalizing assumptions about bare patches is challenging</a:t>
          </a:r>
        </a:p>
      </dsp:txBody>
      <dsp:txXfrm>
        <a:off x="47" y="368653"/>
        <a:ext cx="4542134" cy="1519010"/>
      </dsp:txXfrm>
    </dsp:sp>
    <dsp:sp modelId="{44340A16-6E7E-4922-8245-20FFFA5DEB5D}">
      <dsp:nvSpPr>
        <dsp:cNvPr id="0" name=""/>
        <dsp:cNvSpPr/>
      </dsp:nvSpPr>
      <dsp:spPr>
        <a:xfrm>
          <a:off x="47" y="1887663"/>
          <a:ext cx="4542134" cy="176640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They are individuals</a:t>
          </a:r>
        </a:p>
        <a:p>
          <a:pPr marL="285750" lvl="1" indent="-285750" algn="l" defTabSz="1466850">
            <a:lnSpc>
              <a:spcPct val="90000"/>
            </a:lnSpc>
            <a:spcBef>
              <a:spcPct val="0"/>
            </a:spcBef>
            <a:spcAft>
              <a:spcPct val="15000"/>
            </a:spcAft>
            <a:buChar char="•"/>
          </a:pPr>
          <a:r>
            <a:rPr lang="en-US" sz="3300" kern="1200" dirty="0"/>
            <a:t>Various factors impact change</a:t>
          </a:r>
        </a:p>
      </dsp:txBody>
      <dsp:txXfrm>
        <a:off x="47" y="1887663"/>
        <a:ext cx="4542134" cy="1766407"/>
      </dsp:txXfrm>
    </dsp:sp>
    <dsp:sp modelId="{575C841A-7EBD-488B-B76A-36EAB3C24B18}">
      <dsp:nvSpPr>
        <dsp:cNvPr id="0" name=""/>
        <dsp:cNvSpPr/>
      </dsp:nvSpPr>
      <dsp:spPr>
        <a:xfrm>
          <a:off x="5178080" y="368653"/>
          <a:ext cx="4542134" cy="151901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en-US" sz="3300" kern="1200"/>
            <a:t>Bare patch edges do not act uniformly</a:t>
          </a:r>
        </a:p>
      </dsp:txBody>
      <dsp:txXfrm>
        <a:off x="5178080" y="368653"/>
        <a:ext cx="4542134" cy="1519010"/>
      </dsp:txXfrm>
    </dsp:sp>
    <dsp:sp modelId="{EA2A753C-966D-4461-90B3-4299A2AD32D3}">
      <dsp:nvSpPr>
        <dsp:cNvPr id="0" name=""/>
        <dsp:cNvSpPr/>
      </dsp:nvSpPr>
      <dsp:spPr>
        <a:xfrm>
          <a:off x="5178080" y="1887663"/>
          <a:ext cx="4542134" cy="1766407"/>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en-US" sz="3300" kern="1200" dirty="0"/>
            <a:t>They all do different things at different times</a:t>
          </a:r>
        </a:p>
      </dsp:txBody>
      <dsp:txXfrm>
        <a:off x="5178080" y="1887663"/>
        <a:ext cx="4542134" cy="17664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792D0-FAB5-4BE4-ABCD-DA72F7A3834A}" type="datetimeFigureOut">
              <a:rPr lang="en-US" smtClean="0"/>
              <a:t>11/19/2020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3E98D7-724A-4130-86A5-D30812DC1275}" type="slidenum">
              <a:rPr lang="en-US" smtClean="0"/>
              <a:t>‹#›</a:t>
            </a:fld>
            <a:endParaRPr lang="en-US"/>
          </a:p>
        </p:txBody>
      </p:sp>
    </p:spTree>
    <p:extLst>
      <p:ext uri="{BB962C8B-B14F-4D97-AF65-F5344CB8AC3E}">
        <p14:creationId xmlns:p14="http://schemas.microsoft.com/office/powerpoint/2010/main" val="390818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mess with Cover page!  Formatting is how COS has requested.  Do not change a thing unless its the color!</a:t>
            </a:r>
          </a:p>
          <a:p>
            <a:endParaRPr lang="en-US" dirty="0"/>
          </a:p>
        </p:txBody>
      </p:sp>
      <p:sp>
        <p:nvSpPr>
          <p:cNvPr id="4" name="Slide Number Placeholder 3"/>
          <p:cNvSpPr>
            <a:spLocks noGrp="1"/>
          </p:cNvSpPr>
          <p:nvPr>
            <p:ph type="sldNum" sz="quarter" idx="5"/>
          </p:nvPr>
        </p:nvSpPr>
        <p:spPr/>
        <p:txBody>
          <a:bodyPr/>
          <a:lstStyle/>
          <a:p>
            <a:fld id="{3F025B93-B7DD-4967-A418-0A7F7A7AEF98}" type="slidenum">
              <a:rPr lang="en-US" smtClean="0"/>
              <a:t>1</a:t>
            </a:fld>
            <a:endParaRPr lang="en-US"/>
          </a:p>
        </p:txBody>
      </p:sp>
    </p:spTree>
    <p:extLst>
      <p:ext uri="{BB962C8B-B14F-4D97-AF65-F5344CB8AC3E}">
        <p14:creationId xmlns:p14="http://schemas.microsoft.com/office/powerpoint/2010/main" val="489280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Began observing and measuring gap dimensions</a:t>
            </a:r>
          </a:p>
          <a:p>
            <a:r>
              <a:rPr lang="en-US" dirty="0"/>
              <a:t>We noticed they were not moving as much as suspected</a:t>
            </a:r>
          </a:p>
          <a:p>
            <a:r>
              <a:rPr lang="en-US" dirty="0"/>
              <a:t>Other factors such as water clarity, growth and BM all provide information that can help determine whether the SG are healthy </a:t>
            </a:r>
          </a:p>
        </p:txBody>
      </p:sp>
      <p:sp>
        <p:nvSpPr>
          <p:cNvPr id="4" name="Slide Number Placeholder 3"/>
          <p:cNvSpPr>
            <a:spLocks noGrp="1"/>
          </p:cNvSpPr>
          <p:nvPr>
            <p:ph type="sldNum" sz="quarter" idx="5"/>
          </p:nvPr>
        </p:nvSpPr>
        <p:spPr/>
        <p:txBody>
          <a:bodyPr/>
          <a:lstStyle/>
          <a:p>
            <a:fld id="{3F025B93-B7DD-4967-A418-0A7F7A7AEF98}" type="slidenum">
              <a:rPr lang="en-US" smtClean="0"/>
              <a:t>10</a:t>
            </a:fld>
            <a:endParaRPr lang="en-US"/>
          </a:p>
        </p:txBody>
      </p:sp>
    </p:spTree>
    <p:extLst>
      <p:ext uri="{BB962C8B-B14F-4D97-AF65-F5344CB8AC3E}">
        <p14:creationId xmlns:p14="http://schemas.microsoft.com/office/powerpoint/2010/main" val="3924388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025B93-B7DD-4967-A418-0A7F7A7AEF98}" type="slidenum">
              <a:rPr lang="en-US" smtClean="0"/>
              <a:t>11</a:t>
            </a:fld>
            <a:endParaRPr lang="en-US"/>
          </a:p>
        </p:txBody>
      </p:sp>
    </p:spTree>
    <p:extLst>
      <p:ext uri="{BB962C8B-B14F-4D97-AF65-F5344CB8AC3E}">
        <p14:creationId xmlns:p14="http://schemas.microsoft.com/office/powerpoint/2010/main" val="122259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to seagrass and seagrass beds what they do why they are important</a:t>
            </a:r>
          </a:p>
        </p:txBody>
      </p:sp>
      <p:sp>
        <p:nvSpPr>
          <p:cNvPr id="4" name="Slide Number Placeholder 3"/>
          <p:cNvSpPr>
            <a:spLocks noGrp="1"/>
          </p:cNvSpPr>
          <p:nvPr>
            <p:ph type="sldNum" sz="quarter" idx="5"/>
          </p:nvPr>
        </p:nvSpPr>
        <p:spPr/>
        <p:txBody>
          <a:bodyPr/>
          <a:lstStyle/>
          <a:p>
            <a:fld id="{3F025B93-B7DD-4967-A418-0A7F7A7AEF98}" type="slidenum">
              <a:rPr lang="en-US" smtClean="0"/>
              <a:t>2</a:t>
            </a:fld>
            <a:endParaRPr lang="en-US"/>
          </a:p>
        </p:txBody>
      </p:sp>
    </p:spTree>
    <p:extLst>
      <p:ext uri="{BB962C8B-B14F-4D97-AF65-F5344CB8AC3E}">
        <p14:creationId xmlns:p14="http://schemas.microsoft.com/office/powerpoint/2010/main" val="3345530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they are ecologically important, we should know what they are up to.  What are they doing?  Are they getting bigger, smaller, staying the same?  </a:t>
            </a:r>
          </a:p>
          <a:p>
            <a:r>
              <a:rPr lang="en-US" dirty="0"/>
              <a:t>Two types of patches</a:t>
            </a:r>
          </a:p>
          <a:p>
            <a:r>
              <a:rPr lang="en-US" dirty="0"/>
              <a:t>Dead material means sg once was there and now its not</a:t>
            </a:r>
          </a:p>
          <a:p>
            <a:r>
              <a:rPr lang="en-US" dirty="0"/>
              <a:t>So to answer these questions several experiments were conducted to monitor changes.</a:t>
            </a:r>
          </a:p>
        </p:txBody>
      </p:sp>
      <p:sp>
        <p:nvSpPr>
          <p:cNvPr id="4" name="Slide Number Placeholder 3"/>
          <p:cNvSpPr>
            <a:spLocks noGrp="1"/>
          </p:cNvSpPr>
          <p:nvPr>
            <p:ph type="sldNum" sz="quarter" idx="5"/>
          </p:nvPr>
        </p:nvSpPr>
        <p:spPr/>
        <p:txBody>
          <a:bodyPr/>
          <a:lstStyle/>
          <a:p>
            <a:fld id="{3F025B93-B7DD-4967-A418-0A7F7A7AEF98}" type="slidenum">
              <a:rPr lang="en-US" smtClean="0"/>
              <a:t>3</a:t>
            </a:fld>
            <a:endParaRPr lang="en-US"/>
          </a:p>
        </p:txBody>
      </p:sp>
    </p:spTree>
    <p:extLst>
      <p:ext uri="{BB962C8B-B14F-4D97-AF65-F5344CB8AC3E}">
        <p14:creationId xmlns:p14="http://schemas.microsoft.com/office/powerpoint/2010/main" val="116756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to photo regions</a:t>
            </a:r>
          </a:p>
        </p:txBody>
      </p:sp>
      <p:sp>
        <p:nvSpPr>
          <p:cNvPr id="4" name="Slide Number Placeholder 3"/>
          <p:cNvSpPr>
            <a:spLocks noGrp="1"/>
          </p:cNvSpPr>
          <p:nvPr>
            <p:ph type="sldNum" sz="quarter" idx="5"/>
          </p:nvPr>
        </p:nvSpPr>
        <p:spPr/>
        <p:txBody>
          <a:bodyPr/>
          <a:lstStyle/>
          <a:p>
            <a:fld id="{3F025B93-B7DD-4967-A418-0A7F7A7AEF98}" type="slidenum">
              <a:rPr lang="en-US" smtClean="0"/>
              <a:t>4</a:t>
            </a:fld>
            <a:endParaRPr lang="en-US"/>
          </a:p>
        </p:txBody>
      </p:sp>
    </p:spTree>
    <p:extLst>
      <p:ext uri="{BB962C8B-B14F-4D97-AF65-F5344CB8AC3E}">
        <p14:creationId xmlns:p14="http://schemas.microsoft.com/office/powerpoint/2010/main" val="2831957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Began observing and measuring gap dimensions</a:t>
            </a:r>
          </a:p>
          <a:p>
            <a:r>
              <a:rPr lang="en-US" dirty="0"/>
              <a:t>We noticed they were not moving as much as suspected</a:t>
            </a:r>
          </a:p>
          <a:p>
            <a:r>
              <a:rPr lang="en-US" dirty="0"/>
              <a:t>Other factors such as water clarity, growth and BM all provide information that can help determine whether the SG are healthy </a:t>
            </a:r>
          </a:p>
        </p:txBody>
      </p:sp>
      <p:sp>
        <p:nvSpPr>
          <p:cNvPr id="4" name="Slide Number Placeholder 3"/>
          <p:cNvSpPr>
            <a:spLocks noGrp="1"/>
          </p:cNvSpPr>
          <p:nvPr>
            <p:ph type="sldNum" sz="quarter" idx="5"/>
          </p:nvPr>
        </p:nvSpPr>
        <p:spPr/>
        <p:txBody>
          <a:bodyPr/>
          <a:lstStyle/>
          <a:p>
            <a:fld id="{3F025B93-B7DD-4967-A418-0A7F7A7AEF98}" type="slidenum">
              <a:rPr lang="en-US" smtClean="0"/>
              <a:t>5</a:t>
            </a:fld>
            <a:endParaRPr lang="en-US"/>
          </a:p>
        </p:txBody>
      </p:sp>
    </p:spTree>
    <p:extLst>
      <p:ext uri="{BB962C8B-B14F-4D97-AF65-F5344CB8AC3E}">
        <p14:creationId xmlns:p14="http://schemas.microsoft.com/office/powerpoint/2010/main" val="4146852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Graphs pretty much all show the same data which is not statistically relevant indicating changes in gap shapes are slower than anticipated.  So although changes are noticeable on graphs the change is slow and varies at each patch. </a:t>
            </a:r>
          </a:p>
          <a:p>
            <a:endParaRPr lang="en-US" dirty="0"/>
          </a:p>
        </p:txBody>
      </p:sp>
      <p:sp>
        <p:nvSpPr>
          <p:cNvPr id="4" name="Slide Number Placeholder 3"/>
          <p:cNvSpPr>
            <a:spLocks noGrp="1"/>
          </p:cNvSpPr>
          <p:nvPr>
            <p:ph type="sldNum" sz="quarter" idx="5"/>
          </p:nvPr>
        </p:nvSpPr>
        <p:spPr/>
        <p:txBody>
          <a:bodyPr/>
          <a:lstStyle/>
          <a:p>
            <a:fld id="{3F025B93-B7DD-4967-A418-0A7F7A7AEF98}" type="slidenum">
              <a:rPr lang="en-US" smtClean="0"/>
              <a:t>6</a:t>
            </a:fld>
            <a:endParaRPr lang="en-US"/>
          </a:p>
        </p:txBody>
      </p:sp>
    </p:spTree>
    <p:extLst>
      <p:ext uri="{BB962C8B-B14F-4D97-AF65-F5344CB8AC3E}">
        <p14:creationId xmlns:p14="http://schemas.microsoft.com/office/powerpoint/2010/main" val="359067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clarity has various factors including wind and wave action that are more prominent in the western regions than the east.  Eastern areas have barrier island protection and water clarity is generally better.  SG need light to grow so this impacts that ability and changes the way they grow.. Leading to next slide. </a:t>
            </a:r>
          </a:p>
        </p:txBody>
      </p:sp>
      <p:sp>
        <p:nvSpPr>
          <p:cNvPr id="4" name="Slide Number Placeholder 3"/>
          <p:cNvSpPr>
            <a:spLocks noGrp="1"/>
          </p:cNvSpPr>
          <p:nvPr>
            <p:ph type="sldNum" sz="quarter" idx="5"/>
          </p:nvPr>
        </p:nvSpPr>
        <p:spPr/>
        <p:txBody>
          <a:bodyPr/>
          <a:lstStyle/>
          <a:p>
            <a:fld id="{3F025B93-B7DD-4967-A418-0A7F7A7AEF98}" type="slidenum">
              <a:rPr lang="en-US" smtClean="0"/>
              <a:t>7</a:t>
            </a:fld>
            <a:endParaRPr lang="en-US"/>
          </a:p>
        </p:txBody>
      </p:sp>
    </p:spTree>
    <p:extLst>
      <p:ext uri="{BB962C8B-B14F-4D97-AF65-F5344CB8AC3E}">
        <p14:creationId xmlns:p14="http://schemas.microsoft.com/office/powerpoint/2010/main" val="3936351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talk about how sediment and light play a role in leaf width and length and that areas to the west generally have more suspended sediment contributing to longer leaves</a:t>
            </a:r>
          </a:p>
        </p:txBody>
      </p:sp>
      <p:sp>
        <p:nvSpPr>
          <p:cNvPr id="4" name="Slide Number Placeholder 3"/>
          <p:cNvSpPr>
            <a:spLocks noGrp="1"/>
          </p:cNvSpPr>
          <p:nvPr>
            <p:ph type="sldNum" sz="quarter" idx="5"/>
          </p:nvPr>
        </p:nvSpPr>
        <p:spPr/>
        <p:txBody>
          <a:bodyPr/>
          <a:lstStyle/>
          <a:p>
            <a:fld id="{3F025B93-B7DD-4967-A418-0A7F7A7AEF98}" type="slidenum">
              <a:rPr lang="en-US" smtClean="0"/>
              <a:t>8</a:t>
            </a:fld>
            <a:endParaRPr lang="en-US"/>
          </a:p>
        </p:txBody>
      </p:sp>
    </p:spTree>
    <p:extLst>
      <p:ext uri="{BB962C8B-B14F-4D97-AF65-F5344CB8AC3E}">
        <p14:creationId xmlns:p14="http://schemas.microsoft.com/office/powerpoint/2010/main" val="3854000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talk about how sediment and light play a role in leaf width and length and that areas to the west generally have more suspended sediment contributing to longer leaves</a:t>
            </a:r>
          </a:p>
        </p:txBody>
      </p:sp>
      <p:sp>
        <p:nvSpPr>
          <p:cNvPr id="4" name="Slide Number Placeholder 3"/>
          <p:cNvSpPr>
            <a:spLocks noGrp="1"/>
          </p:cNvSpPr>
          <p:nvPr>
            <p:ph type="sldNum" sz="quarter" idx="5"/>
          </p:nvPr>
        </p:nvSpPr>
        <p:spPr/>
        <p:txBody>
          <a:bodyPr/>
          <a:lstStyle/>
          <a:p>
            <a:fld id="{3F025B93-B7DD-4967-A418-0A7F7A7AEF98}" type="slidenum">
              <a:rPr lang="en-US" smtClean="0"/>
              <a:t>9</a:t>
            </a:fld>
            <a:endParaRPr lang="en-US"/>
          </a:p>
        </p:txBody>
      </p:sp>
    </p:spTree>
    <p:extLst>
      <p:ext uri="{BB962C8B-B14F-4D97-AF65-F5344CB8AC3E}">
        <p14:creationId xmlns:p14="http://schemas.microsoft.com/office/powerpoint/2010/main" val="3696357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850CCAD-8071-466A-AA45-8C6FE1C21F5C}"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B9EC7-012C-4D81-A86C-74263A5024D4}"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070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50CCAD-8071-466A-AA45-8C6FE1C21F5C}"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B9EC7-012C-4D81-A86C-74263A5024D4}" type="slidenum">
              <a:rPr lang="en-US" smtClean="0"/>
              <a:t>‹#›</a:t>
            </a:fld>
            <a:endParaRPr lang="en-US"/>
          </a:p>
        </p:txBody>
      </p:sp>
    </p:spTree>
    <p:extLst>
      <p:ext uri="{BB962C8B-B14F-4D97-AF65-F5344CB8AC3E}">
        <p14:creationId xmlns:p14="http://schemas.microsoft.com/office/powerpoint/2010/main" val="1694628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50CCAD-8071-466A-AA45-8C6FE1C21F5C}"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B9EC7-012C-4D81-A86C-74263A5024D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07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50CCAD-8071-466A-AA45-8C6FE1C21F5C}"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B9EC7-012C-4D81-A86C-74263A5024D4}" type="slidenum">
              <a:rPr lang="en-US" smtClean="0"/>
              <a:t>‹#›</a:t>
            </a:fld>
            <a:endParaRPr lang="en-US"/>
          </a:p>
        </p:txBody>
      </p:sp>
    </p:spTree>
    <p:extLst>
      <p:ext uri="{BB962C8B-B14F-4D97-AF65-F5344CB8AC3E}">
        <p14:creationId xmlns:p14="http://schemas.microsoft.com/office/powerpoint/2010/main" val="338745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50CCAD-8071-466A-AA45-8C6FE1C21F5C}"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B9EC7-012C-4D81-A86C-74263A5024D4}"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81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50CCAD-8071-466A-AA45-8C6FE1C21F5C}"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B9EC7-012C-4D81-A86C-74263A5024D4}" type="slidenum">
              <a:rPr lang="en-US" smtClean="0"/>
              <a:t>‹#›</a:t>
            </a:fld>
            <a:endParaRPr lang="en-US"/>
          </a:p>
        </p:txBody>
      </p:sp>
    </p:spTree>
    <p:extLst>
      <p:ext uri="{BB962C8B-B14F-4D97-AF65-F5344CB8AC3E}">
        <p14:creationId xmlns:p14="http://schemas.microsoft.com/office/powerpoint/2010/main" val="2444911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50CCAD-8071-466A-AA45-8C6FE1C21F5C}"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B9EC7-012C-4D81-A86C-74263A5024D4}" type="slidenum">
              <a:rPr lang="en-US" smtClean="0"/>
              <a:t>‹#›</a:t>
            </a:fld>
            <a:endParaRPr lang="en-US"/>
          </a:p>
        </p:txBody>
      </p:sp>
    </p:spTree>
    <p:extLst>
      <p:ext uri="{BB962C8B-B14F-4D97-AF65-F5344CB8AC3E}">
        <p14:creationId xmlns:p14="http://schemas.microsoft.com/office/powerpoint/2010/main" val="199450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50CCAD-8071-466A-AA45-8C6FE1C21F5C}"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B9EC7-012C-4D81-A86C-74263A5024D4}" type="slidenum">
              <a:rPr lang="en-US" smtClean="0"/>
              <a:t>‹#›</a:t>
            </a:fld>
            <a:endParaRPr lang="en-US"/>
          </a:p>
        </p:txBody>
      </p:sp>
    </p:spTree>
    <p:extLst>
      <p:ext uri="{BB962C8B-B14F-4D97-AF65-F5344CB8AC3E}">
        <p14:creationId xmlns:p14="http://schemas.microsoft.com/office/powerpoint/2010/main" val="358888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0CCAD-8071-466A-AA45-8C6FE1C21F5C}"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B9EC7-012C-4D81-A86C-74263A5024D4}" type="slidenum">
              <a:rPr lang="en-US" smtClean="0"/>
              <a:t>‹#›</a:t>
            </a:fld>
            <a:endParaRPr lang="en-US"/>
          </a:p>
        </p:txBody>
      </p:sp>
    </p:spTree>
    <p:extLst>
      <p:ext uri="{BB962C8B-B14F-4D97-AF65-F5344CB8AC3E}">
        <p14:creationId xmlns:p14="http://schemas.microsoft.com/office/powerpoint/2010/main" val="9764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50CCAD-8071-466A-AA45-8C6FE1C21F5C}"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B9EC7-012C-4D81-A86C-74263A5024D4}" type="slidenum">
              <a:rPr lang="en-US" smtClean="0"/>
              <a:t>‹#›</a:t>
            </a:fld>
            <a:endParaRPr lang="en-US"/>
          </a:p>
        </p:txBody>
      </p:sp>
    </p:spTree>
    <p:extLst>
      <p:ext uri="{BB962C8B-B14F-4D97-AF65-F5344CB8AC3E}">
        <p14:creationId xmlns:p14="http://schemas.microsoft.com/office/powerpoint/2010/main" val="3683738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50CCAD-8071-466A-AA45-8C6FE1C21F5C}"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B9EC7-012C-4D81-A86C-74263A5024D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850CCAD-8071-466A-AA45-8C6FE1C21F5C}" type="datetimeFigureOut">
              <a:rPr lang="en-US" smtClean="0"/>
              <a:t>11/19/2020</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26B9EC7-012C-4D81-A86C-74263A5024D4}"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399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creativecommons.org/licenses/by-sa/3.0/" TargetMode="External"/><Relationship Id="rId5" Type="http://schemas.openxmlformats.org/officeDocument/2006/relationships/hyperlink" Target="https://en.wikipedia.org/wiki/Thalassia_testudinum"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omments" Target="../comments/comment6.xml"/><Relationship Id="rId5" Type="http://schemas.openxmlformats.org/officeDocument/2006/relationships/chart" Target="../charts/chart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7.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ciencetrends.com/squared-symbol-%C2%B2-what-does-it-mean/#:~:text=In%20math%2C%20the%20squared%20symbol,called%20%E2%80%9Csquaring%E2%80%9D%20the%20numb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omments" Target="../comments/comment4.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omments" Target="../comments/comment5.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0D3EA19-F945-4C3D-BFB4-BDD7F1775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Freeform 9">
            <a:extLst>
              <a:ext uri="{FF2B5EF4-FFF2-40B4-BE49-F238E27FC236}">
                <a16:creationId xmlns:a16="http://schemas.microsoft.com/office/drawing/2014/main" id="{73FF2A8F-8ECE-4FF8-BDC8-81A4EA743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510549B9-C822-4F0F-94B0-7037DEE5A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Graphic 15" descr="A tall green grass&#10;&#10;Description automatically generated">
            <a:extLst>
              <a:ext uri="{FF2B5EF4-FFF2-40B4-BE49-F238E27FC236}">
                <a16:creationId xmlns:a16="http://schemas.microsoft.com/office/drawing/2014/main" id="{4F97EDCA-D0A6-4380-A4E4-4EE9649A7DB5}"/>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rcRect l="9091" t="31818"/>
          <a:stretch/>
        </p:blipFill>
        <p:spPr>
          <a:xfrm>
            <a:off x="20" y="10"/>
            <a:ext cx="12191980" cy="6857990"/>
          </a:xfrm>
          <a:prstGeom prst="rect">
            <a:avLst/>
          </a:prstGeom>
        </p:spPr>
      </p:pic>
      <p:sp>
        <p:nvSpPr>
          <p:cNvPr id="27" name="Rectangle 26">
            <a:extLst>
              <a:ext uri="{FF2B5EF4-FFF2-40B4-BE49-F238E27FC236}">
                <a16:creationId xmlns:a16="http://schemas.microsoft.com/office/drawing/2014/main" id="{3780BF89-A8C9-4D91-BEC1-5D21D8A79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lumMod val="7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78FD68DA-43BA-4508-8DE2-BA9BB7B2FA5B}"/>
              </a:ext>
            </a:extLst>
          </p:cNvPr>
          <p:cNvSpPr>
            <a:spLocks noGrp="1"/>
          </p:cNvSpPr>
          <p:nvPr>
            <p:ph type="title"/>
          </p:nvPr>
        </p:nvSpPr>
        <p:spPr>
          <a:xfrm>
            <a:off x="457200" y="4960137"/>
            <a:ext cx="7772400" cy="1463040"/>
          </a:xfrm>
        </p:spPr>
        <p:txBody>
          <a:bodyPr vert="horz" lIns="91440" tIns="45720" rIns="91440" bIns="45720" rtlCol="0" anchor="ctr">
            <a:normAutofit/>
          </a:bodyPr>
          <a:lstStyle/>
          <a:p>
            <a:r>
              <a:rPr lang="en-US" sz="3500" b="0" i="0">
                <a:solidFill>
                  <a:srgbClr val="FFFFFF"/>
                </a:solidFill>
              </a:rPr>
              <a:t>Bare Patch Dynamics of the </a:t>
            </a:r>
            <a:br>
              <a:rPr lang="en-US" sz="3500" b="0" i="0">
                <a:solidFill>
                  <a:srgbClr val="FFFFFF"/>
                </a:solidFill>
              </a:rPr>
            </a:br>
            <a:r>
              <a:rPr lang="en-US" sz="3500" b="0" i="0">
                <a:solidFill>
                  <a:srgbClr val="FFFFFF"/>
                </a:solidFill>
              </a:rPr>
              <a:t>Seagrass </a:t>
            </a:r>
            <a:br>
              <a:rPr lang="en-US" sz="3500" b="0" i="0">
                <a:solidFill>
                  <a:srgbClr val="FFFFFF"/>
                </a:solidFill>
              </a:rPr>
            </a:br>
            <a:r>
              <a:rPr lang="en-US" sz="3500" b="0" i="0">
                <a:solidFill>
                  <a:srgbClr val="FFFFFF"/>
                </a:solidFill>
              </a:rPr>
              <a:t>Thalassia Testudinum </a:t>
            </a:r>
          </a:p>
        </p:txBody>
      </p:sp>
      <p:sp>
        <p:nvSpPr>
          <p:cNvPr id="3" name="Subtitle 2">
            <a:extLst>
              <a:ext uri="{FF2B5EF4-FFF2-40B4-BE49-F238E27FC236}">
                <a16:creationId xmlns:a16="http://schemas.microsoft.com/office/drawing/2014/main" id="{A8E9CFF2-3777-4FF4-A759-8491175B0B7C}"/>
              </a:ext>
            </a:extLst>
          </p:cNvPr>
          <p:cNvSpPr>
            <a:spLocks noGrp="1"/>
          </p:cNvSpPr>
          <p:nvPr>
            <p:ph type="body" idx="1"/>
          </p:nvPr>
        </p:nvSpPr>
        <p:spPr>
          <a:xfrm>
            <a:off x="8610600" y="4960137"/>
            <a:ext cx="3200400" cy="1463040"/>
          </a:xfrm>
        </p:spPr>
        <p:txBody>
          <a:bodyPr vert="horz" lIns="91440" tIns="45720" rIns="91440" bIns="45720" rtlCol="0" anchor="ctr">
            <a:normAutofit/>
          </a:bodyPr>
          <a:lstStyle/>
          <a:p>
            <a:r>
              <a:rPr lang="en-US" b="0" i="0" u="sng" cap="all" spc="-50">
                <a:solidFill>
                  <a:srgbClr val="FFFFFF"/>
                </a:solidFill>
              </a:rPr>
              <a:t>School of Earth, Environmental and Marine sciences</a:t>
            </a:r>
            <a:endParaRPr lang="en-US" b="0" i="0" cap="all" spc="-50" dirty="0">
              <a:solidFill>
                <a:srgbClr val="FFFFFF"/>
              </a:solidFill>
            </a:endParaRPr>
          </a:p>
        </p:txBody>
      </p:sp>
      <p:cxnSp>
        <p:nvCxnSpPr>
          <p:cNvPr id="29" name="Straight Connector 28">
            <a:extLst>
              <a:ext uri="{FF2B5EF4-FFF2-40B4-BE49-F238E27FC236}">
                <a16:creationId xmlns:a16="http://schemas.microsoft.com/office/drawing/2014/main" id="{ABDA5282-368B-4281-BDA0-F773F4CE0B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8374A581-30F5-4A13-B937-1A05090B8EE9}"/>
              </a:ext>
            </a:extLst>
          </p:cNvPr>
          <p:cNvSpPr txBox="1">
            <a:spLocks/>
          </p:cNvSpPr>
          <p:nvPr/>
        </p:nvSpPr>
        <p:spPr>
          <a:xfrm>
            <a:off x="6043021" y="6269055"/>
            <a:ext cx="4909447" cy="792480"/>
          </a:xfrm>
          <a:prstGeom prst="rect">
            <a:avLst/>
          </a:prstGeom>
        </p:spPr>
        <p:txBody>
          <a:bodyPr vert="horz" lIns="91440" tIns="45720" rIns="91440" bIns="45720" rtlCol="0" anchor="t" anchorCtr="0">
            <a:normAutofit/>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l" defTabSz="914400" rtl="0" eaLnBrk="1" latinLnBrk="0" hangingPunct="1">
              <a:lnSpc>
                <a:spcPct val="100000"/>
              </a:lnSpc>
              <a:spcBef>
                <a:spcPts val="200"/>
              </a:spcBef>
              <a:spcAft>
                <a:spcPts val="400"/>
              </a:spcAft>
              <a:buClrTx/>
              <a:buFont typeface="Calibri"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200"/>
              </a:spcBef>
              <a:spcAft>
                <a:spcPts val="400"/>
              </a:spcAft>
              <a:buClrTx/>
              <a:buFont typeface="Calibri"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200"/>
              </a:spcBef>
              <a:spcAft>
                <a:spcPts val="400"/>
              </a:spcAft>
              <a:buClrTx/>
              <a:buFont typeface="Calibri"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9pPr>
          </a:lstStyle>
          <a:p>
            <a:pPr algn="ctr"/>
            <a:r>
              <a:rPr lang="en-US" sz="2000" u="sng" spc="-50" dirty="0">
                <a:solidFill>
                  <a:schemeClr val="bg1"/>
                </a:solidFill>
              </a:rPr>
              <a:t>Nicole M. Laas</a:t>
            </a:r>
            <a:r>
              <a:rPr lang="en-US" sz="2000" spc="-50" dirty="0">
                <a:solidFill>
                  <a:schemeClr val="bg1"/>
                </a:solidFill>
              </a:rPr>
              <a:t> and Hudson DeYoe</a:t>
            </a:r>
          </a:p>
        </p:txBody>
      </p:sp>
      <p:sp>
        <p:nvSpPr>
          <p:cNvPr id="4" name="TextBox 3">
            <a:extLst>
              <a:ext uri="{FF2B5EF4-FFF2-40B4-BE49-F238E27FC236}">
                <a16:creationId xmlns:a16="http://schemas.microsoft.com/office/drawing/2014/main" id="{67B01364-7CC4-4DD1-BF7C-6A0740722F0F}"/>
              </a:ext>
            </a:extLst>
          </p:cNvPr>
          <p:cNvSpPr txBox="1"/>
          <p:nvPr/>
        </p:nvSpPr>
        <p:spPr>
          <a:xfrm>
            <a:off x="9942666" y="6657945"/>
            <a:ext cx="224933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en.wikipedia.org/wiki/Thalassia_testudinu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871AB55-CF0C-4012-9C08-BB17680333D6}"/>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dirty="0"/>
              <a:t>Seagrass biomass</a:t>
            </a:r>
          </a:p>
        </p:txBody>
      </p:sp>
      <p:sp>
        <p:nvSpPr>
          <p:cNvPr id="10" name="Rectangle 9">
            <a:extLst>
              <a:ext uri="{FF2B5EF4-FFF2-40B4-BE49-F238E27FC236}">
                <a16:creationId xmlns:a16="http://schemas.microsoft.com/office/drawing/2014/main" id="{99EFD6F3-C94B-432E-BFAF-2B0F5D4C8C9E}"/>
              </a:ext>
            </a:extLst>
          </p:cNvPr>
          <p:cNvSpPr/>
          <p:nvPr/>
        </p:nvSpPr>
        <p:spPr>
          <a:xfrm>
            <a:off x="764264" y="1844040"/>
            <a:ext cx="4815077" cy="4023360"/>
          </a:xfrm>
          <a:prstGeom prst="rect">
            <a:avLst/>
          </a:prstGeom>
        </p:spPr>
        <p:txBody>
          <a:bodyPr vert="horz" lIns="45720" tIns="45720" rIns="45720" bIns="45720" rtlCol="0">
            <a:normAutofit/>
          </a:bodyPr>
          <a:lstStyle/>
          <a:p>
            <a:pPr marL="285750" indent="-285750" defTabSz="914400">
              <a:lnSpc>
                <a:spcPct val="90000"/>
              </a:lnSpc>
              <a:spcAft>
                <a:spcPts val="600"/>
              </a:spcAft>
              <a:buClr>
                <a:schemeClr val="accent1"/>
              </a:buClr>
              <a:buFontTx/>
              <a:buChar char="-"/>
            </a:pPr>
            <a:r>
              <a:rPr lang="en-US" sz="2400" dirty="0"/>
              <a:t>Higher biomass = higher productivity. </a:t>
            </a:r>
          </a:p>
          <a:p>
            <a:pPr marL="285750" indent="-285750" defTabSz="914400">
              <a:lnSpc>
                <a:spcPct val="90000"/>
              </a:lnSpc>
              <a:spcAft>
                <a:spcPts val="600"/>
              </a:spcAft>
              <a:buClr>
                <a:schemeClr val="accent1"/>
              </a:buClr>
              <a:buFontTx/>
              <a:buChar char="-"/>
            </a:pPr>
            <a:r>
              <a:rPr lang="en-US" sz="2400" dirty="0"/>
              <a:t>Assumption: during the summer growing season biomass would be higher along the edges</a:t>
            </a:r>
          </a:p>
          <a:p>
            <a:pPr marL="285750" indent="-285750" defTabSz="914400">
              <a:lnSpc>
                <a:spcPct val="90000"/>
              </a:lnSpc>
              <a:spcAft>
                <a:spcPts val="600"/>
              </a:spcAft>
              <a:buClr>
                <a:schemeClr val="accent1"/>
              </a:buClr>
              <a:buFontTx/>
              <a:buChar char="-"/>
            </a:pPr>
            <a:endParaRPr lang="en-US" sz="2000" dirty="0"/>
          </a:p>
        </p:txBody>
      </p:sp>
      <p:sp>
        <p:nvSpPr>
          <p:cNvPr id="8" name="Slide Number Placeholder 1">
            <a:extLst>
              <a:ext uri="{FF2B5EF4-FFF2-40B4-BE49-F238E27FC236}">
                <a16:creationId xmlns:a16="http://schemas.microsoft.com/office/drawing/2014/main" id="{D3C22937-BACF-4537-AC6E-F2DDF7CF5F59}"/>
              </a:ext>
            </a:extLst>
          </p:cNvPr>
          <p:cNvSpPr>
            <a:spLocks noGrp="1"/>
          </p:cNvSpPr>
          <p:nvPr>
            <p:ph type="sldNum" sz="quarter" idx="12"/>
          </p:nvPr>
        </p:nvSpPr>
        <p:spPr>
          <a:xfrm>
            <a:off x="10837334" y="6470704"/>
            <a:ext cx="973666" cy="274320"/>
          </a:xfrm>
        </p:spPr>
        <p:txBody>
          <a:bodyPr vert="horz" lIns="91440" tIns="45720" rIns="91440" bIns="45720" rtlCol="0" anchor="ctr">
            <a:normAutofit/>
          </a:bodyPr>
          <a:lstStyle/>
          <a:p>
            <a:pPr>
              <a:spcAft>
                <a:spcPts val="600"/>
              </a:spcAft>
            </a:pPr>
            <a:fld id="{48BB047D-A6CD-43AB-96F0-683C726B586B}" type="slidenum">
              <a:rPr lang="en-US" smtClean="0"/>
              <a:pPr>
                <a:spcAft>
                  <a:spcPts val="600"/>
                </a:spcAft>
              </a:pPr>
              <a:t>10</a:t>
            </a:fld>
            <a:endParaRPr lang="en-US"/>
          </a:p>
        </p:txBody>
      </p:sp>
      <p:graphicFrame>
        <p:nvGraphicFramePr>
          <p:cNvPr id="17" name="Chart 16">
            <a:extLst>
              <a:ext uri="{FF2B5EF4-FFF2-40B4-BE49-F238E27FC236}">
                <a16:creationId xmlns:a16="http://schemas.microsoft.com/office/drawing/2014/main" id="{118C84C8-72FC-48C1-AC7E-4EC3F661884E}"/>
              </a:ext>
            </a:extLst>
          </p:cNvPr>
          <p:cNvGraphicFramePr>
            <a:graphicFrameLocks/>
          </p:cNvGraphicFramePr>
          <p:nvPr>
            <p:extLst>
              <p:ext uri="{D42A27DB-BD31-4B8C-83A1-F6EECF244321}">
                <p14:modId xmlns:p14="http://schemas.microsoft.com/office/powerpoint/2010/main" val="4137125320"/>
              </p:ext>
            </p:extLst>
          </p:nvPr>
        </p:nvGraphicFramePr>
        <p:xfrm>
          <a:off x="1024128" y="3855720"/>
          <a:ext cx="3957129" cy="2477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3095B2C5-BDF1-4D6D-BE3E-F400ADCB8741}"/>
              </a:ext>
            </a:extLst>
          </p:cNvPr>
          <p:cNvGraphicFramePr>
            <a:graphicFrameLocks/>
          </p:cNvGraphicFramePr>
          <p:nvPr/>
        </p:nvGraphicFramePr>
        <p:xfrm>
          <a:off x="5579341" y="3597151"/>
          <a:ext cx="6798467" cy="29255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0810ED52-127F-4634-98B0-870932AFECBE}"/>
              </a:ext>
            </a:extLst>
          </p:cNvPr>
          <p:cNvGraphicFramePr>
            <a:graphicFrameLocks/>
          </p:cNvGraphicFramePr>
          <p:nvPr/>
        </p:nvGraphicFramePr>
        <p:xfrm>
          <a:off x="5460468" y="157988"/>
          <a:ext cx="6731532" cy="3439163"/>
        </p:xfrm>
        <a:graphic>
          <a:graphicData uri="http://schemas.openxmlformats.org/drawingml/2006/chart">
            <c:chart xmlns:c="http://schemas.openxmlformats.org/drawingml/2006/chart" xmlns:r="http://schemas.openxmlformats.org/officeDocument/2006/relationships" r:id="rId5"/>
          </a:graphicData>
        </a:graphic>
      </p:graphicFrame>
      <p:sp>
        <p:nvSpPr>
          <p:cNvPr id="2" name="Arrow: Down 1">
            <a:extLst>
              <a:ext uri="{FF2B5EF4-FFF2-40B4-BE49-F238E27FC236}">
                <a16:creationId xmlns:a16="http://schemas.microsoft.com/office/drawing/2014/main" id="{45FBB83E-A55B-4700-BD62-2B74FA55DEA8}"/>
              </a:ext>
            </a:extLst>
          </p:cNvPr>
          <p:cNvSpPr/>
          <p:nvPr/>
        </p:nvSpPr>
        <p:spPr>
          <a:xfrm>
            <a:off x="6439258" y="1339533"/>
            <a:ext cx="175365" cy="3346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6C5D064D-9F72-47FD-95E4-13181DCADD63}"/>
              </a:ext>
            </a:extLst>
          </p:cNvPr>
          <p:cNvSpPr/>
          <p:nvPr/>
        </p:nvSpPr>
        <p:spPr>
          <a:xfrm>
            <a:off x="5862181" y="1566008"/>
            <a:ext cx="175365" cy="334695"/>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1595E5D3-11D9-49FF-85C2-3932636A3F19}"/>
              </a:ext>
            </a:extLst>
          </p:cNvPr>
          <p:cNvSpPr/>
          <p:nvPr/>
        </p:nvSpPr>
        <p:spPr>
          <a:xfrm>
            <a:off x="6229611" y="897755"/>
            <a:ext cx="175365" cy="334695"/>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B8CFCFD7-0E1D-4A36-8FBC-CA1A6BE5BD90}"/>
              </a:ext>
            </a:extLst>
          </p:cNvPr>
          <p:cNvSpPr/>
          <p:nvPr/>
        </p:nvSpPr>
        <p:spPr>
          <a:xfrm>
            <a:off x="9400783" y="890016"/>
            <a:ext cx="175365" cy="334695"/>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E0F165B3-62B3-43DB-819B-8CB624F90864}"/>
              </a:ext>
            </a:extLst>
          </p:cNvPr>
          <p:cNvSpPr/>
          <p:nvPr/>
        </p:nvSpPr>
        <p:spPr>
          <a:xfrm>
            <a:off x="10744200" y="204255"/>
            <a:ext cx="175365" cy="334695"/>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1E0727AD-BD52-4CF7-AB88-9EE2F7BC54E9}"/>
              </a:ext>
            </a:extLst>
          </p:cNvPr>
          <p:cNvSpPr/>
          <p:nvPr/>
        </p:nvSpPr>
        <p:spPr>
          <a:xfrm>
            <a:off x="11236484" y="1917484"/>
            <a:ext cx="175365" cy="3346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FECAC566-7F59-4C45-9FAF-5F8C53018EBC}"/>
              </a:ext>
            </a:extLst>
          </p:cNvPr>
          <p:cNvSpPr/>
          <p:nvPr/>
        </p:nvSpPr>
        <p:spPr>
          <a:xfrm>
            <a:off x="8303190" y="1710222"/>
            <a:ext cx="175365" cy="3346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537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6AA3-FD6C-439C-8FA4-EBEF847995B3}"/>
              </a:ext>
            </a:extLst>
          </p:cNvPr>
          <p:cNvSpPr>
            <a:spLocks noGrp="1"/>
          </p:cNvSpPr>
          <p:nvPr>
            <p:ph type="title"/>
          </p:nvPr>
        </p:nvSpPr>
        <p:spPr>
          <a:xfrm>
            <a:off x="1024128" y="585216"/>
            <a:ext cx="9720072" cy="1499616"/>
          </a:xfrm>
        </p:spPr>
        <p:txBody>
          <a:bodyPr>
            <a:normAutofit/>
          </a:bodyPr>
          <a:lstStyle/>
          <a:p>
            <a:r>
              <a:rPr lang="en-US" dirty="0"/>
              <a:t> conclusions</a:t>
            </a:r>
          </a:p>
        </p:txBody>
      </p:sp>
      <p:graphicFrame>
        <p:nvGraphicFramePr>
          <p:cNvPr id="7" name="Content Placeholder 4">
            <a:extLst>
              <a:ext uri="{FF2B5EF4-FFF2-40B4-BE49-F238E27FC236}">
                <a16:creationId xmlns:a16="http://schemas.microsoft.com/office/drawing/2014/main" id="{90E18C8D-AC98-44A3-8894-05E7AB6D78BB}"/>
              </a:ext>
            </a:extLst>
          </p:cNvPr>
          <p:cNvGraphicFramePr>
            <a:graphicFrameLocks noGrp="1"/>
          </p:cNvGraphicFramePr>
          <p:nvPr>
            <p:ph idx="1"/>
            <p:extLst>
              <p:ext uri="{D42A27DB-BD31-4B8C-83A1-F6EECF244321}">
                <p14:modId xmlns:p14="http://schemas.microsoft.com/office/powerpoint/2010/main" val="325688887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016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BF4F6E93-A4B5-4225-9DA8-A873BADABF08}"/>
              </a:ext>
            </a:extLst>
          </p:cNvPr>
          <p:cNvSpPr>
            <a:spLocks noGrp="1"/>
          </p:cNvSpPr>
          <p:nvPr>
            <p:ph type="title"/>
          </p:nvPr>
        </p:nvSpPr>
        <p:spPr>
          <a:xfrm>
            <a:off x="0" y="4251959"/>
            <a:ext cx="7772400" cy="1463040"/>
          </a:xfrm>
        </p:spPr>
        <p:txBody>
          <a:bodyPr>
            <a:normAutofit/>
          </a:bodyPr>
          <a:lstStyle/>
          <a:p>
            <a:pPr algn="l"/>
            <a:r>
              <a:rPr lang="en-US" dirty="0"/>
              <a:t>Questions?</a:t>
            </a:r>
          </a:p>
        </p:txBody>
      </p:sp>
      <p:pic>
        <p:nvPicPr>
          <p:cNvPr id="6" name="Picture Placeholder 5" descr="A close up of a tree&#10;&#10;Description automatically generated">
            <a:extLst>
              <a:ext uri="{FF2B5EF4-FFF2-40B4-BE49-F238E27FC236}">
                <a16:creationId xmlns:a16="http://schemas.microsoft.com/office/drawing/2014/main" id="{CBD867D0-6384-49B1-AAFE-428EDBC1503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6658" b="16658"/>
          <a:stretch/>
        </p:blipFill>
        <p:spPr>
          <a:noFill/>
        </p:spPr>
      </p:pic>
      <p:sp>
        <p:nvSpPr>
          <p:cNvPr id="13" name="Text Placeholder 3">
            <a:extLst>
              <a:ext uri="{FF2B5EF4-FFF2-40B4-BE49-F238E27FC236}">
                <a16:creationId xmlns:a16="http://schemas.microsoft.com/office/drawing/2014/main" id="{8E7C5D55-792A-4D75-AA78-0335F1AFA4A6}"/>
              </a:ext>
            </a:extLst>
          </p:cNvPr>
          <p:cNvSpPr>
            <a:spLocks noGrp="1"/>
          </p:cNvSpPr>
          <p:nvPr>
            <p:ph type="body" sz="half" idx="2"/>
          </p:nvPr>
        </p:nvSpPr>
        <p:spPr>
          <a:xfrm>
            <a:off x="350521" y="5394961"/>
            <a:ext cx="11430000" cy="1463039"/>
          </a:xfrm>
        </p:spPr>
        <p:txBody>
          <a:bodyPr>
            <a:noAutofit/>
          </a:bodyPr>
          <a:lstStyle/>
          <a:p>
            <a:r>
              <a:rPr lang="en-US" sz="2400" dirty="0"/>
              <a:t>Special thanks to my advisor and mentor Dr. Hudson DeYoe for his guidance and patience along with Dr. Warren Pulich Jr. of Texas State University and the countless volunteers who helped with the project and the OCES program for the opportunity to present this research.</a:t>
            </a:r>
          </a:p>
        </p:txBody>
      </p:sp>
    </p:spTree>
    <p:extLst>
      <p:ext uri="{BB962C8B-B14F-4D97-AF65-F5344CB8AC3E}">
        <p14:creationId xmlns:p14="http://schemas.microsoft.com/office/powerpoint/2010/main" val="1195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EF89D368-9F15-48F4-98E3-908BFFDC1890}"/>
              </a:ext>
            </a:extLst>
          </p:cNvPr>
          <p:cNvSpPr>
            <a:spLocks noGrp="1"/>
          </p:cNvSpPr>
          <p:nvPr>
            <p:ph type="title"/>
          </p:nvPr>
        </p:nvSpPr>
        <p:spPr>
          <a:xfrm>
            <a:off x="1024128" y="585216"/>
            <a:ext cx="6066818" cy="1499616"/>
          </a:xfrm>
        </p:spPr>
        <p:txBody>
          <a:bodyPr vert="horz" lIns="91440" tIns="45720" rIns="91440" bIns="45720" rtlCol="0" anchor="ctr">
            <a:normAutofit/>
          </a:bodyPr>
          <a:lstStyle/>
          <a:p>
            <a:r>
              <a:rPr lang="en-US" sz="4500" dirty="0"/>
              <a:t>Seagrass are essential ecological drivers</a:t>
            </a:r>
          </a:p>
        </p:txBody>
      </p:sp>
      <p:sp>
        <p:nvSpPr>
          <p:cNvPr id="23" name="Text Placeholder 22">
            <a:extLst>
              <a:ext uri="{FF2B5EF4-FFF2-40B4-BE49-F238E27FC236}">
                <a16:creationId xmlns:a16="http://schemas.microsoft.com/office/drawing/2014/main" id="{0A245255-F447-4F37-9A8B-5B1FAA3A617C}"/>
              </a:ext>
            </a:extLst>
          </p:cNvPr>
          <p:cNvSpPr>
            <a:spLocks noGrp="1"/>
          </p:cNvSpPr>
          <p:nvPr>
            <p:ph sz="half" idx="2"/>
          </p:nvPr>
        </p:nvSpPr>
        <p:spPr>
          <a:xfrm>
            <a:off x="1024128" y="2286000"/>
            <a:ext cx="6066818" cy="4023360"/>
          </a:xfrm>
        </p:spPr>
        <p:txBody>
          <a:bodyPr vert="horz" lIns="45720" tIns="45720" rIns="45720" bIns="45720" rtlCol="0">
            <a:normAutofit/>
          </a:bodyPr>
          <a:lstStyle/>
          <a:p>
            <a:pPr>
              <a:lnSpc>
                <a:spcPct val="150000"/>
              </a:lnSpc>
              <a:buClr>
                <a:schemeClr val="tx1"/>
              </a:buClr>
              <a:buFont typeface="Arial" panose="020B0604020202020204" pitchFamily="34" charset="0"/>
              <a:buChar char="•"/>
            </a:pPr>
            <a:r>
              <a:rPr lang="en-US" sz="2400" dirty="0"/>
              <a:t>Provides habitat, breeding ground and food source to marine species </a:t>
            </a:r>
          </a:p>
          <a:p>
            <a:pPr>
              <a:lnSpc>
                <a:spcPct val="150000"/>
              </a:lnSpc>
              <a:buClr>
                <a:schemeClr val="tx1"/>
              </a:buClr>
              <a:buFont typeface="Arial" panose="020B0604020202020204" pitchFamily="34" charset="0"/>
              <a:buChar char="•"/>
            </a:pPr>
            <a:r>
              <a:rPr lang="en-US" sz="2400" dirty="0"/>
              <a:t>Contributes to ecological biodiversity</a:t>
            </a:r>
          </a:p>
          <a:p>
            <a:pPr>
              <a:lnSpc>
                <a:spcPct val="150000"/>
              </a:lnSpc>
              <a:buClr>
                <a:schemeClr val="tx1"/>
              </a:buClr>
              <a:buFont typeface="Arial" panose="020B0604020202020204" pitchFamily="34" charset="0"/>
              <a:buChar char="•"/>
            </a:pPr>
            <a:r>
              <a:rPr lang="en-US" sz="2400" dirty="0"/>
              <a:t>Stabilizes sediment</a:t>
            </a:r>
          </a:p>
          <a:p>
            <a:pPr>
              <a:lnSpc>
                <a:spcPct val="150000"/>
              </a:lnSpc>
              <a:buClr>
                <a:schemeClr val="tx1"/>
              </a:buClr>
              <a:buFont typeface="Arial" panose="020B0604020202020204" pitchFamily="34" charset="0"/>
              <a:buChar char="•"/>
            </a:pPr>
            <a:r>
              <a:rPr lang="en-US" sz="2400" dirty="0"/>
              <a:t>Filters nutrients from the water</a:t>
            </a:r>
          </a:p>
          <a:p>
            <a:r>
              <a:rPr lang="en-US" dirty="0"/>
              <a:t> </a:t>
            </a:r>
          </a:p>
        </p:txBody>
      </p:sp>
      <p:pic>
        <p:nvPicPr>
          <p:cNvPr id="28" name="Content Placeholder 27" descr="A body of water&#10;&#10;Description automatically generated">
            <a:extLst>
              <a:ext uri="{FF2B5EF4-FFF2-40B4-BE49-F238E27FC236}">
                <a16:creationId xmlns:a16="http://schemas.microsoft.com/office/drawing/2014/main" id="{377E4361-BA83-4EE4-A032-6E24DDE35356}"/>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0687" r="1773"/>
          <a:stretch/>
        </p:blipFill>
        <p:spPr>
          <a:xfrm>
            <a:off x="7552266" y="10"/>
            <a:ext cx="4639733" cy="6857990"/>
          </a:xfrm>
          <a:prstGeom prst="rect">
            <a:avLst/>
          </a:prstGeom>
          <a:scene3d>
            <a:camera prst="orthographicFront"/>
            <a:lightRig rig="twoPt" dir="t">
              <a:rot lat="0" lon="0" rev="7800000"/>
            </a:lightRig>
          </a:scene3d>
          <a:sp3d contourW="6350">
            <a:bevelT w="50800" h="16510"/>
            <a:contourClr>
              <a:srgbClr val="C0C0C0"/>
            </a:contourClr>
          </a:sp3d>
        </p:spPr>
      </p:pic>
      <p:sp>
        <p:nvSpPr>
          <p:cNvPr id="31" name="TextBox 30">
            <a:extLst>
              <a:ext uri="{FF2B5EF4-FFF2-40B4-BE49-F238E27FC236}">
                <a16:creationId xmlns:a16="http://schemas.microsoft.com/office/drawing/2014/main" id="{7842E924-DBC1-4D1E-884D-C687F531BB11}"/>
              </a:ext>
            </a:extLst>
          </p:cNvPr>
          <p:cNvSpPr txBox="1"/>
          <p:nvPr/>
        </p:nvSpPr>
        <p:spPr>
          <a:xfrm>
            <a:off x="7552266" y="6172201"/>
            <a:ext cx="4639733"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Edge of a seagrass meadow and the exposed bare sediment area </a:t>
            </a:r>
          </a:p>
          <a:p>
            <a:pPr algn="ctr">
              <a:spcAft>
                <a:spcPts val="600"/>
              </a:spcAft>
            </a:pPr>
            <a:r>
              <a:rPr lang="en-US" sz="1300">
                <a:solidFill>
                  <a:srgbClr val="FFFFFF"/>
                </a:solidFill>
              </a:rPr>
              <a:t>Photo courtesy of Dr. Hudson DeYoe</a:t>
            </a:r>
          </a:p>
        </p:txBody>
      </p:sp>
    </p:spTree>
    <p:extLst>
      <p:ext uri="{BB962C8B-B14F-4D97-AF65-F5344CB8AC3E}">
        <p14:creationId xmlns:p14="http://schemas.microsoft.com/office/powerpoint/2010/main" val="377866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76D3409-44BB-4A71-9A9D-327EE2380C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E6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8297E802-9979-4D20-8980-3D1E62C2AB65}"/>
              </a:ext>
            </a:extLst>
          </p:cNvPr>
          <p:cNvSpPr>
            <a:spLocks noGrp="1"/>
          </p:cNvSpPr>
          <p:nvPr>
            <p:ph type="title"/>
          </p:nvPr>
        </p:nvSpPr>
        <p:spPr>
          <a:xfrm>
            <a:off x="524256" y="4767072"/>
            <a:ext cx="6594189" cy="1625210"/>
          </a:xfrm>
        </p:spPr>
        <p:txBody>
          <a:bodyPr vert="horz" lIns="91440" tIns="45720" rIns="91440" bIns="45720" rtlCol="0" anchor="ctr">
            <a:normAutofit/>
          </a:bodyPr>
          <a:lstStyle/>
          <a:p>
            <a:r>
              <a:rPr lang="en-US" dirty="0">
                <a:solidFill>
                  <a:srgbClr val="FFFFFF"/>
                </a:solidFill>
              </a:rPr>
              <a:t>What are bare patches and what are they doing?</a:t>
            </a:r>
          </a:p>
        </p:txBody>
      </p:sp>
      <p:sp>
        <p:nvSpPr>
          <p:cNvPr id="26" name="Rectangle 2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ontent Placeholder 3">
            <a:extLst>
              <a:ext uri="{FF2B5EF4-FFF2-40B4-BE49-F238E27FC236}">
                <a16:creationId xmlns:a16="http://schemas.microsoft.com/office/drawing/2014/main" id="{460CC44D-8B0C-4849-A9E6-8F8DDB7632F5}"/>
              </a:ext>
            </a:extLst>
          </p:cNvPr>
          <p:cNvGraphicFramePr>
            <a:graphicFrameLocks noGrp="1"/>
          </p:cNvGraphicFramePr>
          <p:nvPr>
            <p:ph sz="half" idx="1"/>
            <p:extLst>
              <p:ext uri="{D42A27DB-BD31-4B8C-83A1-F6EECF244321}">
                <p14:modId xmlns:p14="http://schemas.microsoft.com/office/powerpoint/2010/main" val="2560864029"/>
              </p:ext>
            </p:extLst>
          </p:nvPr>
        </p:nvGraphicFramePr>
        <p:xfrm>
          <a:off x="8029319" y="917725"/>
          <a:ext cx="3424739" cy="485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4" descr="A view of a mountain&#10;&#10;Description automatically generated">
            <a:extLst>
              <a:ext uri="{FF2B5EF4-FFF2-40B4-BE49-F238E27FC236}">
                <a16:creationId xmlns:a16="http://schemas.microsoft.com/office/drawing/2014/main" id="{A902AE21-6D9A-4EAC-AFE5-457ECC4F1413}"/>
              </a:ext>
            </a:extLst>
          </p:cNvPr>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1256665" y="321732"/>
            <a:ext cx="5376713" cy="4032534"/>
          </a:xfrm>
        </p:spPr>
      </p:pic>
    </p:spTree>
    <p:extLst>
      <p:ext uri="{BB962C8B-B14F-4D97-AF65-F5344CB8AC3E}">
        <p14:creationId xmlns:p14="http://schemas.microsoft.com/office/powerpoint/2010/main" val="1646706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D7A5A-44B8-4EA4-B754-667A3F380CCA}"/>
              </a:ext>
            </a:extLst>
          </p:cNvPr>
          <p:cNvSpPr>
            <a:spLocks noGrp="1"/>
          </p:cNvSpPr>
          <p:nvPr>
            <p:ph type="title"/>
          </p:nvPr>
        </p:nvSpPr>
        <p:spPr>
          <a:xfrm>
            <a:off x="524256" y="4767072"/>
            <a:ext cx="6594189" cy="1625210"/>
          </a:xfrm>
        </p:spPr>
        <p:txBody>
          <a:bodyPr>
            <a:normAutofit/>
          </a:bodyPr>
          <a:lstStyle/>
          <a:p>
            <a:br>
              <a:rPr lang="en-US" sz="3100" dirty="0">
                <a:solidFill>
                  <a:srgbClr val="FFFFFF"/>
                </a:solidFill>
              </a:rPr>
            </a:br>
            <a:r>
              <a:rPr lang="en-US" sz="3100" dirty="0">
                <a:solidFill>
                  <a:srgbClr val="FFFFFF"/>
                </a:solidFill>
              </a:rPr>
              <a:t>Lower Laguna Madre: </a:t>
            </a:r>
            <a:br>
              <a:rPr lang="en-US" sz="3100" dirty="0">
                <a:solidFill>
                  <a:srgbClr val="FFFFFF"/>
                </a:solidFill>
              </a:rPr>
            </a:br>
            <a:r>
              <a:rPr lang="en-US" sz="3100" dirty="0">
                <a:solidFill>
                  <a:srgbClr val="FFFFFF"/>
                </a:solidFill>
              </a:rPr>
              <a:t>Site locations and descriptions:</a:t>
            </a:r>
            <a:br>
              <a:rPr lang="en-US" sz="3100" dirty="0">
                <a:solidFill>
                  <a:srgbClr val="FFFFFF"/>
                </a:solidFill>
              </a:rPr>
            </a:br>
            <a:endParaRPr lang="en-US" sz="3100" dirty="0">
              <a:solidFill>
                <a:srgbClr val="FFFFFF"/>
              </a:solidFill>
            </a:endParaRPr>
          </a:p>
        </p:txBody>
      </p:sp>
      <p:pic>
        <p:nvPicPr>
          <p:cNvPr id="24" name="Content Placeholder 23" descr="Diagram, map&#10;&#10;Description automatically generated">
            <a:extLst>
              <a:ext uri="{FF2B5EF4-FFF2-40B4-BE49-F238E27FC236}">
                <a16:creationId xmlns:a16="http://schemas.microsoft.com/office/drawing/2014/main" id="{7443EE21-BE6E-4861-AFBE-C285D79ED6C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173" r="-1" b="-1"/>
          <a:stretch/>
        </p:blipFill>
        <p:spPr>
          <a:xfrm>
            <a:off x="327547" y="321733"/>
            <a:ext cx="7058306" cy="4107392"/>
          </a:xfrm>
          <a:prstGeom prst="rect">
            <a:avLst/>
          </a:prstGeom>
        </p:spPr>
      </p:pic>
      <p:sp>
        <p:nvSpPr>
          <p:cNvPr id="31" name="Rectangle 3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BA9752A-C464-4DE8-A341-A41B0AA34B43}"/>
              </a:ext>
            </a:extLst>
          </p:cNvPr>
          <p:cNvSpPr>
            <a:spLocks noGrp="1"/>
          </p:cNvSpPr>
          <p:nvPr>
            <p:ph type="body" idx="4294967295"/>
          </p:nvPr>
        </p:nvSpPr>
        <p:spPr>
          <a:xfrm>
            <a:off x="8029319" y="917725"/>
            <a:ext cx="3424739" cy="4852362"/>
          </a:xfrm>
        </p:spPr>
        <p:txBody>
          <a:bodyPr anchor="ctr">
            <a:normAutofit/>
          </a:bodyPr>
          <a:lstStyle/>
          <a:p>
            <a:pPr algn="ctr"/>
            <a:r>
              <a:rPr lang="en-US" sz="3600" dirty="0">
                <a:solidFill>
                  <a:srgbClr val="FFFFFF"/>
                </a:solidFill>
              </a:rPr>
              <a:t>Patches chosen based on:</a:t>
            </a:r>
          </a:p>
          <a:p>
            <a:r>
              <a:rPr lang="en-US" sz="2400" b="1" u="sng" dirty="0">
                <a:solidFill>
                  <a:srgbClr val="FFFFFF"/>
                </a:solidFill>
              </a:rPr>
              <a:t>Size</a:t>
            </a:r>
            <a:r>
              <a:rPr lang="en-US" sz="2400" dirty="0">
                <a:solidFill>
                  <a:srgbClr val="FFFFFF"/>
                </a:solidFill>
              </a:rPr>
              <a:t>: </a:t>
            </a:r>
          </a:p>
          <a:p>
            <a:r>
              <a:rPr lang="en-US" sz="2400" dirty="0">
                <a:solidFill>
                  <a:srgbClr val="FFFFFF"/>
                </a:solidFill>
              </a:rPr>
              <a:t>- minimum of 250 </a:t>
            </a:r>
            <a:r>
              <a:rPr lang="en-US" sz="2400" dirty="0">
                <a:solidFill>
                  <a:schemeClr val="bg1"/>
                </a:solidFill>
              </a:rPr>
              <a:t>m</a:t>
            </a:r>
            <a:r>
              <a:rPr lang="en-US" sz="2400" dirty="0">
                <a:solidFill>
                  <a:schemeClr val="bg1"/>
                </a:solidFill>
                <a:hlinkClick r:id="rId4">
                  <a:extLst>
                    <a:ext uri="{A12FA001-AC4F-418D-AE19-62706E023703}">
                      <ahyp:hlinkClr xmlns:ahyp="http://schemas.microsoft.com/office/drawing/2018/hyperlinkcolor" val="tx"/>
                    </a:ext>
                  </a:extLst>
                </a:hlinkClick>
              </a:rPr>
              <a:t>²</a:t>
            </a:r>
            <a:r>
              <a:rPr lang="en-US" sz="2400" dirty="0">
                <a:solidFill>
                  <a:schemeClr val="bg1"/>
                </a:solidFill>
              </a:rPr>
              <a:t> or larger</a:t>
            </a:r>
          </a:p>
          <a:p>
            <a:r>
              <a:rPr lang="en-US" sz="2400" b="1" u="sng" dirty="0">
                <a:solidFill>
                  <a:srgbClr val="FFFFFF"/>
                </a:solidFill>
              </a:rPr>
              <a:t>Location</a:t>
            </a:r>
            <a:r>
              <a:rPr lang="en-US" sz="2400" dirty="0">
                <a:solidFill>
                  <a:srgbClr val="FFFFFF"/>
                </a:solidFill>
              </a:rPr>
              <a:t>: </a:t>
            </a:r>
          </a:p>
          <a:p>
            <a:r>
              <a:rPr lang="en-US" sz="2400" dirty="0">
                <a:solidFill>
                  <a:srgbClr val="FFFFFF"/>
                </a:solidFill>
              </a:rPr>
              <a:t>- NE, NW, SE, SW</a:t>
            </a:r>
          </a:p>
          <a:p>
            <a:r>
              <a:rPr lang="en-US" sz="2400" b="1" u="sng" dirty="0">
                <a:solidFill>
                  <a:srgbClr val="FFFFFF"/>
                </a:solidFill>
              </a:rPr>
              <a:t>Seagrass</a:t>
            </a:r>
            <a:r>
              <a:rPr lang="en-US" sz="2400" dirty="0">
                <a:solidFill>
                  <a:srgbClr val="FFFFFF"/>
                </a:solidFill>
              </a:rPr>
              <a:t>: </a:t>
            </a:r>
          </a:p>
          <a:p>
            <a:r>
              <a:rPr lang="en-US" sz="2400" i="1" dirty="0">
                <a:solidFill>
                  <a:srgbClr val="FFFFFF"/>
                </a:solidFill>
              </a:rPr>
              <a:t>- Thalassia testudinum</a:t>
            </a:r>
          </a:p>
          <a:p>
            <a:pPr marL="0" indent="0">
              <a:buNone/>
            </a:pPr>
            <a:endParaRPr lang="en-US" dirty="0">
              <a:solidFill>
                <a:srgbClr val="FFFFFF"/>
              </a:solidFill>
            </a:endParaRPr>
          </a:p>
        </p:txBody>
      </p:sp>
    </p:spTree>
    <p:extLst>
      <p:ext uri="{BB962C8B-B14F-4D97-AF65-F5344CB8AC3E}">
        <p14:creationId xmlns:p14="http://schemas.microsoft.com/office/powerpoint/2010/main" val="302405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52A6894-5084-4268-945E-99A237D5A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5141002"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C871AB55-CF0C-4012-9C08-BB17680333D6}"/>
              </a:ext>
            </a:extLst>
          </p:cNvPr>
          <p:cNvSpPr>
            <a:spLocks noGrp="1"/>
          </p:cNvSpPr>
          <p:nvPr>
            <p:ph type="title"/>
          </p:nvPr>
        </p:nvSpPr>
        <p:spPr>
          <a:xfrm>
            <a:off x="1024129" y="585216"/>
            <a:ext cx="4028318" cy="1499616"/>
          </a:xfrm>
        </p:spPr>
        <p:txBody>
          <a:bodyPr vert="horz" lIns="91440" tIns="45720" rIns="91440" bIns="45720" rtlCol="0" anchor="ctr">
            <a:normAutofit/>
          </a:bodyPr>
          <a:lstStyle/>
          <a:p>
            <a:r>
              <a:rPr lang="en-US" sz="4800">
                <a:solidFill>
                  <a:srgbClr val="FFFFFF"/>
                </a:solidFill>
              </a:rPr>
              <a:t>Materials and Methods</a:t>
            </a:r>
          </a:p>
        </p:txBody>
      </p:sp>
      <p:cxnSp>
        <p:nvCxnSpPr>
          <p:cNvPr id="20" name="Straight Connector 19">
            <a:extLst>
              <a:ext uri="{FF2B5EF4-FFF2-40B4-BE49-F238E27FC236}">
                <a16:creationId xmlns:a16="http://schemas.microsoft.com/office/drawing/2014/main" id="{B9E1C37C-30AF-4558-9B90-6C75BDA585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9EFD6F3-C94B-432E-BFAF-2B0F5D4C8C9E}"/>
              </a:ext>
            </a:extLst>
          </p:cNvPr>
          <p:cNvSpPr/>
          <p:nvPr/>
        </p:nvSpPr>
        <p:spPr>
          <a:xfrm>
            <a:off x="1024129" y="2286000"/>
            <a:ext cx="3791711" cy="3931920"/>
          </a:xfrm>
          <a:prstGeom prst="rect">
            <a:avLst/>
          </a:prstGeom>
        </p:spPr>
        <p:txBody>
          <a:bodyPr vert="horz" lIns="45720" tIns="45720" rIns="45720" bIns="45720" rtlCol="0">
            <a:normAutofit/>
          </a:bodyPr>
          <a:lstStyle/>
          <a:p>
            <a:pPr marL="342900" indent="-342900" defTabSz="914400">
              <a:lnSpc>
                <a:spcPct val="90000"/>
              </a:lnSpc>
              <a:spcAft>
                <a:spcPts val="600"/>
              </a:spcAft>
              <a:buClr>
                <a:schemeClr val="accent1"/>
              </a:buClr>
              <a:buFont typeface="+mj-lt"/>
              <a:buAutoNum type="arabicPeriod"/>
            </a:pPr>
            <a:endParaRPr lang="en-US" sz="2400" dirty="0">
              <a:solidFill>
                <a:srgbClr val="FFFFFF"/>
              </a:solidFill>
            </a:endParaRPr>
          </a:p>
          <a:p>
            <a:pPr marL="342900" indent="-342900" defTabSz="914400">
              <a:lnSpc>
                <a:spcPct val="90000"/>
              </a:lnSpc>
              <a:spcAft>
                <a:spcPts val="600"/>
              </a:spcAft>
              <a:buClr>
                <a:schemeClr val="accent1"/>
              </a:buClr>
              <a:buFont typeface="+mj-lt"/>
              <a:buAutoNum type="arabicPeriod"/>
            </a:pPr>
            <a:r>
              <a:rPr lang="en-US" sz="2400" dirty="0">
                <a:solidFill>
                  <a:srgbClr val="FFFFFF"/>
                </a:solidFill>
              </a:rPr>
              <a:t>Gap dimensions</a:t>
            </a:r>
          </a:p>
          <a:p>
            <a:pPr marL="342900" indent="-342900" defTabSz="914400">
              <a:lnSpc>
                <a:spcPct val="90000"/>
              </a:lnSpc>
              <a:spcAft>
                <a:spcPts val="600"/>
              </a:spcAft>
              <a:buClr>
                <a:schemeClr val="accent1"/>
              </a:buClr>
              <a:buFont typeface="+mj-lt"/>
              <a:buAutoNum type="arabicPeriod"/>
            </a:pPr>
            <a:endParaRPr lang="en-US" sz="2400" dirty="0">
              <a:solidFill>
                <a:srgbClr val="FFFFFF"/>
              </a:solidFill>
            </a:endParaRPr>
          </a:p>
          <a:p>
            <a:pPr marL="342900" indent="-342900" defTabSz="914400">
              <a:lnSpc>
                <a:spcPct val="90000"/>
              </a:lnSpc>
              <a:spcAft>
                <a:spcPts val="600"/>
              </a:spcAft>
              <a:buClr>
                <a:schemeClr val="accent1"/>
              </a:buClr>
              <a:buFont typeface="+mj-lt"/>
              <a:buAutoNum type="arabicPeriod"/>
            </a:pPr>
            <a:r>
              <a:rPr lang="en-US" sz="2400" dirty="0">
                <a:solidFill>
                  <a:srgbClr val="FFFFFF"/>
                </a:solidFill>
              </a:rPr>
              <a:t>Water Clarity</a:t>
            </a:r>
          </a:p>
          <a:p>
            <a:pPr defTabSz="914400">
              <a:lnSpc>
                <a:spcPct val="90000"/>
              </a:lnSpc>
              <a:spcAft>
                <a:spcPts val="600"/>
              </a:spcAft>
              <a:buClr>
                <a:schemeClr val="accent1"/>
              </a:buClr>
            </a:pPr>
            <a:endParaRPr lang="en-US" sz="2400" dirty="0">
              <a:solidFill>
                <a:srgbClr val="FFFFFF"/>
              </a:solidFill>
            </a:endParaRPr>
          </a:p>
          <a:p>
            <a:pPr marL="342900" indent="-342900" defTabSz="914400">
              <a:lnSpc>
                <a:spcPct val="90000"/>
              </a:lnSpc>
              <a:spcAft>
                <a:spcPts val="600"/>
              </a:spcAft>
              <a:buClr>
                <a:schemeClr val="accent1"/>
              </a:buClr>
              <a:buFont typeface="+mj-lt"/>
              <a:buAutoNum type="arabicPeriod"/>
            </a:pPr>
            <a:r>
              <a:rPr lang="en-US" sz="2400" dirty="0">
                <a:solidFill>
                  <a:srgbClr val="FFFFFF"/>
                </a:solidFill>
              </a:rPr>
              <a:t>Seagrass biomass</a:t>
            </a:r>
          </a:p>
          <a:p>
            <a:pPr marL="342900" indent="-342900" defTabSz="914400">
              <a:lnSpc>
                <a:spcPct val="90000"/>
              </a:lnSpc>
              <a:spcAft>
                <a:spcPts val="600"/>
              </a:spcAft>
              <a:buClr>
                <a:schemeClr val="accent1"/>
              </a:buClr>
              <a:buFont typeface="+mj-lt"/>
              <a:buAutoNum type="arabicPeriod"/>
            </a:pPr>
            <a:endParaRPr lang="en-US" sz="2400" dirty="0">
              <a:solidFill>
                <a:srgbClr val="FFFFFF"/>
              </a:solidFill>
            </a:endParaRPr>
          </a:p>
          <a:p>
            <a:pPr marL="342900" indent="-342900" defTabSz="914400">
              <a:lnSpc>
                <a:spcPct val="90000"/>
              </a:lnSpc>
              <a:spcAft>
                <a:spcPts val="600"/>
              </a:spcAft>
              <a:buClr>
                <a:schemeClr val="accent1"/>
              </a:buClr>
              <a:buFont typeface="+mj-lt"/>
              <a:buAutoNum type="arabicPeriod"/>
            </a:pPr>
            <a:r>
              <a:rPr lang="en-US" sz="2400" dirty="0">
                <a:solidFill>
                  <a:srgbClr val="FFFFFF"/>
                </a:solidFill>
              </a:rPr>
              <a:t>Seagrass growth</a:t>
            </a:r>
          </a:p>
        </p:txBody>
      </p:sp>
      <p:pic>
        <p:nvPicPr>
          <p:cNvPr id="13" name="Content Placeholder 12" descr="A picture containing food, plate, bowl, table&#10;&#10;Description automatically generated">
            <a:extLst>
              <a:ext uri="{FF2B5EF4-FFF2-40B4-BE49-F238E27FC236}">
                <a16:creationId xmlns:a16="http://schemas.microsoft.com/office/drawing/2014/main" id="{767CA82F-5B29-4E41-9054-215262C0C3F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006" r="4" b="4"/>
          <a:stretch/>
        </p:blipFill>
        <p:spPr>
          <a:xfrm>
            <a:off x="5626826" y="387296"/>
            <a:ext cx="3730479" cy="3609284"/>
          </a:xfrm>
          <a:prstGeom prst="rect">
            <a:avLst/>
          </a:prstGeom>
          <a:noFill/>
        </p:spPr>
      </p:pic>
      <p:pic>
        <p:nvPicPr>
          <p:cNvPr id="4" name="Picture 3" descr="A picture containing diagram&#10;&#10;Description automatically generated">
            <a:extLst>
              <a:ext uri="{FF2B5EF4-FFF2-40B4-BE49-F238E27FC236}">
                <a16:creationId xmlns:a16="http://schemas.microsoft.com/office/drawing/2014/main" id="{D024410C-A505-461D-A9DE-93506BA9E74B}"/>
              </a:ext>
            </a:extLst>
          </p:cNvPr>
          <p:cNvPicPr>
            <a:picLocks noChangeAspect="1"/>
          </p:cNvPicPr>
          <p:nvPr/>
        </p:nvPicPr>
        <p:blipFill rotWithShape="1">
          <a:blip r:embed="rId4">
            <a:extLst>
              <a:ext uri="{28A0092B-C50C-407E-A947-70E740481C1C}">
                <a14:useLocalDpi xmlns:a14="http://schemas.microsoft.com/office/drawing/2010/main" val="0"/>
              </a:ext>
            </a:extLst>
          </a:blip>
          <a:srcRect l="4206" r="31601" b="-3"/>
          <a:stretch/>
        </p:blipFill>
        <p:spPr>
          <a:xfrm>
            <a:off x="9583347" y="321734"/>
            <a:ext cx="2286921" cy="2727667"/>
          </a:xfrm>
          <a:prstGeom prst="rect">
            <a:avLst/>
          </a:prstGeom>
        </p:spPr>
      </p:pic>
      <p:pic>
        <p:nvPicPr>
          <p:cNvPr id="6" name="Picture 5" descr="A close up of a hand&#10;&#10;Description automatically generated">
            <a:extLst>
              <a:ext uri="{FF2B5EF4-FFF2-40B4-BE49-F238E27FC236}">
                <a16:creationId xmlns:a16="http://schemas.microsoft.com/office/drawing/2014/main" id="{631CAC46-77AB-44DB-87C6-DB485E053452}"/>
              </a:ext>
            </a:extLst>
          </p:cNvPr>
          <p:cNvPicPr>
            <a:picLocks noChangeAspect="1"/>
          </p:cNvPicPr>
          <p:nvPr/>
        </p:nvPicPr>
        <p:blipFill rotWithShape="1">
          <a:blip r:embed="rId5">
            <a:extLst>
              <a:ext uri="{28A0092B-C50C-407E-A947-70E740481C1C}">
                <a14:useLocalDpi xmlns:a14="http://schemas.microsoft.com/office/drawing/2010/main" val="0"/>
              </a:ext>
            </a:extLst>
          </a:blip>
          <a:srcRect l="6171" r="6" b="6"/>
          <a:stretch/>
        </p:blipFill>
        <p:spPr>
          <a:xfrm>
            <a:off x="9583346" y="3210267"/>
            <a:ext cx="2286921" cy="3249800"/>
          </a:xfrm>
          <a:prstGeom prst="rect">
            <a:avLst/>
          </a:prstGeom>
        </p:spPr>
      </p:pic>
      <p:pic>
        <p:nvPicPr>
          <p:cNvPr id="9" name="Content Placeholder 14" descr="A picture containing outdoor, snow, holding, person&#10;&#10;Description automatically generated">
            <a:extLst>
              <a:ext uri="{FF2B5EF4-FFF2-40B4-BE49-F238E27FC236}">
                <a16:creationId xmlns:a16="http://schemas.microsoft.com/office/drawing/2014/main" id="{31418985-DE6B-43FC-8DB2-CFEFE24003BF}"/>
              </a:ext>
            </a:extLst>
          </p:cNvPr>
          <p:cNvPicPr>
            <a:picLocks noChangeAspect="1"/>
          </p:cNvPicPr>
          <p:nvPr/>
        </p:nvPicPr>
        <p:blipFill rotWithShape="1">
          <a:blip r:embed="rId6">
            <a:extLst>
              <a:ext uri="{28A0092B-C50C-407E-A947-70E740481C1C}">
                <a14:useLocalDpi xmlns:a14="http://schemas.microsoft.com/office/drawing/2010/main" val="0"/>
              </a:ext>
            </a:extLst>
          </a:blip>
          <a:srcRect t="4988" r="4" b="4116"/>
          <a:stretch/>
        </p:blipFill>
        <p:spPr>
          <a:xfrm>
            <a:off x="5626823" y="4157449"/>
            <a:ext cx="3798247" cy="2313255"/>
          </a:xfrm>
          <a:prstGeom prst="rect">
            <a:avLst/>
          </a:prstGeom>
        </p:spPr>
      </p:pic>
      <p:sp>
        <p:nvSpPr>
          <p:cNvPr id="8" name="Slide Number Placeholder 1">
            <a:extLst>
              <a:ext uri="{FF2B5EF4-FFF2-40B4-BE49-F238E27FC236}">
                <a16:creationId xmlns:a16="http://schemas.microsoft.com/office/drawing/2014/main" id="{D3C22937-BACF-4537-AC6E-F2DDF7CF5F59}"/>
              </a:ext>
            </a:extLst>
          </p:cNvPr>
          <p:cNvSpPr>
            <a:spLocks noGrp="1"/>
          </p:cNvSpPr>
          <p:nvPr>
            <p:ph type="sldNum" sz="quarter" idx="12"/>
          </p:nvPr>
        </p:nvSpPr>
        <p:spPr>
          <a:xfrm>
            <a:off x="10837334" y="6470704"/>
            <a:ext cx="973666" cy="274320"/>
          </a:xfrm>
        </p:spPr>
        <p:txBody>
          <a:bodyPr vert="horz" lIns="91440" tIns="45720" rIns="91440" bIns="45720" rtlCol="0" anchor="ctr">
            <a:normAutofit/>
          </a:bodyPr>
          <a:lstStyle/>
          <a:p>
            <a:pPr>
              <a:spcAft>
                <a:spcPts val="600"/>
              </a:spcAft>
            </a:pPr>
            <a:fld id="{48BB047D-A6CD-43AB-96F0-683C726B586B}" type="slidenum">
              <a:rPr lang="en-US" smtClean="0"/>
              <a:pPr>
                <a:spcAft>
                  <a:spcPts val="600"/>
                </a:spcAft>
              </a:pPr>
              <a:t>5</a:t>
            </a:fld>
            <a:endParaRPr lang="en-US"/>
          </a:p>
        </p:txBody>
      </p:sp>
    </p:spTree>
    <p:extLst>
      <p:ext uri="{BB962C8B-B14F-4D97-AF65-F5344CB8AC3E}">
        <p14:creationId xmlns:p14="http://schemas.microsoft.com/office/powerpoint/2010/main" val="1376680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F29EC-91A5-40B6-8A43-2EFD5D567560}"/>
              </a:ext>
            </a:extLst>
          </p:cNvPr>
          <p:cNvSpPr>
            <a:spLocks noGrp="1"/>
          </p:cNvSpPr>
          <p:nvPr>
            <p:ph type="title"/>
          </p:nvPr>
        </p:nvSpPr>
        <p:spPr/>
        <p:txBody>
          <a:bodyPr/>
          <a:lstStyle/>
          <a:p>
            <a:r>
              <a:rPr lang="en-US" sz="4500" dirty="0"/>
              <a:t>Gap Dimension change</a:t>
            </a:r>
          </a:p>
        </p:txBody>
      </p:sp>
      <p:graphicFrame>
        <p:nvGraphicFramePr>
          <p:cNvPr id="6" name="Content Placeholder 5">
            <a:extLst>
              <a:ext uri="{FF2B5EF4-FFF2-40B4-BE49-F238E27FC236}">
                <a16:creationId xmlns:a16="http://schemas.microsoft.com/office/drawing/2014/main" id="{96DEF8C7-E37E-41D1-B115-CC33E5A4B44E}"/>
              </a:ext>
            </a:extLst>
          </p:cNvPr>
          <p:cNvGraphicFramePr>
            <a:graphicFrameLocks noGrp="1"/>
          </p:cNvGraphicFramePr>
          <p:nvPr>
            <p:ph idx="1"/>
          </p:nvPr>
        </p:nvGraphicFramePr>
        <p:xfrm>
          <a:off x="5715000" y="822325"/>
          <a:ext cx="5678488" cy="51847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EADEE237-32A5-4063-8214-359D36051D33}"/>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en-US" sz="2400" dirty="0"/>
              <a:t>Statistical analysis show movement rate is not significant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Pattern not detected over the one-year study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Edge activity varies between patches</a:t>
            </a:r>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9" name="Rectangle 8">
            <a:extLst>
              <a:ext uri="{FF2B5EF4-FFF2-40B4-BE49-F238E27FC236}">
                <a16:creationId xmlns:a16="http://schemas.microsoft.com/office/drawing/2014/main" id="{A14ACDC9-9C83-47C6-8BCF-FF0967E1BF6D}"/>
              </a:ext>
            </a:extLst>
          </p:cNvPr>
          <p:cNvSpPr/>
          <p:nvPr/>
        </p:nvSpPr>
        <p:spPr>
          <a:xfrm>
            <a:off x="6645292" y="6312226"/>
            <a:ext cx="3506089"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dirty="0"/>
              <a:t>Northwest region patch movement for site 129</a:t>
            </a:r>
          </a:p>
        </p:txBody>
      </p:sp>
    </p:spTree>
    <p:extLst>
      <p:ext uri="{BB962C8B-B14F-4D97-AF65-F5344CB8AC3E}">
        <p14:creationId xmlns:p14="http://schemas.microsoft.com/office/powerpoint/2010/main" val="2760088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0D9AF-CF7C-4062-B02C-AC66A3144DD2}"/>
              </a:ext>
            </a:extLst>
          </p:cNvPr>
          <p:cNvSpPr>
            <a:spLocks noGrp="1"/>
          </p:cNvSpPr>
          <p:nvPr>
            <p:ph type="title"/>
          </p:nvPr>
        </p:nvSpPr>
        <p:spPr>
          <a:xfrm>
            <a:off x="1024128" y="585216"/>
            <a:ext cx="9720072" cy="1499616"/>
          </a:xfrm>
        </p:spPr>
        <p:txBody>
          <a:bodyPr>
            <a:normAutofit fontScale="90000"/>
          </a:bodyPr>
          <a:lstStyle/>
          <a:p>
            <a:pPr algn="ctr"/>
            <a:r>
              <a:rPr lang="en-US" dirty="0"/>
              <a:t>Materials and Methods:</a:t>
            </a:r>
            <a:br>
              <a:rPr lang="en-US" dirty="0"/>
            </a:br>
            <a:r>
              <a:rPr lang="en-US" dirty="0"/>
              <a:t>Water clarity / light</a:t>
            </a:r>
            <a:br>
              <a:rPr lang="en-US" dirty="0"/>
            </a:br>
            <a:endParaRPr lang="en-US" dirty="0"/>
          </a:p>
        </p:txBody>
      </p:sp>
      <p:pic>
        <p:nvPicPr>
          <p:cNvPr id="8" name="Content Placeholder 7" descr="Diagram, map&#10;&#10;Description automatically generated">
            <a:extLst>
              <a:ext uri="{FF2B5EF4-FFF2-40B4-BE49-F238E27FC236}">
                <a16:creationId xmlns:a16="http://schemas.microsoft.com/office/drawing/2014/main" id="{987CB4C6-BED7-4F98-9E11-5DADBAB0D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997619"/>
            <a:ext cx="6209430" cy="4554401"/>
          </a:xfrm>
          <a:prstGeom prst="rect">
            <a:avLst/>
          </a:prstGeom>
        </p:spPr>
      </p:pic>
      <p:graphicFrame>
        <p:nvGraphicFramePr>
          <p:cNvPr id="5" name="Chart 4">
            <a:extLst>
              <a:ext uri="{FF2B5EF4-FFF2-40B4-BE49-F238E27FC236}">
                <a16:creationId xmlns:a16="http://schemas.microsoft.com/office/drawing/2014/main" id="{6F6127D6-A57B-4F48-95AB-37819FADD642}"/>
              </a:ext>
            </a:extLst>
          </p:cNvPr>
          <p:cNvGraphicFramePr>
            <a:graphicFrameLocks/>
          </p:cNvGraphicFramePr>
          <p:nvPr>
            <p:extLst>
              <p:ext uri="{D42A27DB-BD31-4B8C-83A1-F6EECF244321}">
                <p14:modId xmlns:p14="http://schemas.microsoft.com/office/powerpoint/2010/main" val="1489329534"/>
              </p:ext>
            </p:extLst>
          </p:nvPr>
        </p:nvGraphicFramePr>
        <p:xfrm>
          <a:off x="6754266" y="1777153"/>
          <a:ext cx="4520595" cy="49953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7872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871AB55-CF0C-4012-9C08-BB17680333D6}"/>
              </a:ext>
            </a:extLst>
          </p:cNvPr>
          <p:cNvSpPr>
            <a:spLocks noGrp="1"/>
          </p:cNvSpPr>
          <p:nvPr>
            <p:ph type="title"/>
          </p:nvPr>
        </p:nvSpPr>
        <p:spPr>
          <a:xfrm>
            <a:off x="1066800" y="328384"/>
            <a:ext cx="10437704" cy="1126178"/>
          </a:xfrm>
        </p:spPr>
        <p:txBody>
          <a:bodyPr>
            <a:noAutofit/>
          </a:bodyPr>
          <a:lstStyle/>
          <a:p>
            <a:pPr algn="ctr"/>
            <a:r>
              <a:rPr lang="en-US" sz="4500" dirty="0"/>
              <a:t>Seagrass growth:</a:t>
            </a:r>
            <a:br>
              <a:rPr lang="en-US" sz="3600" dirty="0"/>
            </a:br>
            <a:r>
              <a:rPr lang="en-US" sz="2400" dirty="0"/>
              <a:t>Monthly blade elongation trends among regions </a:t>
            </a:r>
            <a:br>
              <a:rPr lang="en-US" sz="2400" dirty="0"/>
            </a:br>
            <a:r>
              <a:rPr lang="en-US" sz="2400" dirty="0"/>
              <a:t>March, May, June </a:t>
            </a:r>
            <a:br>
              <a:rPr lang="en-US" sz="2400" dirty="0"/>
            </a:br>
            <a:r>
              <a:rPr lang="en-US" sz="2400" dirty="0"/>
              <a:t>2018</a:t>
            </a:r>
            <a:endParaRPr lang="en-US" sz="3600" dirty="0"/>
          </a:p>
        </p:txBody>
      </p:sp>
      <p:sp>
        <p:nvSpPr>
          <p:cNvPr id="8" name="Slide Number Placeholder 1">
            <a:extLst>
              <a:ext uri="{FF2B5EF4-FFF2-40B4-BE49-F238E27FC236}">
                <a16:creationId xmlns:a16="http://schemas.microsoft.com/office/drawing/2014/main" id="{D3C22937-BACF-4537-AC6E-F2DDF7CF5F59}"/>
              </a:ext>
            </a:extLst>
          </p:cNvPr>
          <p:cNvSpPr>
            <a:spLocks noGrp="1"/>
          </p:cNvSpPr>
          <p:nvPr>
            <p:ph type="sldNum" sz="quarter" idx="12"/>
          </p:nvPr>
        </p:nvSpPr>
        <p:spPr/>
        <p:txBody>
          <a:bodyPr/>
          <a:lstStyle/>
          <a:p>
            <a:fld id="{48BB047D-A6CD-43AB-96F0-683C726B586B}" type="slidenum">
              <a:rPr lang="en-US" smtClean="0"/>
              <a:pPr/>
              <a:t>8</a:t>
            </a:fld>
            <a:endParaRPr lang="en-US"/>
          </a:p>
        </p:txBody>
      </p:sp>
      <p:graphicFrame>
        <p:nvGraphicFramePr>
          <p:cNvPr id="12" name="Chart 11">
            <a:extLst>
              <a:ext uri="{FF2B5EF4-FFF2-40B4-BE49-F238E27FC236}">
                <a16:creationId xmlns:a16="http://schemas.microsoft.com/office/drawing/2014/main" id="{A7A28C31-BE37-4033-9CE7-21CE855DB0A2}"/>
              </a:ext>
            </a:extLst>
          </p:cNvPr>
          <p:cNvGraphicFramePr>
            <a:graphicFrameLocks/>
          </p:cNvGraphicFramePr>
          <p:nvPr/>
        </p:nvGraphicFramePr>
        <p:xfrm>
          <a:off x="684373" y="1524000"/>
          <a:ext cx="4558187" cy="33361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056E95FE-4C9E-4928-9510-F0BAD7FE5B2D}"/>
              </a:ext>
            </a:extLst>
          </p:cNvPr>
          <p:cNvGraphicFramePr>
            <a:graphicFrameLocks noGrp="1"/>
          </p:cNvGraphicFramePr>
          <p:nvPr/>
        </p:nvGraphicFramePr>
        <p:xfrm>
          <a:off x="684373" y="5026652"/>
          <a:ext cx="4558187" cy="1691641"/>
        </p:xfrm>
        <a:graphic>
          <a:graphicData uri="http://schemas.openxmlformats.org/drawingml/2006/table">
            <a:tbl>
              <a:tblPr>
                <a:tableStyleId>{5C22544A-7EE6-4342-B048-85BDC9FD1C3A}</a:tableStyleId>
              </a:tblPr>
              <a:tblGrid>
                <a:gridCol w="674766">
                  <a:extLst>
                    <a:ext uri="{9D8B030D-6E8A-4147-A177-3AD203B41FA5}">
                      <a16:colId xmlns:a16="http://schemas.microsoft.com/office/drawing/2014/main" val="628456460"/>
                    </a:ext>
                  </a:extLst>
                </a:gridCol>
                <a:gridCol w="674766">
                  <a:extLst>
                    <a:ext uri="{9D8B030D-6E8A-4147-A177-3AD203B41FA5}">
                      <a16:colId xmlns:a16="http://schemas.microsoft.com/office/drawing/2014/main" val="3901405399"/>
                    </a:ext>
                  </a:extLst>
                </a:gridCol>
                <a:gridCol w="674766">
                  <a:extLst>
                    <a:ext uri="{9D8B030D-6E8A-4147-A177-3AD203B41FA5}">
                      <a16:colId xmlns:a16="http://schemas.microsoft.com/office/drawing/2014/main" val="2888298610"/>
                    </a:ext>
                  </a:extLst>
                </a:gridCol>
                <a:gridCol w="1254644">
                  <a:extLst>
                    <a:ext uri="{9D8B030D-6E8A-4147-A177-3AD203B41FA5}">
                      <a16:colId xmlns:a16="http://schemas.microsoft.com/office/drawing/2014/main" val="1285037990"/>
                    </a:ext>
                  </a:extLst>
                </a:gridCol>
                <a:gridCol w="1279245">
                  <a:extLst>
                    <a:ext uri="{9D8B030D-6E8A-4147-A177-3AD203B41FA5}">
                      <a16:colId xmlns:a16="http://schemas.microsoft.com/office/drawing/2014/main" val="1298316700"/>
                    </a:ext>
                  </a:extLst>
                </a:gridCol>
              </a:tblGrid>
              <a:tr h="766877">
                <a:tc>
                  <a:txBody>
                    <a:bodyPr/>
                    <a:lstStyle/>
                    <a:p>
                      <a:pPr algn="ctr" fontAlgn="ctr"/>
                      <a:r>
                        <a:rPr lang="en-US" sz="1000" u="none" strike="noStrike">
                          <a:effectLst/>
                        </a:rPr>
                        <a:t>Site</a:t>
                      </a:r>
                      <a:endParaRPr lang="en-US" sz="10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a:effectLst/>
                        </a:rPr>
                        <a:t>Region</a:t>
                      </a:r>
                      <a:endParaRPr lang="en-US" sz="10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a:effectLst/>
                        </a:rPr>
                        <a:t>Average PCD patch center depth</a:t>
                      </a:r>
                      <a:endParaRPr lang="en-US" sz="10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dirty="0">
                          <a:effectLst/>
                        </a:rPr>
                        <a:t>Average depth M</a:t>
                      </a:r>
                      <a:endParaRPr lang="en-US" sz="1000" b="0"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a:effectLst/>
                        </a:rPr>
                        <a:t>Average Secchi</a:t>
                      </a:r>
                      <a:endParaRPr lang="en-US" sz="1000" b="0" i="0" u="none" strike="noStrike">
                        <a:solidFill>
                          <a:srgbClr val="000000"/>
                        </a:solidFill>
                        <a:effectLst/>
                        <a:latin typeface="Cambria" panose="02040503050406030204" pitchFamily="18" charset="0"/>
                      </a:endParaRPr>
                    </a:p>
                  </a:txBody>
                  <a:tcPr marL="0" marR="0" marT="0" marB="0" anchor="ctr"/>
                </a:tc>
                <a:extLst>
                  <a:ext uri="{0D108BD9-81ED-4DB2-BD59-A6C34878D82A}">
                    <a16:rowId xmlns:a16="http://schemas.microsoft.com/office/drawing/2014/main" val="3971493449"/>
                  </a:ext>
                </a:extLst>
              </a:tr>
              <a:tr h="225552">
                <a:tc>
                  <a:txBody>
                    <a:bodyPr/>
                    <a:lstStyle/>
                    <a:p>
                      <a:pPr algn="ctr" fontAlgn="ctr"/>
                      <a:r>
                        <a:rPr lang="en-US" sz="1000" u="none" strike="noStrike">
                          <a:effectLst/>
                        </a:rPr>
                        <a:t>119</a:t>
                      </a:r>
                      <a:endParaRPr lang="en-US" sz="10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a:effectLst/>
                        </a:rPr>
                        <a:t>NE</a:t>
                      </a:r>
                      <a:endParaRPr lang="en-US" sz="10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a:effectLst/>
                        </a:rPr>
                        <a:t>1.09</a:t>
                      </a:r>
                      <a:endParaRPr lang="en-US" sz="10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a:effectLst/>
                        </a:rPr>
                        <a:t>1.05</a:t>
                      </a:r>
                      <a:endParaRPr lang="en-US" sz="10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a:effectLst/>
                        </a:rPr>
                        <a:t>1.04</a:t>
                      </a:r>
                      <a:endParaRPr lang="en-US" sz="1000" b="0" i="0" u="none" strike="noStrike">
                        <a:solidFill>
                          <a:srgbClr val="000000"/>
                        </a:solidFill>
                        <a:effectLst/>
                        <a:latin typeface="Cambria" panose="02040503050406030204" pitchFamily="18" charset="0"/>
                      </a:endParaRPr>
                    </a:p>
                  </a:txBody>
                  <a:tcPr marL="0" marR="0" marT="0" marB="0" anchor="ctr"/>
                </a:tc>
                <a:extLst>
                  <a:ext uri="{0D108BD9-81ED-4DB2-BD59-A6C34878D82A}">
                    <a16:rowId xmlns:a16="http://schemas.microsoft.com/office/drawing/2014/main" val="3141184049"/>
                  </a:ext>
                </a:extLst>
              </a:tr>
              <a:tr h="225552">
                <a:tc>
                  <a:txBody>
                    <a:bodyPr/>
                    <a:lstStyle/>
                    <a:p>
                      <a:pPr algn="ctr" fontAlgn="ctr"/>
                      <a:r>
                        <a:rPr lang="en-US" sz="1000" u="none" strike="noStrike">
                          <a:effectLst/>
                        </a:rPr>
                        <a:t>131</a:t>
                      </a:r>
                      <a:endParaRPr lang="en-US" sz="10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dirty="0">
                          <a:effectLst/>
                        </a:rPr>
                        <a:t>NW</a:t>
                      </a:r>
                      <a:endParaRPr lang="en-US" sz="1000" b="0" i="0" u="none" strike="noStrike" dirty="0">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a:effectLst/>
                        </a:rPr>
                        <a:t>0.80</a:t>
                      </a:r>
                      <a:endParaRPr lang="en-US" sz="10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a:effectLst/>
                        </a:rPr>
                        <a:t>1.45</a:t>
                      </a:r>
                      <a:endParaRPr lang="en-US" sz="10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a:effectLst/>
                        </a:rPr>
                        <a:t>0.53</a:t>
                      </a:r>
                      <a:endParaRPr lang="en-US" sz="1000" b="0" i="0" u="none" strike="noStrike">
                        <a:solidFill>
                          <a:srgbClr val="000000"/>
                        </a:solidFill>
                        <a:effectLst/>
                        <a:latin typeface="Cambria" panose="02040503050406030204" pitchFamily="18" charset="0"/>
                      </a:endParaRPr>
                    </a:p>
                  </a:txBody>
                  <a:tcPr marL="0" marR="0" marT="0" marB="0" anchor="ctr"/>
                </a:tc>
                <a:extLst>
                  <a:ext uri="{0D108BD9-81ED-4DB2-BD59-A6C34878D82A}">
                    <a16:rowId xmlns:a16="http://schemas.microsoft.com/office/drawing/2014/main" val="2786921781"/>
                  </a:ext>
                </a:extLst>
              </a:tr>
              <a:tr h="236830">
                <a:tc>
                  <a:txBody>
                    <a:bodyPr/>
                    <a:lstStyle/>
                    <a:p>
                      <a:pPr algn="ctr" fontAlgn="ctr"/>
                      <a:r>
                        <a:rPr lang="en-US" sz="1000" u="none" strike="noStrike">
                          <a:effectLst/>
                        </a:rPr>
                        <a:t>123</a:t>
                      </a:r>
                      <a:endParaRPr lang="en-US" sz="10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a:effectLst/>
                        </a:rPr>
                        <a:t>SE</a:t>
                      </a:r>
                      <a:endParaRPr lang="en-US" sz="10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a:effectLst/>
                        </a:rPr>
                        <a:t>1.45</a:t>
                      </a:r>
                      <a:endParaRPr lang="en-US" sz="10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a:effectLst/>
                        </a:rPr>
                        <a:t>1.46</a:t>
                      </a:r>
                      <a:endParaRPr lang="en-US" sz="10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a:effectLst/>
                        </a:rPr>
                        <a:t>1.39</a:t>
                      </a:r>
                      <a:endParaRPr lang="en-US" sz="1000" b="0" i="0" u="none" strike="noStrike">
                        <a:solidFill>
                          <a:srgbClr val="000000"/>
                        </a:solidFill>
                        <a:effectLst/>
                        <a:latin typeface="Cambria" panose="02040503050406030204" pitchFamily="18" charset="0"/>
                      </a:endParaRPr>
                    </a:p>
                  </a:txBody>
                  <a:tcPr marL="0" marR="0" marT="0" marB="0" anchor="ctr"/>
                </a:tc>
                <a:extLst>
                  <a:ext uri="{0D108BD9-81ED-4DB2-BD59-A6C34878D82A}">
                    <a16:rowId xmlns:a16="http://schemas.microsoft.com/office/drawing/2014/main" val="1515309022"/>
                  </a:ext>
                </a:extLst>
              </a:tr>
              <a:tr h="236830">
                <a:tc>
                  <a:txBody>
                    <a:bodyPr/>
                    <a:lstStyle/>
                    <a:p>
                      <a:pPr algn="ctr" fontAlgn="ctr"/>
                      <a:r>
                        <a:rPr lang="en-US" sz="1000" u="none" strike="noStrike">
                          <a:effectLst/>
                        </a:rPr>
                        <a:t>137</a:t>
                      </a:r>
                      <a:endParaRPr lang="en-US" sz="10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a:effectLst/>
                        </a:rPr>
                        <a:t>SW</a:t>
                      </a:r>
                      <a:endParaRPr lang="en-US" sz="10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a:effectLst/>
                        </a:rPr>
                        <a:t>1.17</a:t>
                      </a:r>
                      <a:endParaRPr lang="en-US" sz="10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a:effectLst/>
                        </a:rPr>
                        <a:t>1.18</a:t>
                      </a:r>
                      <a:endParaRPr lang="en-US" sz="10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n-US" sz="1000" u="none" strike="noStrike" dirty="0">
                          <a:effectLst/>
                        </a:rPr>
                        <a:t>0.57</a:t>
                      </a:r>
                      <a:endParaRPr lang="en-US" sz="1000" b="0" i="0" u="none" strike="noStrike" dirty="0">
                        <a:solidFill>
                          <a:srgbClr val="000000"/>
                        </a:solidFill>
                        <a:effectLst/>
                        <a:latin typeface="Cambria" panose="02040503050406030204" pitchFamily="18" charset="0"/>
                      </a:endParaRPr>
                    </a:p>
                  </a:txBody>
                  <a:tcPr marL="0" marR="0" marT="0" marB="0" anchor="ctr"/>
                </a:tc>
                <a:extLst>
                  <a:ext uri="{0D108BD9-81ED-4DB2-BD59-A6C34878D82A}">
                    <a16:rowId xmlns:a16="http://schemas.microsoft.com/office/drawing/2014/main" val="2849761774"/>
                  </a:ext>
                </a:extLst>
              </a:tr>
            </a:tbl>
          </a:graphicData>
        </a:graphic>
      </p:graphicFrame>
      <p:graphicFrame>
        <p:nvGraphicFramePr>
          <p:cNvPr id="9" name="Chart 8">
            <a:extLst>
              <a:ext uri="{FF2B5EF4-FFF2-40B4-BE49-F238E27FC236}">
                <a16:creationId xmlns:a16="http://schemas.microsoft.com/office/drawing/2014/main" id="{B1119C2A-F692-42CD-B2C0-249A7AC9B5BF}"/>
              </a:ext>
            </a:extLst>
          </p:cNvPr>
          <p:cNvGraphicFramePr>
            <a:graphicFrameLocks/>
          </p:cNvGraphicFramePr>
          <p:nvPr/>
        </p:nvGraphicFramePr>
        <p:xfrm>
          <a:off x="6096000" y="1415741"/>
          <a:ext cx="5408504" cy="34443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a:extLst>
              <a:ext uri="{FF2B5EF4-FFF2-40B4-BE49-F238E27FC236}">
                <a16:creationId xmlns:a16="http://schemas.microsoft.com/office/drawing/2014/main" id="{5AA9CEFC-1A44-499A-BB4C-BD4B39AAAA7A}"/>
              </a:ext>
            </a:extLst>
          </p:cNvPr>
          <p:cNvGraphicFramePr>
            <a:graphicFrameLocks noGrp="1"/>
          </p:cNvGraphicFramePr>
          <p:nvPr>
            <p:extLst>
              <p:ext uri="{D42A27DB-BD31-4B8C-83A1-F6EECF244321}">
                <p14:modId xmlns:p14="http://schemas.microsoft.com/office/powerpoint/2010/main" val="969533699"/>
              </p:ext>
            </p:extLst>
          </p:nvPr>
        </p:nvGraphicFramePr>
        <p:xfrm>
          <a:off x="5412476" y="5026651"/>
          <a:ext cx="6781797" cy="1691640"/>
        </p:xfrm>
        <a:graphic>
          <a:graphicData uri="http://schemas.openxmlformats.org/drawingml/2006/table">
            <a:tbl>
              <a:tblPr>
                <a:tableStyleId>{5C22544A-7EE6-4342-B048-85BDC9FD1C3A}</a:tableStyleId>
              </a:tblPr>
              <a:tblGrid>
                <a:gridCol w="610171">
                  <a:extLst>
                    <a:ext uri="{9D8B030D-6E8A-4147-A177-3AD203B41FA5}">
                      <a16:colId xmlns:a16="http://schemas.microsoft.com/office/drawing/2014/main" val="1876829264"/>
                    </a:ext>
                  </a:extLst>
                </a:gridCol>
                <a:gridCol w="622883">
                  <a:extLst>
                    <a:ext uri="{9D8B030D-6E8A-4147-A177-3AD203B41FA5}">
                      <a16:colId xmlns:a16="http://schemas.microsoft.com/office/drawing/2014/main" val="2721216386"/>
                    </a:ext>
                  </a:extLst>
                </a:gridCol>
                <a:gridCol w="610171">
                  <a:extLst>
                    <a:ext uri="{9D8B030D-6E8A-4147-A177-3AD203B41FA5}">
                      <a16:colId xmlns:a16="http://schemas.microsoft.com/office/drawing/2014/main" val="2882052156"/>
                    </a:ext>
                  </a:extLst>
                </a:gridCol>
                <a:gridCol w="622883">
                  <a:extLst>
                    <a:ext uri="{9D8B030D-6E8A-4147-A177-3AD203B41FA5}">
                      <a16:colId xmlns:a16="http://schemas.microsoft.com/office/drawing/2014/main" val="498272858"/>
                    </a:ext>
                  </a:extLst>
                </a:gridCol>
                <a:gridCol w="610171">
                  <a:extLst>
                    <a:ext uri="{9D8B030D-6E8A-4147-A177-3AD203B41FA5}">
                      <a16:colId xmlns:a16="http://schemas.microsoft.com/office/drawing/2014/main" val="1179083595"/>
                    </a:ext>
                  </a:extLst>
                </a:gridCol>
                <a:gridCol w="622883">
                  <a:extLst>
                    <a:ext uri="{9D8B030D-6E8A-4147-A177-3AD203B41FA5}">
                      <a16:colId xmlns:a16="http://schemas.microsoft.com/office/drawing/2014/main" val="3383825351"/>
                    </a:ext>
                  </a:extLst>
                </a:gridCol>
                <a:gridCol w="619705">
                  <a:extLst>
                    <a:ext uri="{9D8B030D-6E8A-4147-A177-3AD203B41FA5}">
                      <a16:colId xmlns:a16="http://schemas.microsoft.com/office/drawing/2014/main" val="1228999362"/>
                    </a:ext>
                  </a:extLst>
                </a:gridCol>
                <a:gridCol w="619705">
                  <a:extLst>
                    <a:ext uri="{9D8B030D-6E8A-4147-A177-3AD203B41FA5}">
                      <a16:colId xmlns:a16="http://schemas.microsoft.com/office/drawing/2014/main" val="1613446170"/>
                    </a:ext>
                  </a:extLst>
                </a:gridCol>
                <a:gridCol w="622883">
                  <a:extLst>
                    <a:ext uri="{9D8B030D-6E8A-4147-A177-3AD203B41FA5}">
                      <a16:colId xmlns:a16="http://schemas.microsoft.com/office/drawing/2014/main" val="1140018611"/>
                    </a:ext>
                  </a:extLst>
                </a:gridCol>
                <a:gridCol w="610171">
                  <a:extLst>
                    <a:ext uri="{9D8B030D-6E8A-4147-A177-3AD203B41FA5}">
                      <a16:colId xmlns:a16="http://schemas.microsoft.com/office/drawing/2014/main" val="1108230704"/>
                    </a:ext>
                  </a:extLst>
                </a:gridCol>
                <a:gridCol w="610171">
                  <a:extLst>
                    <a:ext uri="{9D8B030D-6E8A-4147-A177-3AD203B41FA5}">
                      <a16:colId xmlns:a16="http://schemas.microsoft.com/office/drawing/2014/main" val="1027479353"/>
                    </a:ext>
                  </a:extLst>
                </a:gridCol>
              </a:tblGrid>
              <a:tr h="169164">
                <a:tc>
                  <a:txBody>
                    <a:bodyPr/>
                    <a:lstStyle/>
                    <a:p>
                      <a:pPr algn="l" fontAlgn="b"/>
                      <a:r>
                        <a:rPr lang="en-US" sz="1000" u="none" strike="noStrike">
                          <a:effectLst/>
                        </a:rPr>
                        <a:t>EDGE</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en-US" sz="1000" u="none" strike="noStrike">
                          <a:effectLst/>
                        </a:rPr>
                        <a:t>REFERENCCE</a:t>
                      </a:r>
                      <a:endParaRPr lang="en-US" sz="10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09507225"/>
                  </a:ext>
                </a:extLst>
              </a:tr>
              <a:tr h="169164">
                <a:tc>
                  <a:txBody>
                    <a:bodyPr/>
                    <a:lstStyle/>
                    <a:p>
                      <a:pPr algn="ctr" fontAlgn="ctr"/>
                      <a:r>
                        <a:rPr lang="en-US" sz="1000" u="none" strike="noStrike">
                          <a:effectLst/>
                        </a:rPr>
                        <a:t>March</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173</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NE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117</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15.23</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US" sz="1000" u="none" strike="noStrike">
                          <a:effectLst/>
                        </a:rPr>
                        <a:t>March</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173</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NE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117</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20.43</a:t>
                      </a:r>
                      <a:endParaRPr lang="en-US"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80684496"/>
                  </a:ext>
                </a:extLst>
              </a:tr>
              <a:tr h="169164">
                <a:tc>
                  <a:txBody>
                    <a:bodyPr/>
                    <a:lstStyle/>
                    <a:p>
                      <a:pPr algn="ctr" fontAlgn="ctr"/>
                      <a:r>
                        <a:rPr lang="en-US" sz="1000" u="none" strike="noStrike">
                          <a:effectLst/>
                        </a:rPr>
                        <a:t>May</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173</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NE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117</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40.27</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US" sz="1000" u="none" strike="noStrike">
                          <a:effectLst/>
                        </a:rPr>
                        <a:t>May</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173</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NE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117</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36.89</a:t>
                      </a:r>
                      <a:endParaRPr lang="en-US"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65781964"/>
                  </a:ext>
                </a:extLst>
              </a:tr>
              <a:tr h="169164">
                <a:tc>
                  <a:txBody>
                    <a:bodyPr/>
                    <a:lstStyle/>
                    <a:p>
                      <a:pPr algn="ctr" fontAlgn="ctr"/>
                      <a:r>
                        <a:rPr lang="en-US" sz="1000" u="none" strike="noStrike">
                          <a:effectLst/>
                        </a:rPr>
                        <a:t>June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173</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NE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117</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42.91</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US" sz="1000" u="none" strike="noStrike">
                          <a:effectLst/>
                        </a:rPr>
                        <a:t>June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173</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NE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117</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35.28</a:t>
                      </a:r>
                      <a:endParaRPr lang="en-US"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85808934"/>
                  </a:ext>
                </a:extLst>
              </a:tr>
              <a:tr h="169164">
                <a:tc>
                  <a:txBody>
                    <a:bodyPr/>
                    <a:lstStyle/>
                    <a:p>
                      <a:pPr algn="ctr" fontAlgn="ctr"/>
                      <a:r>
                        <a:rPr lang="en-US" sz="1000" u="none" strike="noStrike">
                          <a:effectLst/>
                        </a:rPr>
                        <a:t>March</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170</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NW</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127</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20.25</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US" sz="1000" u="none" strike="noStrike">
                          <a:effectLst/>
                        </a:rPr>
                        <a:t>March</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170</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NW</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127</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24.92</a:t>
                      </a:r>
                      <a:endParaRPr lang="en-US"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17055090"/>
                  </a:ext>
                </a:extLst>
              </a:tr>
              <a:tr h="169164">
                <a:tc>
                  <a:txBody>
                    <a:bodyPr/>
                    <a:lstStyle/>
                    <a:p>
                      <a:pPr algn="ctr" fontAlgn="ctr"/>
                      <a:r>
                        <a:rPr lang="en-US" sz="1000" u="none" strike="noStrike">
                          <a:effectLst/>
                        </a:rPr>
                        <a:t>May</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170</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NW</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127</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42.66</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US" sz="1000" u="none" strike="noStrike">
                          <a:effectLst/>
                        </a:rPr>
                        <a:t>May</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170</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NW</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127</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40.85</a:t>
                      </a:r>
                      <a:endParaRPr lang="en-US"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4660477"/>
                  </a:ext>
                </a:extLst>
              </a:tr>
              <a:tr h="169164">
                <a:tc>
                  <a:txBody>
                    <a:bodyPr/>
                    <a:lstStyle/>
                    <a:p>
                      <a:pPr algn="ctr" fontAlgn="ctr"/>
                      <a:r>
                        <a:rPr lang="en-US" sz="1000" u="none" strike="noStrike">
                          <a:effectLst/>
                        </a:rPr>
                        <a:t>June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170</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NW</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127</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57.40</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US" sz="1000" u="none" strike="noStrike">
                          <a:effectLst/>
                        </a:rPr>
                        <a:t>June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170</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NW</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127</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45.73</a:t>
                      </a:r>
                      <a:endParaRPr lang="en-US"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35186928"/>
                  </a:ext>
                </a:extLst>
              </a:tr>
              <a:tr h="169164">
                <a:tc>
                  <a:txBody>
                    <a:bodyPr/>
                    <a:lstStyle/>
                    <a:p>
                      <a:pPr algn="ctr" fontAlgn="ctr"/>
                      <a:r>
                        <a:rPr lang="en-US" sz="1000" u="none" strike="noStrike">
                          <a:effectLst/>
                        </a:rPr>
                        <a:t>March</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175</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SE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126</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9.73</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US" sz="1000" u="none" strike="noStrike">
                          <a:effectLst/>
                        </a:rPr>
                        <a:t>March</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175</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SE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126</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5.77</a:t>
                      </a:r>
                      <a:endParaRPr lang="en-US"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9040905"/>
                  </a:ext>
                </a:extLst>
              </a:tr>
              <a:tr h="169164">
                <a:tc>
                  <a:txBody>
                    <a:bodyPr/>
                    <a:lstStyle/>
                    <a:p>
                      <a:pPr algn="ctr" fontAlgn="ctr"/>
                      <a:r>
                        <a:rPr lang="en-US" sz="1000" u="none" strike="noStrike">
                          <a:effectLst/>
                        </a:rPr>
                        <a:t>May</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175</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SE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126</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32.59</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US" sz="1000" u="none" strike="noStrike">
                          <a:effectLst/>
                        </a:rPr>
                        <a:t>May</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175</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SE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126</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36.43</a:t>
                      </a:r>
                      <a:endParaRPr lang="en-US"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809806875"/>
                  </a:ext>
                </a:extLst>
              </a:tr>
              <a:tr h="169164">
                <a:tc>
                  <a:txBody>
                    <a:bodyPr/>
                    <a:lstStyle/>
                    <a:p>
                      <a:pPr algn="ctr" fontAlgn="ctr"/>
                      <a:r>
                        <a:rPr lang="en-US" sz="1000" u="none" strike="noStrike">
                          <a:effectLst/>
                        </a:rPr>
                        <a:t>June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175</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SE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126</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49.57</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US" sz="1000" u="none" strike="noStrike">
                          <a:effectLst/>
                        </a:rPr>
                        <a:t>June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175</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SE</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a:effectLst/>
                        </a:rPr>
                        <a:t>126</a:t>
                      </a:r>
                      <a:endParaRPr lang="en-US"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000" u="none" strike="noStrike" dirty="0">
                          <a:effectLst/>
                        </a:rPr>
                        <a:t>49.34</a:t>
                      </a:r>
                      <a:endParaRPr lang="en-US"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76824347"/>
                  </a:ext>
                </a:extLst>
              </a:tr>
            </a:tbl>
          </a:graphicData>
        </a:graphic>
      </p:graphicFrame>
    </p:spTree>
    <p:extLst>
      <p:ext uri="{BB962C8B-B14F-4D97-AF65-F5344CB8AC3E}">
        <p14:creationId xmlns:p14="http://schemas.microsoft.com/office/powerpoint/2010/main" val="1460440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871AB55-CF0C-4012-9C08-BB17680333D6}"/>
              </a:ext>
            </a:extLst>
          </p:cNvPr>
          <p:cNvSpPr>
            <a:spLocks noGrp="1"/>
          </p:cNvSpPr>
          <p:nvPr>
            <p:ph type="title"/>
          </p:nvPr>
        </p:nvSpPr>
        <p:spPr>
          <a:xfrm>
            <a:off x="1066800" y="328384"/>
            <a:ext cx="10744200" cy="1126178"/>
          </a:xfrm>
        </p:spPr>
        <p:txBody>
          <a:bodyPr>
            <a:noAutofit/>
          </a:bodyPr>
          <a:lstStyle/>
          <a:p>
            <a:pPr algn="ctr"/>
            <a:r>
              <a:rPr lang="en-US" sz="4500" dirty="0"/>
              <a:t>Seagrass growth:</a:t>
            </a:r>
            <a:br>
              <a:rPr lang="en-US" sz="3600" dirty="0"/>
            </a:br>
            <a:r>
              <a:rPr lang="en-US" sz="2400" dirty="0"/>
              <a:t>Monthly blade Length and Width trends among regions </a:t>
            </a:r>
            <a:br>
              <a:rPr lang="en-US" sz="2400" dirty="0"/>
            </a:br>
            <a:r>
              <a:rPr lang="en-US" sz="2400" dirty="0"/>
              <a:t>March, May, June </a:t>
            </a:r>
            <a:br>
              <a:rPr lang="en-US" sz="2400" dirty="0"/>
            </a:br>
            <a:r>
              <a:rPr lang="en-US" sz="2400" dirty="0"/>
              <a:t>2018</a:t>
            </a:r>
            <a:endParaRPr lang="en-US" sz="3600" dirty="0"/>
          </a:p>
        </p:txBody>
      </p:sp>
      <p:sp>
        <p:nvSpPr>
          <p:cNvPr id="8" name="Slide Number Placeholder 1">
            <a:extLst>
              <a:ext uri="{FF2B5EF4-FFF2-40B4-BE49-F238E27FC236}">
                <a16:creationId xmlns:a16="http://schemas.microsoft.com/office/drawing/2014/main" id="{D3C22937-BACF-4537-AC6E-F2DDF7CF5F59}"/>
              </a:ext>
            </a:extLst>
          </p:cNvPr>
          <p:cNvSpPr>
            <a:spLocks noGrp="1"/>
          </p:cNvSpPr>
          <p:nvPr>
            <p:ph type="sldNum" sz="quarter" idx="12"/>
          </p:nvPr>
        </p:nvSpPr>
        <p:spPr/>
        <p:txBody>
          <a:bodyPr/>
          <a:lstStyle/>
          <a:p>
            <a:fld id="{48BB047D-A6CD-43AB-96F0-683C726B586B}" type="slidenum">
              <a:rPr lang="en-US" smtClean="0"/>
              <a:pPr/>
              <a:t>9</a:t>
            </a:fld>
            <a:endParaRPr lang="en-US"/>
          </a:p>
        </p:txBody>
      </p:sp>
      <p:graphicFrame>
        <p:nvGraphicFramePr>
          <p:cNvPr id="14" name="Chart 13">
            <a:extLst>
              <a:ext uri="{FF2B5EF4-FFF2-40B4-BE49-F238E27FC236}">
                <a16:creationId xmlns:a16="http://schemas.microsoft.com/office/drawing/2014/main" id="{0BB6237A-BA05-4A80-A88E-800CF84B810D}"/>
              </a:ext>
            </a:extLst>
          </p:cNvPr>
          <p:cNvGraphicFramePr>
            <a:graphicFrameLocks/>
          </p:cNvGraphicFramePr>
          <p:nvPr>
            <p:extLst>
              <p:ext uri="{D42A27DB-BD31-4B8C-83A1-F6EECF244321}">
                <p14:modId xmlns:p14="http://schemas.microsoft.com/office/powerpoint/2010/main" val="2799944696"/>
              </p:ext>
            </p:extLst>
          </p:nvPr>
        </p:nvGraphicFramePr>
        <p:xfrm>
          <a:off x="553086" y="1628384"/>
          <a:ext cx="5678800" cy="497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8F6E2DD5-5EB4-43E7-9FF7-638D5AF23C5C}"/>
              </a:ext>
            </a:extLst>
          </p:cNvPr>
          <p:cNvGraphicFramePr>
            <a:graphicFrameLocks/>
          </p:cNvGraphicFramePr>
          <p:nvPr>
            <p:extLst>
              <p:ext uri="{D42A27DB-BD31-4B8C-83A1-F6EECF244321}">
                <p14:modId xmlns:p14="http://schemas.microsoft.com/office/powerpoint/2010/main" val="2502796930"/>
              </p:ext>
            </p:extLst>
          </p:nvPr>
        </p:nvGraphicFramePr>
        <p:xfrm>
          <a:off x="6096000" y="1628384"/>
          <a:ext cx="5290349" cy="478585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32597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858</Words>
  <Application>Microsoft Office PowerPoint</Application>
  <PresentationFormat>Widescreen</PresentationFormat>
  <Paragraphs>230</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vt:lpstr>
      <vt:lpstr>Tw Cen MT</vt:lpstr>
      <vt:lpstr>Tw Cen MT Condensed</vt:lpstr>
      <vt:lpstr>Wingdings 3</vt:lpstr>
      <vt:lpstr>Integral</vt:lpstr>
      <vt:lpstr>Bare Patch Dynamics of the  Seagrass  Thalassia Testudinum </vt:lpstr>
      <vt:lpstr>Seagrass are essential ecological drivers</vt:lpstr>
      <vt:lpstr>What are bare patches and what are they doing?</vt:lpstr>
      <vt:lpstr> Lower Laguna Madre:  Site locations and descriptions: </vt:lpstr>
      <vt:lpstr>Materials and Methods</vt:lpstr>
      <vt:lpstr>Gap Dimension change</vt:lpstr>
      <vt:lpstr>Materials and Methods: Water clarity / light </vt:lpstr>
      <vt:lpstr>Seagrass growth: Monthly blade elongation trends among regions  March, May, June  2018</vt:lpstr>
      <vt:lpstr>Seagrass growth: Monthly blade Length and Width trends among regions  March, May, June  2018</vt:lpstr>
      <vt:lpstr>Seagrass biomass</vt:lpstr>
      <vt:lpstr> conclusions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Bare Patch Dynamics of the  Seagrass  Thalassia Testudinum</dc:title>
  <dc:creator>Nicole Laas</dc:creator>
  <cp:lastModifiedBy>Hudson Deyoe</cp:lastModifiedBy>
  <cp:revision>30</cp:revision>
  <dcterms:created xsi:type="dcterms:W3CDTF">2020-11-19T10:59:18Z</dcterms:created>
  <dcterms:modified xsi:type="dcterms:W3CDTF">2020-11-19T15:37:51Z</dcterms:modified>
</cp:coreProperties>
</file>