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0" r:id="rId2"/>
  </p:sldIdLst>
  <p:sldSz cx="43891200" cy="3291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03"/>
    <a:srgbClr val="005941"/>
    <a:srgbClr val="154835"/>
    <a:srgbClr val="006600"/>
    <a:srgbClr val="C0C0C0"/>
    <a:srgbClr val="EAEAEA"/>
    <a:srgbClr val="47543C"/>
    <a:srgbClr val="01672F"/>
    <a:srgbClr val="113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73" autoAdjust="0"/>
    <p:restoredTop sz="93827" autoAdjust="0"/>
  </p:normalViewPr>
  <p:slideViewPr>
    <p:cSldViewPr snapToGrid="0">
      <p:cViewPr>
        <p:scale>
          <a:sx n="100" d="100"/>
          <a:sy n="100" d="100"/>
        </p:scale>
        <p:origin x="-16392" y="-621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Number of Genes Expressed in Treatments But Not in Controls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ofPieChart>
        <c:ofPieType val="bar"/>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B0E-D74C-9AD1-2868B0126E5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B0E-D74C-9AD1-2868B0126E5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B0E-D74C-9AD1-2868B0126E5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B0E-D74C-9AD1-2868B0126E5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Sheet1!$A$41:$A$43</c:f>
              <c:strCache>
                <c:ptCount val="3"/>
                <c:pt idx="0">
                  <c:v>Found Only in Small CNT Treatment</c:v>
                </c:pt>
                <c:pt idx="1">
                  <c:v>Found Only in Medium CNT Treatment</c:v>
                </c:pt>
                <c:pt idx="2">
                  <c:v>Found in Only Large CNT Treatment</c:v>
                </c:pt>
              </c:strCache>
            </c:strRef>
          </c:cat>
          <c:val>
            <c:numRef>
              <c:f>Sheet1!$B$41:$B$43</c:f>
              <c:numCache>
                <c:formatCode>General</c:formatCode>
                <c:ptCount val="3"/>
                <c:pt idx="0">
                  <c:v>19</c:v>
                </c:pt>
                <c:pt idx="1">
                  <c:v>12</c:v>
                </c:pt>
                <c:pt idx="2">
                  <c:v>2</c:v>
                </c:pt>
              </c:numCache>
            </c:numRef>
          </c:val>
          <c:extLst>
            <c:ext xmlns:c16="http://schemas.microsoft.com/office/drawing/2014/chart" uri="{C3380CC4-5D6E-409C-BE32-E72D297353CC}">
              <c16:uniqueId val="{00000008-9B0E-D74C-9AD1-2868B0126E59}"/>
            </c:ext>
          </c:extLst>
        </c:ser>
        <c:dLbls>
          <c:dLblPos val="ctr"/>
          <c:showLegendKey val="0"/>
          <c:showVal val="0"/>
          <c:showCatName val="0"/>
          <c:showSerName val="0"/>
          <c:showPercent val="1"/>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232D2F-2FC4-4141-B10B-FB01218F9B17}" type="datetimeFigureOut">
              <a:rPr lang="en-US" smtClean="0"/>
              <a:t>11/19/2020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F28798-D7F0-4467-82B2-13205F46147F}" type="slidenum">
              <a:rPr lang="en-US" smtClean="0"/>
              <a:t>‹#›</a:t>
            </a:fld>
            <a:endParaRPr lang="en-US"/>
          </a:p>
        </p:txBody>
      </p:sp>
    </p:spTree>
    <p:extLst>
      <p:ext uri="{BB962C8B-B14F-4D97-AF65-F5344CB8AC3E}">
        <p14:creationId xmlns:p14="http://schemas.microsoft.com/office/powerpoint/2010/main" val="57842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28798-D7F0-4467-82B2-13205F46147F}" type="slidenum">
              <a:rPr lang="en-US" smtClean="0"/>
              <a:t>1</a:t>
            </a:fld>
            <a:endParaRPr lang="en-US"/>
          </a:p>
        </p:txBody>
      </p:sp>
    </p:spTree>
    <p:extLst>
      <p:ext uri="{BB962C8B-B14F-4D97-AF65-F5344CB8AC3E}">
        <p14:creationId xmlns:p14="http://schemas.microsoft.com/office/powerpoint/2010/main" val="259166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A83D33-3247-4AC7-8AB9-2BB748FE76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1024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3D33-3247-4AC7-8AB9-2BB748FE76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305825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3D33-3247-4AC7-8AB9-2BB748FE76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294492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3D33-3247-4AC7-8AB9-2BB748FE76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2363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3D33-3247-4AC7-8AB9-2BB748FE76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50531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A83D33-3247-4AC7-8AB9-2BB748FE76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424591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83D33-3247-4AC7-8AB9-2BB748FE7601}"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121106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A83D33-3247-4AC7-8AB9-2BB748FE7601}"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128945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83D33-3247-4AC7-8AB9-2BB748FE7601}"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115899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3A83D33-3247-4AC7-8AB9-2BB748FE76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294450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3A83D33-3247-4AC7-8AB9-2BB748FE76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11B80-E586-417C-BA02-5AB9EBF456B5}" type="slidenum">
              <a:rPr lang="en-US" smtClean="0"/>
              <a:t>‹#›</a:t>
            </a:fld>
            <a:endParaRPr lang="en-US"/>
          </a:p>
        </p:txBody>
      </p:sp>
    </p:spTree>
    <p:extLst>
      <p:ext uri="{BB962C8B-B14F-4D97-AF65-F5344CB8AC3E}">
        <p14:creationId xmlns:p14="http://schemas.microsoft.com/office/powerpoint/2010/main" val="397847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3A83D33-3247-4AC7-8AB9-2BB748FE7601}" type="datetimeFigureOut">
              <a:rPr lang="en-US" smtClean="0"/>
              <a:t>11/19/2020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6E11B80-E586-417C-BA02-5AB9EBF456B5}" type="slidenum">
              <a:rPr lang="en-US" smtClean="0"/>
              <a:t>‹#›</a:t>
            </a:fld>
            <a:endParaRPr lang="en-US"/>
          </a:p>
        </p:txBody>
      </p:sp>
    </p:spTree>
    <p:extLst>
      <p:ext uri="{BB962C8B-B14F-4D97-AF65-F5344CB8AC3E}">
        <p14:creationId xmlns:p14="http://schemas.microsoft.com/office/powerpoint/2010/main" val="2093635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encrypted-tbn0.gstatic.com/images?q=tbn%3AANd9GcQxwuvWLB9ZymgroVoxdr5XLDJfz2J-eTIEsg&amp;usqp=CAU" TargetMode="External"/><Relationship Id="rId13" Type="http://schemas.openxmlformats.org/officeDocument/2006/relationships/image" Target="../media/image7.tiff"/><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2.jpeg"/><Relationship Id="rId15" Type="http://schemas.openxmlformats.org/officeDocument/2006/relationships/image" Target="../media/image8.tiff"/><Relationship Id="rId10" Type="http://schemas.openxmlformats.org/officeDocument/2006/relationships/image" Target="file:////var/folders/m4/l56shfcs39b835ys96lgvkvw0000gn/T/com.microsoft.Word/WebArchiveCopyPasteTempFiles/page47image190357040" TargetMode="External"/><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60000"/>
                <a:lumOff val="40000"/>
              </a:schemeClr>
            </a:gs>
            <a:gs pos="76000">
              <a:schemeClr val="accent3">
                <a:lumMod val="45000"/>
                <a:lumOff val="55000"/>
              </a:schemeClr>
            </a:gs>
            <a:gs pos="100000">
              <a:schemeClr val="accent3">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16" name="Picture 215" descr="Chart, diagram, bubble chart&#10;&#10;Description automatically generated">
            <a:extLst>
              <a:ext uri="{FF2B5EF4-FFF2-40B4-BE49-F238E27FC236}">
                <a16:creationId xmlns:a16="http://schemas.microsoft.com/office/drawing/2014/main" id="{9600F62B-9862-5C43-848D-1089F896D508}"/>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314764" y="10377644"/>
            <a:ext cx="7748448" cy="3578253"/>
          </a:xfrm>
          <a:prstGeom prst="rect">
            <a:avLst/>
          </a:prstGeom>
          <a:noFill/>
          <a:ln>
            <a:noFill/>
          </a:ln>
        </p:spPr>
      </p:pic>
      <p:sp>
        <p:nvSpPr>
          <p:cNvPr id="2" name="TextBox 1">
            <a:extLst>
              <a:ext uri="{FF2B5EF4-FFF2-40B4-BE49-F238E27FC236}">
                <a16:creationId xmlns:a16="http://schemas.microsoft.com/office/drawing/2014/main" id="{B44409C7-8C3B-482E-9083-3043538963DE}"/>
              </a:ext>
            </a:extLst>
          </p:cNvPr>
          <p:cNvSpPr txBox="1"/>
          <p:nvPr/>
        </p:nvSpPr>
        <p:spPr>
          <a:xfrm>
            <a:off x="7991216" y="-20886"/>
            <a:ext cx="32478724" cy="3570208"/>
          </a:xfrm>
          <a:prstGeom prst="rect">
            <a:avLst/>
          </a:prstGeom>
          <a:noFill/>
        </p:spPr>
        <p:txBody>
          <a:bodyPr wrap="square" lIns="91440" tIns="45720" rIns="91440" bIns="45720" rtlCol="0" anchor="t">
            <a:spAutoFit/>
          </a:bodyPr>
          <a:lstStyle/>
          <a:p>
            <a:pPr algn="ctr"/>
            <a:r>
              <a:rPr lang="en-US" sz="6600" b="1" dirty="0">
                <a:latin typeface="Times New Roman" panose="02020603050405020304" pitchFamily="18" charset="0"/>
                <a:ea typeface="Calibri" panose="020F0502020204030204" pitchFamily="34" charset="0"/>
                <a:cs typeface="Times New Roman" panose="02020603050405020304" pitchFamily="18" charset="0"/>
              </a:rPr>
              <a:t>A Review of The Toxic Effects of Carbon Nanotubules on Microorganisms</a:t>
            </a:r>
            <a:endParaRPr lang="en-US" sz="6200" b="1" dirty="0">
              <a:latin typeface="Times New Roman"/>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K. Zarzosa, K. Lowe</a:t>
            </a:r>
          </a:p>
          <a:p>
            <a:pPr algn="ctr"/>
            <a:r>
              <a:rPr lang="en-US" sz="4000" baseline="30000" dirty="0">
                <a:latin typeface="Times New Roman" panose="02020603050405020304" pitchFamily="18" charset="0"/>
                <a:cs typeface="Times New Roman" panose="02020603050405020304" pitchFamily="18" charset="0"/>
              </a:rPr>
              <a:t>1</a:t>
            </a:r>
            <a:r>
              <a:rPr lang="en-US" sz="4000" dirty="0">
                <a:latin typeface="Times New Roman" panose="02020603050405020304" pitchFamily="18" charset="0"/>
                <a:cs typeface="Times New Roman" panose="02020603050405020304" pitchFamily="18" charset="0"/>
              </a:rPr>
              <a:t>Department of Biology, University of Texas Rio Grande Valley, Edinburg, TX.</a:t>
            </a:r>
          </a:p>
          <a:p>
            <a:pPr algn="ctr"/>
            <a:r>
              <a:rPr lang="en-US" sz="4000" dirty="0">
                <a:latin typeface="Times New Roman" panose="02020603050405020304" pitchFamily="18" charset="0"/>
                <a:cs typeface="Times New Roman" panose="02020603050405020304" pitchFamily="18" charset="0"/>
              </a:rPr>
              <a:t>Kusy.zarzosa01@utrgv.edu, </a:t>
            </a:r>
            <a:r>
              <a:rPr lang="en-US" sz="4000" dirty="0" err="1">
                <a:latin typeface="Times New Roman" panose="02020603050405020304" pitchFamily="18" charset="0"/>
                <a:cs typeface="Times New Roman" panose="02020603050405020304" pitchFamily="18" charset="0"/>
              </a:rPr>
              <a:t>Kristine.lowe@utrgv.edu</a:t>
            </a:r>
            <a:endParaRPr lang="en-US" sz="4000" dirty="0">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sp>
        <p:nvSpPr>
          <p:cNvPr id="4" name="Shape 208">
            <a:extLst>
              <a:ext uri="{FF2B5EF4-FFF2-40B4-BE49-F238E27FC236}">
                <a16:creationId xmlns:a16="http://schemas.microsoft.com/office/drawing/2014/main" id="{E3A90A7F-7BBB-49CC-8339-02F7741A17B7}"/>
              </a:ext>
            </a:extLst>
          </p:cNvPr>
          <p:cNvSpPr txBox="1">
            <a:spLocks/>
          </p:cNvSpPr>
          <p:nvPr/>
        </p:nvSpPr>
        <p:spPr>
          <a:xfrm>
            <a:off x="40363" y="3432469"/>
            <a:ext cx="13648735" cy="1190773"/>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marL="0" marR="0" lvl="0" indent="-335280" algn="ctr" defTabSz="914400" rtl="0" eaLnBrk="1" fontAlgn="auto" latinLnBrk="0" hangingPunct="1">
              <a:lnSpc>
                <a:spcPct val="90000"/>
              </a:lnSpc>
              <a:spcBef>
                <a:spcPts val="0"/>
              </a:spcBef>
              <a:spcAft>
                <a:spcPts val="0"/>
              </a:spcAft>
              <a:buClr>
                <a:srgbClr val="FFFFFF"/>
              </a:buClr>
              <a:buSzPts val="1100"/>
              <a:buFont typeface="Arial"/>
              <a:buNone/>
              <a:tabLst/>
              <a:defRPr/>
            </a:pPr>
            <a:r>
              <a:rPr lang="en-US" sz="4800" b="1" kern="0" dirty="0">
                <a:solidFill>
                  <a:srgbClr val="FFFFFF"/>
                </a:solidFill>
                <a:latin typeface="Times New Roman"/>
                <a:ea typeface="Palatino"/>
                <a:cs typeface="Times New Roman"/>
                <a:sym typeface="Palatino"/>
              </a:rPr>
              <a:t>Summary</a:t>
            </a:r>
            <a:endParaRPr lang="en" sz="4800" b="1" i="0" u="none" strike="noStrike" kern="0" cap="none" spc="0" normalizeH="0" baseline="0" noProof="0" dirty="0">
              <a:ln>
                <a:noFill/>
              </a:ln>
              <a:solidFill>
                <a:srgbClr val="FFFFFF"/>
              </a:solidFill>
              <a:effectLst/>
              <a:uLnTx/>
              <a:uFillTx/>
              <a:latin typeface="Times New Roman"/>
              <a:ea typeface="Palatino"/>
              <a:cs typeface="Times New Roman"/>
            </a:endParaRPr>
          </a:p>
        </p:txBody>
      </p:sp>
      <p:sp>
        <p:nvSpPr>
          <p:cNvPr id="46" name="Shape 208">
            <a:extLst>
              <a:ext uri="{FF2B5EF4-FFF2-40B4-BE49-F238E27FC236}">
                <a16:creationId xmlns:a16="http://schemas.microsoft.com/office/drawing/2014/main" id="{605D14D4-CFC3-420E-9A96-F4AD05936829}"/>
              </a:ext>
            </a:extLst>
          </p:cNvPr>
          <p:cNvSpPr txBox="1">
            <a:spLocks/>
          </p:cNvSpPr>
          <p:nvPr/>
        </p:nvSpPr>
        <p:spPr>
          <a:xfrm flipH="1">
            <a:off x="30749648" y="3465676"/>
            <a:ext cx="13152787" cy="951873"/>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marL="0" marR="0" lvl="0" indent="-335280" algn="ctr" defTabSz="914400" rtl="0" eaLnBrk="1" fontAlgn="auto" latinLnBrk="0" hangingPunct="1">
              <a:lnSpc>
                <a:spcPct val="90000"/>
              </a:lnSpc>
              <a:spcBef>
                <a:spcPts val="0"/>
              </a:spcBef>
              <a:spcAft>
                <a:spcPts val="0"/>
              </a:spcAft>
              <a:buClr>
                <a:srgbClr val="FFFFFF"/>
              </a:buClr>
              <a:buSzPts val="1100"/>
              <a:buFont typeface="Arial"/>
              <a:buNone/>
              <a:tabLst/>
              <a:defRPr/>
            </a:pPr>
            <a:r>
              <a:rPr lang="en-US" sz="4800" b="1" kern="0" dirty="0">
                <a:solidFill>
                  <a:srgbClr val="FFFFFF"/>
                </a:solidFill>
                <a:latin typeface="Times New Roman"/>
                <a:ea typeface="Palatino"/>
                <a:cs typeface="Times New Roman"/>
                <a:sym typeface="Palatino"/>
              </a:rPr>
              <a:t>Results</a:t>
            </a:r>
            <a:endParaRPr kumimoji="0" lang="en" sz="4800" b="1" i="0" u="none" strike="noStrike" kern="0" cap="none" spc="0" normalizeH="0" baseline="0" noProof="0" dirty="0">
              <a:ln>
                <a:noFill/>
              </a:ln>
              <a:solidFill>
                <a:srgbClr val="FFFFFF"/>
              </a:solidFill>
              <a:effectLst/>
              <a:uLnTx/>
              <a:uFillTx/>
              <a:latin typeface="Times New Roman"/>
              <a:ea typeface="Palatino"/>
              <a:cs typeface="Times New Roman"/>
              <a:sym typeface="Palatino"/>
            </a:endParaRPr>
          </a:p>
        </p:txBody>
      </p:sp>
      <p:sp>
        <p:nvSpPr>
          <p:cNvPr id="50" name="Shape 214">
            <a:extLst>
              <a:ext uri="{FF2B5EF4-FFF2-40B4-BE49-F238E27FC236}">
                <a16:creationId xmlns:a16="http://schemas.microsoft.com/office/drawing/2014/main" id="{45C7EE27-B782-4CFE-8BFF-907C0FA05C0B}"/>
              </a:ext>
            </a:extLst>
          </p:cNvPr>
          <p:cNvSpPr txBox="1">
            <a:spLocks/>
          </p:cNvSpPr>
          <p:nvPr/>
        </p:nvSpPr>
        <p:spPr>
          <a:xfrm>
            <a:off x="716307" y="4719792"/>
            <a:ext cx="12682169" cy="11618276"/>
          </a:xfrm>
          <a:prstGeom prst="rect">
            <a:avLst/>
          </a:prstGeom>
          <a:noFill/>
          <a:ln w="12700" cap="flat" cmpd="sng">
            <a:noFill/>
            <a:prstDash val="solid"/>
            <a:round/>
            <a:headEnd type="none" w="med" len="med"/>
            <a:tailEnd type="none" w="med" len="med"/>
          </a:ln>
        </p:spPr>
        <p:txBody>
          <a:bodyPr wrap="square" lIns="287400" tIns="143640" rIns="71880" bIns="35880" anchor="t" anchorCtr="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lvl="0" indent="0" defTabSz="457200">
              <a:lnSpc>
                <a:spcPct val="100000"/>
              </a:lnSpc>
              <a:spcBef>
                <a:spcPts val="0"/>
              </a:spcBef>
              <a:buNone/>
            </a:pPr>
            <a:r>
              <a:rPr lang="en-US" sz="3600" dirty="0">
                <a:solidFill>
                  <a:prstClr val="black"/>
                </a:solidFill>
                <a:latin typeface="Times New Roman" panose="02020603050405020304" pitchFamily="18" charset="0"/>
                <a:cs typeface="Times New Roman" panose="02020603050405020304" pitchFamily="18" charset="0"/>
              </a:rPr>
              <a:t>Carbon-based nanomaterials and their composites possess promising applications in a wide range of fields such as electronics, biomedical aids, membranes, and flexible wearable sensors. </a:t>
            </a:r>
          </a:p>
          <a:p>
            <a:pPr defTabSz="457200">
              <a:lnSpc>
                <a:spcPct val="100000"/>
              </a:lnSpc>
              <a:spcBef>
                <a:spcPts val="0"/>
              </a:spcBef>
            </a:pPr>
            <a:r>
              <a:rPr lang="en-US" sz="3600" i="1" dirty="0">
                <a:solidFill>
                  <a:prstClr val="black"/>
                </a:solidFill>
                <a:latin typeface="Times New Roman" panose="02020603050405020304" pitchFamily="18" charset="0"/>
                <a:cs typeface="Times New Roman" panose="02020603050405020304" pitchFamily="18" charset="0"/>
              </a:rPr>
              <a:t>Carbon nanotubes (CNT) are a therapeutic </a:t>
            </a:r>
            <a:r>
              <a:rPr lang="en-US" sz="3600" i="1" dirty="0" err="1">
                <a:solidFill>
                  <a:prstClr val="black"/>
                </a:solidFill>
                <a:latin typeface="Times New Roman" panose="02020603050405020304" pitchFamily="18" charset="0"/>
                <a:cs typeface="Times New Roman" panose="02020603050405020304" pitchFamily="18" charset="0"/>
              </a:rPr>
              <a:t>nano</a:t>
            </a:r>
            <a:r>
              <a:rPr lang="en-US" sz="3600" i="1" dirty="0">
                <a:solidFill>
                  <a:prstClr val="black"/>
                </a:solidFill>
                <a:latin typeface="Times New Roman" panose="02020603050405020304" pitchFamily="18" charset="0"/>
                <a:cs typeface="Times New Roman" panose="02020603050405020304" pitchFamily="18" charset="0"/>
              </a:rPr>
              <a:t> tool in biology, biomedical science, agriculture, environmental science and biotechnology. </a:t>
            </a:r>
            <a:br>
              <a:rPr lang="en-US" sz="3600" i="1" dirty="0">
                <a:solidFill>
                  <a:prstClr val="black"/>
                </a:solidFill>
                <a:latin typeface="Times New Roman" panose="02020603050405020304" pitchFamily="18" charset="0"/>
                <a:cs typeface="Times New Roman" panose="02020603050405020304" pitchFamily="18" charset="0"/>
              </a:rPr>
            </a:br>
            <a:endParaRPr lang="en-US" sz="3600" i="1" dirty="0">
              <a:solidFill>
                <a:prstClr val="black"/>
              </a:solidFill>
              <a:latin typeface="Times New Roman" panose="02020603050405020304" pitchFamily="18" charset="0"/>
              <a:cs typeface="Times New Roman" panose="02020603050405020304" pitchFamily="18" charset="0"/>
            </a:endParaRPr>
          </a:p>
          <a:p>
            <a:pPr defTabSz="457200">
              <a:lnSpc>
                <a:spcPct val="100000"/>
              </a:lnSpc>
              <a:spcBef>
                <a:spcPts val="0"/>
              </a:spcBef>
            </a:pPr>
            <a:r>
              <a:rPr lang="en-US" sz="3600" i="1" dirty="0">
                <a:solidFill>
                  <a:prstClr val="black"/>
                </a:solidFill>
                <a:latin typeface="Times New Roman" panose="02020603050405020304" pitchFamily="18" charset="0"/>
                <a:cs typeface="Times New Roman" panose="02020603050405020304" pitchFamily="18" charset="0"/>
              </a:rPr>
              <a:t>Studies have shown that CNT display antibacterial and anti-fungal properties. </a:t>
            </a:r>
            <a:br>
              <a:rPr lang="en-US" sz="3600" i="1" dirty="0">
                <a:solidFill>
                  <a:prstClr val="black"/>
                </a:solidFill>
                <a:latin typeface="Times New Roman" panose="02020603050405020304" pitchFamily="18" charset="0"/>
                <a:cs typeface="Times New Roman" panose="02020603050405020304" pitchFamily="18" charset="0"/>
              </a:rPr>
            </a:br>
            <a:endParaRPr lang="en-US" sz="3600" i="1" dirty="0">
              <a:solidFill>
                <a:prstClr val="black"/>
              </a:solidFill>
              <a:latin typeface="Times New Roman" panose="02020603050405020304" pitchFamily="18" charset="0"/>
              <a:cs typeface="Times New Roman" panose="02020603050405020304" pitchFamily="18" charset="0"/>
            </a:endParaRPr>
          </a:p>
          <a:p>
            <a:pPr defTabSz="457200">
              <a:lnSpc>
                <a:spcPct val="100000"/>
              </a:lnSpc>
              <a:spcBef>
                <a:spcPts val="0"/>
              </a:spcBef>
            </a:pPr>
            <a:r>
              <a:rPr lang="en-US" sz="3600" i="1" dirty="0">
                <a:solidFill>
                  <a:prstClr val="black"/>
                </a:solidFill>
                <a:latin typeface="Times New Roman" panose="02020603050405020304" pitchFamily="18" charset="0"/>
                <a:cs typeface="Times New Roman" panose="02020603050405020304" pitchFamily="18" charset="0"/>
              </a:rPr>
              <a:t>Different CNT concentrations and nanotube types were effective against Gram-positive and Gram-negative bacteria</a:t>
            </a:r>
            <a:br>
              <a:rPr lang="en-US" sz="3600" i="1" dirty="0">
                <a:solidFill>
                  <a:prstClr val="black"/>
                </a:solidFill>
                <a:latin typeface="Times New Roman" panose="02020603050405020304" pitchFamily="18" charset="0"/>
                <a:cs typeface="Times New Roman" panose="02020603050405020304" pitchFamily="18" charset="0"/>
              </a:rPr>
            </a:br>
            <a:endParaRPr lang="en-US" sz="3600" i="1" dirty="0">
              <a:solidFill>
                <a:prstClr val="black"/>
              </a:solidFill>
              <a:latin typeface="Times New Roman" panose="02020603050405020304" pitchFamily="18" charset="0"/>
              <a:cs typeface="Times New Roman" panose="02020603050405020304" pitchFamily="18" charset="0"/>
            </a:endParaRPr>
          </a:p>
          <a:p>
            <a:pPr defTabSz="457200">
              <a:lnSpc>
                <a:spcPct val="100000"/>
              </a:lnSpc>
              <a:spcBef>
                <a:spcPts val="0"/>
              </a:spcBef>
            </a:pPr>
            <a:r>
              <a:rPr lang="en-US" sz="3600" i="1" dirty="0">
                <a:solidFill>
                  <a:prstClr val="black"/>
                </a:solidFill>
                <a:latin typeface="Times New Roman" panose="02020603050405020304" pitchFamily="18" charset="0"/>
                <a:cs typeface="Times New Roman" panose="02020603050405020304" pitchFamily="18" charset="0"/>
              </a:rPr>
              <a:t>Different CNT concentrations affect Pseudomonas aeruginosa and the opportunistic fungus Candida albicans. </a:t>
            </a:r>
          </a:p>
          <a:p>
            <a:pPr defTabSz="457200">
              <a:lnSpc>
                <a:spcPct val="100000"/>
              </a:lnSpc>
              <a:spcBef>
                <a:spcPts val="0"/>
              </a:spcBef>
            </a:pPr>
            <a:endParaRPr lang="en-US" sz="3600" i="1" dirty="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buNone/>
            </a:pPr>
            <a:r>
              <a:rPr lang="en-US" sz="3600" b="1" dirty="0">
                <a:solidFill>
                  <a:prstClr val="black"/>
                </a:solidFill>
                <a:latin typeface="Times New Roman" panose="02020603050405020304" pitchFamily="18" charset="0"/>
                <a:cs typeface="Times New Roman" panose="02020603050405020304" pitchFamily="18" charset="0"/>
              </a:rPr>
              <a:t>However, the issue of cytotoxicity of CNTs is an area that has not resulted in a definitive answer yet. Here we present examples of CNT toxic effects and preliminary data of the antimicrobial mechanisms of carbon nanotubes (CNTs).</a:t>
            </a:r>
            <a:endParaRPr lang="en-US" sz="1800" dirty="0">
              <a:solidFill>
                <a:prstClr val="black"/>
              </a:solidFill>
            </a:endParaRPr>
          </a:p>
          <a:p>
            <a:pPr marL="0" indent="0" defTabSz="457200">
              <a:lnSpc>
                <a:spcPct val="100000"/>
              </a:lnSpc>
              <a:spcBef>
                <a:spcPts val="0"/>
              </a:spcBef>
              <a:buNone/>
            </a:pPr>
            <a:br>
              <a:rPr lang="en-US" sz="3600" dirty="0">
                <a:solidFill>
                  <a:prstClr val="black"/>
                </a:solidFill>
                <a:latin typeface="Times New Roman" panose="02020603050405020304" pitchFamily="18" charset="0"/>
                <a:cs typeface="Times New Roman" panose="02020603050405020304" pitchFamily="18" charset="0"/>
              </a:rPr>
            </a:br>
            <a:br>
              <a:rPr lang="en-US" sz="3600" b="1" dirty="0">
                <a:solidFill>
                  <a:prstClr val="black"/>
                </a:solidFill>
                <a:latin typeface="Times New Roman" panose="02020603050405020304" pitchFamily="18" charset="0"/>
                <a:cs typeface="Times New Roman" panose="02020603050405020304" pitchFamily="18" charset="0"/>
              </a:rPr>
            </a:br>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52" name="Shape 208">
            <a:extLst>
              <a:ext uri="{FF2B5EF4-FFF2-40B4-BE49-F238E27FC236}">
                <a16:creationId xmlns:a16="http://schemas.microsoft.com/office/drawing/2014/main" id="{B48816B3-86FF-4EFC-B92D-C7F6E7D142EE}"/>
              </a:ext>
            </a:extLst>
          </p:cNvPr>
          <p:cNvSpPr txBox="1">
            <a:spLocks/>
          </p:cNvSpPr>
          <p:nvPr/>
        </p:nvSpPr>
        <p:spPr>
          <a:xfrm>
            <a:off x="14039126" y="3432469"/>
            <a:ext cx="16266492" cy="985287"/>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indent="-335280" algn="ctr" defTabSz="914400">
              <a:buClr>
                <a:srgbClr val="FFFFFF"/>
              </a:buClr>
              <a:defRPr/>
            </a:pPr>
            <a:r>
              <a:rPr lang="en-US" sz="4800" b="1" i="0" u="none" strike="noStrike" kern="0" cap="none" spc="0" normalizeH="0" baseline="0" noProof="0" dirty="0">
                <a:ln>
                  <a:noFill/>
                </a:ln>
                <a:solidFill>
                  <a:srgbClr val="FFFFFF"/>
                </a:solidFill>
                <a:effectLst/>
                <a:uLnTx/>
                <a:uFillTx/>
                <a:latin typeface="Times New Roman"/>
                <a:ea typeface="Palatino"/>
                <a:cs typeface="Times New Roman"/>
              </a:rPr>
              <a:t>Scanning Electron Microscopy</a:t>
            </a:r>
          </a:p>
        </p:txBody>
      </p:sp>
      <p:sp>
        <p:nvSpPr>
          <p:cNvPr id="99" name="Shape 214">
            <a:extLst>
              <a:ext uri="{FF2B5EF4-FFF2-40B4-BE49-F238E27FC236}">
                <a16:creationId xmlns:a16="http://schemas.microsoft.com/office/drawing/2014/main" id="{0E99249D-859C-4595-8172-50EBA0959743}"/>
              </a:ext>
            </a:extLst>
          </p:cNvPr>
          <p:cNvSpPr txBox="1">
            <a:spLocks/>
          </p:cNvSpPr>
          <p:nvPr/>
        </p:nvSpPr>
        <p:spPr>
          <a:xfrm>
            <a:off x="31163114" y="16321333"/>
            <a:ext cx="12969520" cy="10413982"/>
          </a:xfrm>
          <a:prstGeom prst="rect">
            <a:avLst/>
          </a:prstGeom>
          <a:noFill/>
          <a:ln w="12700" cap="flat" cmpd="sng">
            <a:noFill/>
            <a:prstDash val="solid"/>
            <a:round/>
            <a:headEnd type="none" w="med" len="med"/>
            <a:tailEnd type="none" w="med" len="med"/>
          </a:ln>
        </p:spPr>
        <p:txBody>
          <a:bodyPr wrap="square" lIns="287400" tIns="143640" rIns="71880" bIns="35880" anchor="t" anchorCtr="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defTabSz="457200">
              <a:lnSpc>
                <a:spcPct val="100000"/>
              </a:lnSpc>
              <a:spcBef>
                <a:spcPts val="0"/>
              </a:spcBef>
              <a:buNone/>
            </a:pPr>
            <a:r>
              <a:rPr lang="en-US" sz="3600" dirty="0">
                <a:solidFill>
                  <a:prstClr val="black"/>
                </a:solidFill>
                <a:latin typeface="Times New Roman" panose="02020603050405020304" pitchFamily="18" charset="0"/>
                <a:cs typeface="Times New Roman" panose="02020603050405020304" pitchFamily="18" charset="0"/>
              </a:rPr>
              <a:t>Given the inconclusive state of these nanotoxicology studies, more systematic biological evaluations of CNTs having various chemical and physical properties are warranted in order to determine their cytotoxicity, and optimal dosages.</a:t>
            </a:r>
          </a:p>
          <a:p>
            <a:pPr marL="465138" indent="-465138" defTabSz="457200">
              <a:lnSpc>
                <a:spcPct val="100000"/>
              </a:lnSpc>
              <a:spcBef>
                <a:spcPts val="0"/>
              </a:spcBef>
            </a:pPr>
            <a:r>
              <a:rPr lang="en-US" sz="3200" i="1" dirty="0">
                <a:solidFill>
                  <a:prstClr val="black"/>
                </a:solidFill>
                <a:latin typeface="Times New Roman" panose="02020603050405020304" pitchFamily="18" charset="0"/>
                <a:cs typeface="Times New Roman" panose="02020603050405020304" pitchFamily="18" charset="0"/>
              </a:rPr>
              <a:t>Evaluation of precise pharmacokinetics</a:t>
            </a:r>
          </a:p>
          <a:p>
            <a:pPr marL="465138" indent="-465138" defTabSz="457200">
              <a:lnSpc>
                <a:spcPct val="100000"/>
              </a:lnSpc>
              <a:spcBef>
                <a:spcPts val="0"/>
              </a:spcBef>
            </a:pPr>
            <a:r>
              <a:rPr lang="en-US" sz="3200" i="1" dirty="0">
                <a:solidFill>
                  <a:prstClr val="black"/>
                </a:solidFill>
                <a:latin typeface="Times New Roman" panose="02020603050405020304" pitchFamily="18" charset="0"/>
                <a:cs typeface="Times New Roman" panose="02020603050405020304" pitchFamily="18" charset="0"/>
              </a:rPr>
              <a:t>Functionalized CNTs, guidance needed from agency, currently no clear regulations </a:t>
            </a:r>
          </a:p>
          <a:p>
            <a:pPr marL="465138" indent="-465138" defTabSz="457200">
              <a:lnSpc>
                <a:spcPct val="100000"/>
              </a:lnSpc>
              <a:spcBef>
                <a:spcPts val="0"/>
              </a:spcBef>
            </a:pPr>
            <a:r>
              <a:rPr lang="en-US" sz="3200" i="1" dirty="0">
                <a:solidFill>
                  <a:prstClr val="black"/>
                </a:solidFill>
                <a:latin typeface="Times New Roman" panose="02020603050405020304" pitchFamily="18" charset="0"/>
                <a:cs typeface="Times New Roman" panose="02020603050405020304" pitchFamily="18" charset="0"/>
              </a:rPr>
              <a:t>We should consider the ecological affects of use and disposal CNTs composites.</a:t>
            </a:r>
          </a:p>
          <a:p>
            <a:pPr marL="465138" indent="-465138" defTabSz="457200">
              <a:lnSpc>
                <a:spcPct val="100000"/>
              </a:lnSpc>
              <a:spcBef>
                <a:spcPts val="0"/>
              </a:spcBef>
            </a:pPr>
            <a:endParaRPr lang="en-US" sz="3600" dirty="0">
              <a:solidFill>
                <a:prstClr val="black"/>
              </a:solidFill>
              <a:latin typeface="Times New Roman" panose="02020603050405020304" pitchFamily="18" charset="0"/>
              <a:cs typeface="Times New Roman" panose="02020603050405020304" pitchFamily="18" charset="0"/>
            </a:endParaRPr>
          </a:p>
          <a:p>
            <a:pPr marL="465138" indent="-465138" defTabSz="457200">
              <a:lnSpc>
                <a:spcPct val="100000"/>
              </a:lnSpc>
              <a:spcBef>
                <a:spcPts val="0"/>
              </a:spcBef>
            </a:pPr>
            <a:endParaRPr lang="en-US" sz="3600" dirty="0">
              <a:solidFill>
                <a:prstClr val="black"/>
              </a:solidFill>
              <a:latin typeface="Times New Roman" panose="02020603050405020304" pitchFamily="18" charset="0"/>
              <a:cs typeface="Times New Roman" panose="02020603050405020304" pitchFamily="18" charset="0"/>
            </a:endParaRPr>
          </a:p>
          <a:p>
            <a:pPr marL="465138" indent="-465138" defTabSz="457200">
              <a:lnSpc>
                <a:spcPct val="100000"/>
              </a:lnSpc>
              <a:spcBef>
                <a:spcPts val="0"/>
              </a:spcBef>
            </a:pPr>
            <a:endParaRPr lang="en-US" sz="3600" dirty="0">
              <a:solidFill>
                <a:prstClr val="black"/>
              </a:solidFill>
              <a:latin typeface="Times New Roman" panose="02020603050405020304" pitchFamily="18" charset="0"/>
              <a:cs typeface="Times New Roman" panose="02020603050405020304" pitchFamily="18" charset="0"/>
            </a:endParaRPr>
          </a:p>
          <a:p>
            <a:pPr marL="465138" indent="-465138" defTabSz="457200">
              <a:lnSpc>
                <a:spcPct val="100000"/>
              </a:lnSpc>
              <a:spcBef>
                <a:spcPts val="0"/>
              </a:spcBef>
            </a:pPr>
            <a:endParaRPr lang="en-US" sz="3600" dirty="0">
              <a:solidFill>
                <a:prstClr val="black"/>
              </a:solidFill>
              <a:latin typeface="Times New Roman" panose="02020603050405020304" pitchFamily="18" charset="0"/>
              <a:cs typeface="Times New Roman" panose="02020603050405020304" pitchFamily="18" charset="0"/>
            </a:endParaRPr>
          </a:p>
          <a:p>
            <a:pPr marL="0" indent="0" defTabSz="457200">
              <a:lnSpc>
                <a:spcPct val="100000"/>
              </a:lnSpc>
              <a:spcBef>
                <a:spcPts val="0"/>
              </a:spcBef>
              <a:buNone/>
            </a:pPr>
            <a:endParaRPr lang="en-US" sz="3600" dirty="0">
              <a:solidFill>
                <a:prstClr val="black"/>
              </a:solidFill>
              <a:latin typeface="Times New Roman" panose="02020603050405020304" pitchFamily="18" charset="0"/>
              <a:cs typeface="Times New Roman" panose="02020603050405020304" pitchFamily="18" charset="0"/>
            </a:endParaRPr>
          </a:p>
          <a:p>
            <a:pPr marL="0" indent="0" defTabSz="457200">
              <a:lnSpc>
                <a:spcPct val="100000"/>
              </a:lnSpc>
              <a:spcBef>
                <a:spcPts val="0"/>
              </a:spcBef>
              <a:buNone/>
            </a:pPr>
            <a:endParaRPr lang="en-US" sz="3600" dirty="0">
              <a:solidFill>
                <a:prstClr val="black"/>
              </a:solidFill>
              <a:latin typeface="Times New Roman" panose="02020603050405020304" pitchFamily="18" charset="0"/>
              <a:cs typeface="Times New Roman" panose="02020603050405020304" pitchFamily="18" charset="0"/>
            </a:endParaRPr>
          </a:p>
          <a:p>
            <a:pPr marL="0" indent="0" defTabSz="457200">
              <a:lnSpc>
                <a:spcPct val="100000"/>
              </a:lnSpc>
              <a:spcBef>
                <a:spcPts val="0"/>
              </a:spcBef>
              <a:buNone/>
            </a:pPr>
            <a:endParaRPr lang="en-US" sz="3600" dirty="0">
              <a:solidFill>
                <a:prstClr val="black"/>
              </a:solidFill>
              <a:latin typeface="Times New Roman" panose="02020603050405020304" pitchFamily="18" charset="0"/>
              <a:cs typeface="Times New Roman" panose="02020603050405020304" pitchFamily="18" charset="0"/>
            </a:endParaRPr>
          </a:p>
          <a:p>
            <a:pPr marL="0" lvl="0" indent="0" algn="ctr" defTabSz="457200">
              <a:lnSpc>
                <a:spcPct val="100000"/>
              </a:lnSpc>
              <a:spcBef>
                <a:spcPts val="0"/>
              </a:spcBef>
              <a:buNone/>
            </a:pPr>
            <a:r>
              <a:rPr lang="en-US" sz="3600" b="1" dirty="0">
                <a:solidFill>
                  <a:prstClr val="black"/>
                </a:solidFill>
                <a:latin typeface="Times New Roman" panose="02020603050405020304" pitchFamily="18" charset="0"/>
                <a:cs typeface="Times New Roman" panose="02020603050405020304" pitchFamily="18" charset="0"/>
              </a:rPr>
              <a:t>Next steps include:</a:t>
            </a:r>
          </a:p>
          <a:p>
            <a:pPr marL="465138" indent="-465138" defTabSz="457200">
              <a:lnSpc>
                <a:spcPct val="100000"/>
              </a:lnSpc>
              <a:spcBef>
                <a:spcPts val="0"/>
              </a:spcBef>
            </a:pPr>
            <a:r>
              <a:rPr lang="en-US" sz="3600" i="1" dirty="0">
                <a:solidFill>
                  <a:prstClr val="black"/>
                </a:solidFill>
                <a:latin typeface="Times New Roman" panose="02020603050405020304" pitchFamily="18" charset="0"/>
                <a:cs typeface="Times New Roman" panose="02020603050405020304" pitchFamily="18" charset="0"/>
              </a:rPr>
              <a:t>In-vivo studies for environmental risk hazards</a:t>
            </a:r>
          </a:p>
          <a:p>
            <a:pPr marL="465138" indent="-465138" defTabSz="457200">
              <a:lnSpc>
                <a:spcPct val="100000"/>
              </a:lnSpc>
              <a:spcBef>
                <a:spcPts val="0"/>
              </a:spcBef>
            </a:pPr>
            <a:r>
              <a:rPr lang="en-US" sz="3600" i="1" dirty="0">
                <a:solidFill>
                  <a:prstClr val="black"/>
                </a:solidFill>
                <a:latin typeface="Times New Roman" panose="02020603050405020304" pitchFamily="18" charset="0"/>
                <a:cs typeface="Times New Roman" panose="02020603050405020304" pitchFamily="18" charset="0"/>
              </a:rPr>
              <a:t>Antibacterial sensitivity testing of surrogate pathogen to CNT</a:t>
            </a:r>
          </a:p>
          <a:p>
            <a:pPr marL="0" lvl="0" indent="0" algn="ctr" defTabSz="457200">
              <a:lnSpc>
                <a:spcPct val="100000"/>
              </a:lnSpc>
              <a:spcBef>
                <a:spcPts val="0"/>
              </a:spcBef>
              <a:buNone/>
            </a:pP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138" name="Shape 214">
            <a:extLst>
              <a:ext uri="{FF2B5EF4-FFF2-40B4-BE49-F238E27FC236}">
                <a16:creationId xmlns:a16="http://schemas.microsoft.com/office/drawing/2014/main" id="{C497864C-1360-41C8-AE73-707D608E88E4}"/>
              </a:ext>
            </a:extLst>
          </p:cNvPr>
          <p:cNvSpPr txBox="1">
            <a:spLocks/>
          </p:cNvSpPr>
          <p:nvPr/>
        </p:nvSpPr>
        <p:spPr>
          <a:xfrm>
            <a:off x="31163114" y="28178526"/>
            <a:ext cx="12706938" cy="4532605"/>
          </a:xfrm>
          <a:prstGeom prst="rect">
            <a:avLst/>
          </a:prstGeom>
          <a:noFill/>
          <a:ln w="12700" cap="flat" cmpd="sng">
            <a:noFill/>
            <a:prstDash val="solid"/>
            <a:round/>
            <a:headEnd type="none" w="med" len="med"/>
            <a:tailEnd type="none" w="med" len="med"/>
          </a:ln>
        </p:spPr>
        <p:txBody>
          <a:bodyPr wrap="square" lIns="287400" tIns="143640" rIns="71880" bIns="35880" anchor="t" anchorCtr="0">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342900" indent="-342900" defTabSz="457200">
              <a:lnSpc>
                <a:spcPct val="100000"/>
              </a:lnSpc>
              <a:spcBef>
                <a:spcPts val="0"/>
              </a:spcBef>
              <a:buAutoNum type="arabicParenR"/>
            </a:pPr>
            <a:r>
              <a:rPr lang="en-US" sz="1600" dirty="0">
                <a:latin typeface="Times New Roman" panose="02020603050405020304" pitchFamily="18" charset="0"/>
                <a:cs typeface="Times New Roman" panose="02020603050405020304" pitchFamily="18" charset="0"/>
              </a:rPr>
              <a:t>Ashley N. Vasquez, et all 2018, </a:t>
            </a:r>
            <a:r>
              <a:rPr lang="en-US" sz="1600" i="1" dirty="0">
                <a:latin typeface="Times New Roman" panose="02020603050405020304" pitchFamily="18" charset="0"/>
                <a:cs typeface="Times New Roman" panose="02020603050405020304" pitchFamily="18" charset="0"/>
              </a:rPr>
              <a:t>THE EFFECTS OF CARBON NANOTUBULES ON THE GROWTH RATE, BIOFILM FORMATION AND GENE EXPRESSION OF STAPHYLOCOCCUS EPIDERMIDIS.</a:t>
            </a:r>
          </a:p>
          <a:p>
            <a:pPr marL="342900" indent="-342900" defTabSz="457200">
              <a:lnSpc>
                <a:spcPct val="100000"/>
              </a:lnSpc>
              <a:spcBef>
                <a:spcPts val="0"/>
              </a:spcBef>
              <a:buAutoNum type="arabicParenR"/>
            </a:pPr>
            <a:r>
              <a:rPr lang="en-US" sz="1600" i="1" dirty="0">
                <a:latin typeface="Times New Roman" panose="02020603050405020304" pitchFamily="18" charset="0"/>
                <a:cs typeface="Times New Roman" panose="02020603050405020304" pitchFamily="18" charset="0"/>
              </a:rPr>
              <a:t>Fisher, C., Rider, A. E., Jun Han, Z., Kumar, S., Levchenko, I., and </a:t>
            </a:r>
            <a:r>
              <a:rPr lang="en-US" sz="1600" i="1" dirty="0" err="1">
                <a:latin typeface="Times New Roman" panose="02020603050405020304" pitchFamily="18" charset="0"/>
                <a:cs typeface="Times New Roman" panose="02020603050405020304" pitchFamily="18" charset="0"/>
              </a:rPr>
              <a:t>Ostrikov</a:t>
            </a:r>
            <a:r>
              <a:rPr lang="en-US" sz="1600" i="1" dirty="0">
                <a:latin typeface="Times New Roman" panose="02020603050405020304" pitchFamily="18" charset="0"/>
                <a:cs typeface="Times New Roman" panose="02020603050405020304" pitchFamily="18" charset="0"/>
              </a:rPr>
              <a:t>, K. K. (2012). Applications and nanotoxicity of carbon nanotubes and graphene in biomedicine. J. </a:t>
            </a:r>
            <a:r>
              <a:rPr lang="en-US" sz="1600" i="1" dirty="0" err="1">
                <a:latin typeface="Times New Roman" panose="02020603050405020304" pitchFamily="18" charset="0"/>
                <a:cs typeface="Times New Roman" panose="02020603050405020304" pitchFamily="18" charset="0"/>
              </a:rPr>
              <a:t>Nanomater</a:t>
            </a:r>
            <a:r>
              <a:rPr lang="en-US" sz="1600" i="1" dirty="0">
                <a:latin typeface="Times New Roman" panose="02020603050405020304" pitchFamily="18" charset="0"/>
                <a:cs typeface="Times New Roman" panose="02020603050405020304" pitchFamily="18" charset="0"/>
              </a:rPr>
              <a:t>. 2012:315185. </a:t>
            </a:r>
            <a:r>
              <a:rPr lang="en-US" sz="1600" i="1" dirty="0" err="1">
                <a:latin typeface="Times New Roman" panose="02020603050405020304" pitchFamily="18" charset="0"/>
                <a:cs typeface="Times New Roman" panose="02020603050405020304" pitchFamily="18" charset="0"/>
              </a:rPr>
              <a:t>doi</a:t>
            </a:r>
            <a:r>
              <a:rPr lang="en-US" sz="1600" i="1" dirty="0">
                <a:latin typeface="Times New Roman" panose="02020603050405020304" pitchFamily="18" charset="0"/>
                <a:cs typeface="Times New Roman" panose="02020603050405020304" pitchFamily="18" charset="0"/>
              </a:rPr>
              <a:t>: 10.1155/2012/315185 </a:t>
            </a:r>
          </a:p>
          <a:p>
            <a:pPr marL="342900" indent="-342900" defTabSz="457200">
              <a:lnSpc>
                <a:spcPct val="100000"/>
              </a:lnSpc>
              <a:spcBef>
                <a:spcPts val="0"/>
              </a:spcBef>
              <a:buAutoNum type="arabicParenR"/>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Olivi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Zanni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E.; De Bellis, G.;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Talora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C.;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Sarto</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M.S.;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Palleschi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C.;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Flahaut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Monthioux</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Rapino</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S.;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Uccelletti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 et al. Inhibition of Microbial Growth by Carbon Nanotube Networks.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Nanoscale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2013</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5</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9023–9029. </a:t>
            </a:r>
          </a:p>
          <a:p>
            <a:pPr marL="342900" indent="-342900" defTabSz="457200">
              <a:lnSpc>
                <a:spcPct val="100000"/>
              </a:lnSpc>
              <a:spcBef>
                <a:spcPts val="0"/>
              </a:spcBef>
              <a:buAutoNum type="arabicParen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Kang, S., Pinault, M.,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Pfefferle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L. D., and Elimelech, M. (2007). Single-walled carbon nanotubes exhibit strong antimicrobial activity. Langmuir 23, 8670– 8673.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10.1021/la701067r </a:t>
            </a:r>
          </a:p>
          <a:p>
            <a:pPr marL="342900" indent="-342900" defTabSz="457200">
              <a:lnSpc>
                <a:spcPct val="100000"/>
              </a:lnSpc>
              <a:spcBef>
                <a:spcPts val="0"/>
              </a:spcBef>
              <a:buAutoNum type="arabicParenR"/>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Zau</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X., Zhang, L., Wang, Z., and Luo, Y. (2016). Mechanisms of the antimicrobial activities of graphene materials.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J. Am. Chem. Soc.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138, 2064–2077.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10.1021/ jacs.5b11411 </a:t>
            </a:r>
            <a:endParaRPr lang="en-US" sz="3600" dirty="0">
              <a:latin typeface="Times New Roman" panose="02020603050405020304" pitchFamily="18" charset="0"/>
              <a:cs typeface="Times New Roman" panose="02020603050405020304" pitchFamily="18" charset="0"/>
            </a:endParaRPr>
          </a:p>
          <a:p>
            <a:pPr marL="0" indent="0" defTabSz="457200">
              <a:lnSpc>
                <a:spcPct val="100000"/>
              </a:lnSpc>
              <a:spcBef>
                <a:spcPts val="0"/>
              </a:spcBef>
              <a:buNone/>
            </a:pPr>
            <a:endParaRPr lang="en-US" sz="3400" dirty="0">
              <a:latin typeface="Times New Roman" panose="02020603050405020304" pitchFamily="18" charset="0"/>
              <a:cs typeface="Times New Roman" panose="02020603050405020304" pitchFamily="18" charset="0"/>
            </a:endParaRPr>
          </a:p>
          <a:p>
            <a:pPr marL="0" indent="0" defTabSz="457200">
              <a:lnSpc>
                <a:spcPct val="100000"/>
              </a:lnSpc>
              <a:spcBef>
                <a:spcPts val="0"/>
              </a:spcBef>
              <a:buNone/>
            </a:pPr>
            <a:r>
              <a:rPr lang="en-US" sz="3400" dirty="0">
                <a:latin typeface="Times New Roman" panose="02020603050405020304" pitchFamily="18" charset="0"/>
                <a:cs typeface="Times New Roman" panose="02020603050405020304" pitchFamily="18" charset="0"/>
              </a:rPr>
              <a:t>This work was supported by UTRGV alumni Ashley Vasquez, we thank her for the most recent data provided.</a:t>
            </a:r>
          </a:p>
        </p:txBody>
      </p:sp>
      <p:sp>
        <p:nvSpPr>
          <p:cNvPr id="104" name="TextBox 103">
            <a:extLst>
              <a:ext uri="{FF2B5EF4-FFF2-40B4-BE49-F238E27FC236}">
                <a16:creationId xmlns:a16="http://schemas.microsoft.com/office/drawing/2014/main" id="{35DDE171-95BC-294E-81E6-302F884AE270}"/>
              </a:ext>
            </a:extLst>
          </p:cNvPr>
          <p:cNvSpPr txBox="1"/>
          <p:nvPr/>
        </p:nvSpPr>
        <p:spPr>
          <a:xfrm>
            <a:off x="31081933" y="14426536"/>
            <a:ext cx="1245614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Figure 4. Number of genes expressed by </a:t>
            </a:r>
            <a:r>
              <a:rPr lang="en-US" sz="2400" i="1" dirty="0">
                <a:latin typeface="Arial" panose="020B0604020202020204" pitchFamily="34" charset="0"/>
                <a:cs typeface="Arial" panose="020B0604020202020204" pitchFamily="34" charset="0"/>
              </a:rPr>
              <a:t>S. epidermidis </a:t>
            </a:r>
            <a:r>
              <a:rPr lang="en-US" sz="2400" dirty="0">
                <a:latin typeface="Arial" panose="020B0604020202020204" pitchFamily="34" charset="0"/>
                <a:cs typeface="Arial" panose="020B0604020202020204" pitchFamily="34" charset="0"/>
              </a:rPr>
              <a:t>grown in the presence of small, medium or large carbon nanotubule but not expressed in control cultures.</a:t>
            </a:r>
          </a:p>
        </p:txBody>
      </p:sp>
      <p:sp>
        <p:nvSpPr>
          <p:cNvPr id="74" name="TextBox 73">
            <a:extLst>
              <a:ext uri="{FF2B5EF4-FFF2-40B4-BE49-F238E27FC236}">
                <a16:creationId xmlns:a16="http://schemas.microsoft.com/office/drawing/2014/main" id="{D7C3E764-0747-47A4-81E6-196104702923}"/>
              </a:ext>
            </a:extLst>
          </p:cNvPr>
          <p:cNvSpPr txBox="1"/>
          <p:nvPr/>
        </p:nvSpPr>
        <p:spPr>
          <a:xfrm>
            <a:off x="263206" y="30930129"/>
            <a:ext cx="1383606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Figure 1. Carbon nanotube enabled nanocomposites are alternatives to conventional composite materials due to their mechanical, electrical, thermal, barrier and chemical properties such as electrical conductivity, increased tensile strength, improved heat deflection temperature, or flame retardancy.</a:t>
            </a:r>
            <a:endParaRPr lang="en-US" sz="2000" dirty="0">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49EF9E75-6A7E-46A1-B666-D6BF90970338}"/>
              </a:ext>
            </a:extLst>
          </p:cNvPr>
          <p:cNvSpPr txBox="1"/>
          <p:nvPr/>
        </p:nvSpPr>
        <p:spPr>
          <a:xfrm>
            <a:off x="14039126" y="14035296"/>
            <a:ext cx="1654256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Figure 3. SEM Representative image of a carbon nanotubule (CNT) showing the length-to-diameter ratio.(top left). CNT typically are nanometers in length compared to micrometers in diameter. Photo credit: Nano Technology Overview 2017 (</a:t>
            </a:r>
            <a:r>
              <a:rPr lang="en-US" sz="2400" dirty="0" err="1">
                <a:latin typeface="Arial" panose="020B0604020202020204" pitchFamily="34" charset="0"/>
                <a:cs typeface="Arial" panose="020B0604020202020204" pitchFamily="34" charset="0"/>
              </a:rPr>
              <a:t>www.nanoscience.com</a:t>
            </a:r>
            <a:r>
              <a:rPr lang="en-US" sz="2400" dirty="0">
                <a:latin typeface="Arial" panose="020B0604020202020204" pitchFamily="34" charset="0"/>
                <a:cs typeface="Arial" panose="020B0604020202020204" pitchFamily="34" charset="0"/>
              </a:rPr>
              <a:t>). </a:t>
            </a:r>
          </a:p>
        </p:txBody>
      </p:sp>
      <p:sp>
        <p:nvSpPr>
          <p:cNvPr id="239" name="TextBox 238">
            <a:extLst>
              <a:ext uri="{FF2B5EF4-FFF2-40B4-BE49-F238E27FC236}">
                <a16:creationId xmlns:a16="http://schemas.microsoft.com/office/drawing/2014/main" id="{C190F216-7CAD-4E2B-9FA7-6B832430B9EA}"/>
              </a:ext>
            </a:extLst>
          </p:cNvPr>
          <p:cNvSpPr txBox="1"/>
          <p:nvPr/>
        </p:nvSpPr>
        <p:spPr>
          <a:xfrm>
            <a:off x="30812710" y="9432106"/>
            <a:ext cx="1272536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Table 1. Genes of </a:t>
            </a:r>
            <a:r>
              <a:rPr lang="en-US" sz="2400" i="1" dirty="0">
                <a:latin typeface="Arial" panose="020B0604020202020204" pitchFamily="34" charset="0"/>
                <a:cs typeface="Arial" panose="020B0604020202020204" pitchFamily="34" charset="0"/>
              </a:rPr>
              <a:t>S. epidermidis </a:t>
            </a:r>
            <a:r>
              <a:rPr lang="en-US" sz="2400" dirty="0">
                <a:latin typeface="Arial" panose="020B0604020202020204" pitchFamily="34" charset="0"/>
                <a:cs typeface="Arial" panose="020B0604020202020204" pitchFamily="34" charset="0"/>
              </a:rPr>
              <a:t>grown in the presence of small carbon nanotubules that were significantly expressed compared to controls.</a:t>
            </a:r>
          </a:p>
        </p:txBody>
      </p:sp>
      <p:sp>
        <p:nvSpPr>
          <p:cNvPr id="124" name="Shape 208">
            <a:extLst>
              <a:ext uri="{FF2B5EF4-FFF2-40B4-BE49-F238E27FC236}">
                <a16:creationId xmlns:a16="http://schemas.microsoft.com/office/drawing/2014/main" id="{577E2468-5CE3-468A-97DE-98AA240C3594}"/>
              </a:ext>
            </a:extLst>
          </p:cNvPr>
          <p:cNvSpPr txBox="1">
            <a:spLocks/>
          </p:cNvSpPr>
          <p:nvPr/>
        </p:nvSpPr>
        <p:spPr>
          <a:xfrm flipH="1">
            <a:off x="31142903" y="15354905"/>
            <a:ext cx="12682169" cy="867047"/>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lvl="0" indent="-335280" algn="ctr" defTabSz="914400">
              <a:buClr>
                <a:srgbClr val="FFFFFF"/>
              </a:buClr>
              <a:defRPr/>
            </a:pPr>
            <a:r>
              <a:rPr lang="en-US" sz="4800" b="1" kern="0" dirty="0">
                <a:solidFill>
                  <a:srgbClr val="FFFFFF"/>
                </a:solidFill>
                <a:latin typeface="Times New Roman" panose="02020603050405020304" pitchFamily="18" charset="0"/>
                <a:ea typeface="Palatino"/>
                <a:cs typeface="Times New Roman" panose="02020603050405020304" pitchFamily="18" charset="0"/>
                <a:sym typeface="Palatino"/>
              </a:rPr>
              <a:t>Discussion &amp; Future Work</a:t>
            </a:r>
            <a:endParaRPr lang="en" sz="4800" b="1" kern="0" dirty="0">
              <a:solidFill>
                <a:srgbClr val="FFFFFF"/>
              </a:solidFill>
              <a:latin typeface="Times New Roman" panose="02020603050405020304" pitchFamily="18" charset="0"/>
              <a:ea typeface="Palatino"/>
              <a:cs typeface="Times New Roman" panose="02020603050405020304" pitchFamily="18" charset="0"/>
              <a:sym typeface="Palatino"/>
            </a:endParaRPr>
          </a:p>
        </p:txBody>
      </p:sp>
      <p:sp>
        <p:nvSpPr>
          <p:cNvPr id="126" name="Shape 208">
            <a:extLst>
              <a:ext uri="{FF2B5EF4-FFF2-40B4-BE49-F238E27FC236}">
                <a16:creationId xmlns:a16="http://schemas.microsoft.com/office/drawing/2014/main" id="{2DE3BBB5-E0D3-4674-9BFC-3B00AD5C8406}"/>
              </a:ext>
            </a:extLst>
          </p:cNvPr>
          <p:cNvSpPr txBox="1">
            <a:spLocks/>
          </p:cNvSpPr>
          <p:nvPr/>
        </p:nvSpPr>
        <p:spPr>
          <a:xfrm flipH="1">
            <a:off x="31118133" y="27382896"/>
            <a:ext cx="12706939" cy="863355"/>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lvl="0" indent="-335280" algn="ctr" defTabSz="914400">
              <a:buClr>
                <a:srgbClr val="FFFFFF"/>
              </a:buClr>
              <a:defRPr/>
            </a:pPr>
            <a:r>
              <a:rPr lang="en-US" sz="4800" b="1" kern="0" dirty="0">
                <a:solidFill>
                  <a:srgbClr val="FFFFFF"/>
                </a:solidFill>
                <a:latin typeface="Times New Roman" panose="02020603050405020304" pitchFamily="18" charset="0"/>
                <a:ea typeface="Palatino"/>
                <a:cs typeface="Times New Roman" panose="02020603050405020304" pitchFamily="18" charset="0"/>
                <a:sym typeface="Palatino"/>
              </a:rPr>
              <a:t>References and Acknowledgement</a:t>
            </a:r>
            <a:endParaRPr lang="en" sz="4800" b="1" kern="0" dirty="0">
              <a:solidFill>
                <a:srgbClr val="FFFFFF"/>
              </a:solidFill>
              <a:latin typeface="Times New Roman" panose="02020603050405020304" pitchFamily="18" charset="0"/>
              <a:ea typeface="Palatino"/>
              <a:cs typeface="Times New Roman" panose="02020603050405020304" pitchFamily="18" charset="0"/>
              <a:sym typeface="Palatino"/>
            </a:endParaRPr>
          </a:p>
        </p:txBody>
      </p:sp>
      <p:sp>
        <p:nvSpPr>
          <p:cNvPr id="165" name="Shape 208">
            <a:extLst>
              <a:ext uri="{FF2B5EF4-FFF2-40B4-BE49-F238E27FC236}">
                <a16:creationId xmlns:a16="http://schemas.microsoft.com/office/drawing/2014/main" id="{18F7C658-CF76-4893-8A63-46C110B69985}"/>
              </a:ext>
            </a:extLst>
          </p:cNvPr>
          <p:cNvSpPr txBox="1">
            <a:spLocks/>
          </p:cNvSpPr>
          <p:nvPr/>
        </p:nvSpPr>
        <p:spPr>
          <a:xfrm>
            <a:off x="14070775" y="15375797"/>
            <a:ext cx="16660554" cy="985287"/>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indent="-335280" algn="ctr" defTabSz="914400">
              <a:buClr>
                <a:srgbClr val="FFFFFF"/>
              </a:buClr>
              <a:defRPr/>
            </a:pPr>
            <a:r>
              <a:rPr kumimoji="0" lang="en-US" sz="4000" b="1" i="0" u="none" strike="noStrike" kern="0" cap="none" spc="0" normalizeH="0" baseline="0" noProof="0" dirty="0">
                <a:ln>
                  <a:noFill/>
                </a:ln>
                <a:solidFill>
                  <a:srgbClr val="FFFFFF"/>
                </a:solidFill>
                <a:effectLst/>
                <a:uLnTx/>
                <a:uFillTx/>
                <a:latin typeface="Times New Roman"/>
                <a:ea typeface="Palatino"/>
                <a:cs typeface="Times New Roman"/>
                <a:sym typeface="Palatino"/>
              </a:rPr>
              <a:t>Review of Toxic Effects </a:t>
            </a:r>
            <a:endParaRPr kumimoji="0" lang="en" sz="4000" b="1" i="0" u="none" strike="noStrike" kern="0" cap="none" spc="0" normalizeH="0" baseline="0" noProof="0" dirty="0">
              <a:ln>
                <a:noFill/>
              </a:ln>
              <a:solidFill>
                <a:srgbClr val="FFFFFF"/>
              </a:solidFill>
              <a:effectLst/>
              <a:uLnTx/>
              <a:uFillTx/>
              <a:latin typeface="Times New Roman"/>
              <a:ea typeface="Palatino"/>
              <a:cs typeface="Times New Roman"/>
              <a:sym typeface="Palatino"/>
            </a:endParaRPr>
          </a:p>
        </p:txBody>
      </p:sp>
      <p:pic>
        <p:nvPicPr>
          <p:cNvPr id="215" name="Picture 214">
            <a:extLst>
              <a:ext uri="{FF2B5EF4-FFF2-40B4-BE49-F238E27FC236}">
                <a16:creationId xmlns:a16="http://schemas.microsoft.com/office/drawing/2014/main" id="{5AD39174-C39F-9247-8FFD-1120CF3E21C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505519" y="21074742"/>
            <a:ext cx="5841594" cy="3550263"/>
          </a:xfrm>
          <a:prstGeom prst="rect">
            <a:avLst/>
          </a:prstGeom>
          <a:noFill/>
          <a:ln>
            <a:noFill/>
          </a:ln>
        </p:spPr>
      </p:pic>
      <p:sp>
        <p:nvSpPr>
          <p:cNvPr id="20" name="Rectangle 2">
            <a:extLst>
              <a:ext uri="{FF2B5EF4-FFF2-40B4-BE49-F238E27FC236}">
                <a16:creationId xmlns:a16="http://schemas.microsoft.com/office/drawing/2014/main" id="{6B627D56-9FBE-A54D-857E-0C5581CB027C}"/>
              </a:ext>
            </a:extLst>
          </p:cNvPr>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5" descr="What magnification do I need to see bacteria? Westlab">
            <a:extLst>
              <a:ext uri="{FF2B5EF4-FFF2-40B4-BE49-F238E27FC236}">
                <a16:creationId xmlns:a16="http://schemas.microsoft.com/office/drawing/2014/main" id="{320A8F53-EA05-1F40-A7BB-8B25DD003448}"/>
              </a:ext>
            </a:extLst>
          </p:cNvPr>
          <p:cNvPicPr>
            <a:picLocks noChangeAspect="1" noChangeArrowheads="1"/>
          </p:cNvPicPr>
          <p:nvPr/>
        </p:nvPicPr>
        <p:blipFill rotWithShape="1">
          <a:blip r:embed="rId6" r:link="rId8">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5688" r="6269"/>
          <a:stretch>
            <a:fillRect/>
          </a:stretch>
        </p:blipFill>
        <p:spPr bwMode="auto">
          <a:xfrm>
            <a:off x="23713347" y="10255388"/>
            <a:ext cx="6493086" cy="380850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a:extLst>
              <a:ext uri="{FF2B5EF4-FFF2-40B4-BE49-F238E27FC236}">
                <a16:creationId xmlns:a16="http://schemas.microsoft.com/office/drawing/2014/main" id="{3ED9CDE0-331E-9241-8E28-065168241117}"/>
              </a:ext>
            </a:extLst>
          </p:cNvPr>
          <p:cNvSpPr>
            <a:spLocks noChangeArrowheads="1"/>
          </p:cNvSpPr>
          <p:nvPr/>
        </p:nvSpPr>
        <p:spPr bwMode="auto">
          <a:xfrm>
            <a:off x="263206" y="13284531"/>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11" descr="page47image190357040">
            <a:extLst>
              <a:ext uri="{FF2B5EF4-FFF2-40B4-BE49-F238E27FC236}">
                <a16:creationId xmlns:a16="http://schemas.microsoft.com/office/drawing/2014/main" id="{33578CBA-9F41-124D-8F90-7B11BA9F33B4}"/>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8554329" y="10263829"/>
            <a:ext cx="5071932" cy="385345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16" descr="A picture containing indoor, room, light&#10;&#10;Description automatically generated">
            <a:extLst>
              <a:ext uri="{FF2B5EF4-FFF2-40B4-BE49-F238E27FC236}">
                <a16:creationId xmlns:a16="http://schemas.microsoft.com/office/drawing/2014/main" id="{F620ACFE-A125-DF43-BBA8-24C19316B2B1}"/>
              </a:ext>
            </a:extLst>
          </p:cNvPr>
          <p:cNvPicPr>
            <a:picLocks noChangeAspect="1"/>
          </p:cNvPicPr>
          <p:nvPr/>
        </p:nvPicPr>
        <p:blipFill rotWithShape="1">
          <a:blip r:embed="rId11">
            <a:extLst>
              <a:ext uri="{28A0092B-C50C-407E-A947-70E740481C1C}">
                <a14:useLocalDpi xmlns:a14="http://schemas.microsoft.com/office/drawing/2010/main" val="0"/>
              </a:ext>
            </a:extLst>
          </a:blip>
          <a:srcRect t="53520"/>
          <a:stretch/>
        </p:blipFill>
        <p:spPr>
          <a:xfrm>
            <a:off x="22442383" y="4485926"/>
            <a:ext cx="5747541" cy="4549961"/>
          </a:xfrm>
          <a:prstGeom prst="rect">
            <a:avLst/>
          </a:prstGeom>
        </p:spPr>
      </p:pic>
      <p:sp>
        <p:nvSpPr>
          <p:cNvPr id="23" name="TextBox 22">
            <a:extLst>
              <a:ext uri="{FF2B5EF4-FFF2-40B4-BE49-F238E27FC236}">
                <a16:creationId xmlns:a16="http://schemas.microsoft.com/office/drawing/2014/main" id="{60FA5F52-3660-FA45-B478-97B5BC7FAE98}"/>
              </a:ext>
            </a:extLst>
          </p:cNvPr>
          <p:cNvSpPr txBox="1"/>
          <p:nvPr/>
        </p:nvSpPr>
        <p:spPr>
          <a:xfrm>
            <a:off x="14117042" y="16483369"/>
            <a:ext cx="16657938" cy="15973604"/>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The study concluded that CNT positively affected the growth rate and gene expression by </a:t>
            </a:r>
            <a:r>
              <a:rPr lang="en-US" sz="3600" b="1" i="1" dirty="0">
                <a:solidFill>
                  <a:prstClr val="black"/>
                </a:solidFill>
                <a:latin typeface="Times New Roman" panose="02020603050405020304" pitchFamily="18" charset="0"/>
                <a:cs typeface="Times New Roman" panose="02020603050405020304" pitchFamily="18" charset="0"/>
              </a:rPr>
              <a:t>S. epidermidis</a:t>
            </a:r>
            <a:r>
              <a:rPr lang="en-US" sz="3600" b="1" dirty="0">
                <a:solidFill>
                  <a:prstClr val="black"/>
                </a:solidFill>
                <a:latin typeface="Times New Roman" panose="02020603050405020304" pitchFamily="18" charset="0"/>
                <a:cs typeface="Times New Roman" panose="02020603050405020304" pitchFamily="18" charset="0"/>
              </a:rPr>
              <a:t>, a bacterium found as part of the human microflora, in a size-dependent manner. Smaller CNT caused higher growth rates and higher rates of gene expression changes compared to larger CNT. Numerous genes were upregulated in the presence of CNT. </a:t>
            </a:r>
          </a:p>
          <a:p>
            <a:r>
              <a:rPr lang="en-US" sz="3600" b="1" dirty="0">
                <a:solidFill>
                  <a:prstClr val="black"/>
                </a:solidFill>
                <a:latin typeface="Times New Roman" panose="02020603050405020304" pitchFamily="18" charset="0"/>
                <a:cs typeface="Times New Roman" panose="02020603050405020304" pitchFamily="18" charset="0"/>
              </a:rPr>
              <a:t>  </a:t>
            </a:r>
          </a:p>
          <a:p>
            <a:pPr marL="571500" indent="-571500">
              <a:buFont typeface="Arial" panose="020B0604020202020204" pitchFamily="34" charset="0"/>
              <a:buChar char="•"/>
            </a:pPr>
            <a:r>
              <a:rPr lang="en-US" sz="3600" b="1" dirty="0">
                <a:solidFill>
                  <a:prstClr val="black"/>
                </a:solidFill>
                <a:latin typeface="Times New Roman" panose="02020603050405020304" pitchFamily="18" charset="0"/>
                <a:cs typeface="Times New Roman" panose="02020603050405020304" pitchFamily="18" charset="0"/>
              </a:rPr>
              <a:t>  </a:t>
            </a:r>
            <a:r>
              <a:rPr lang="en-US" sz="3600" i="1" dirty="0">
                <a:solidFill>
                  <a:prstClr val="black"/>
                </a:solidFill>
                <a:latin typeface="Times New Roman" panose="02020603050405020304" pitchFamily="18" charset="0"/>
                <a:cs typeface="Times New Roman" panose="02020603050405020304" pitchFamily="18" charset="0"/>
              </a:rPr>
              <a:t>A 2013 study of Staphylococcus aureus, Pseudomonas aeruginosa and the opportunistic fungus Candida albicans, results showed that all the carbon nanotube types possess a highly significant antimicrobial capacity. Their data suggested that the reduced capacity of microbial cells to forming colonies and their oxidative response could be related to the cellular stress induced by the interactions of pathogens with the CNTs.</a:t>
            </a:r>
          </a:p>
          <a:p>
            <a:pPr marL="571500" indent="-571500">
              <a:buFont typeface="Arial" panose="020B0604020202020204" pitchFamily="34" charset="0"/>
              <a:buChar char="•"/>
            </a:pPr>
            <a:r>
              <a:rPr lang="en-US" sz="3600" i="1" dirty="0">
                <a:solidFill>
                  <a:prstClr val="black"/>
                </a:solidFill>
                <a:latin typeface="Times New Roman" panose="02020603050405020304" pitchFamily="18" charset="0"/>
                <a:cs typeface="Times New Roman" panose="02020603050405020304" pitchFamily="18" charset="0"/>
              </a:rPr>
              <a:t>A 2007, study proposed that a purified </a:t>
            </a:r>
            <a:r>
              <a:rPr lang="en-US" sz="3600" i="1" u="sng" dirty="0">
                <a:solidFill>
                  <a:prstClr val="black"/>
                </a:solidFill>
                <a:latin typeface="Times New Roman" panose="02020603050405020304" pitchFamily="18" charset="0"/>
                <a:cs typeface="Times New Roman" panose="02020603050405020304" pitchFamily="18" charset="0"/>
              </a:rPr>
              <a:t>single-walled carbon nanotubes </a:t>
            </a:r>
            <a:r>
              <a:rPr lang="en-US" sz="3600" i="1" dirty="0">
                <a:solidFill>
                  <a:prstClr val="black"/>
                </a:solidFill>
                <a:latin typeface="Times New Roman" panose="02020603050405020304" pitchFamily="18" charset="0"/>
                <a:cs typeface="Times New Roman" panose="02020603050405020304" pitchFamily="18" charset="0"/>
              </a:rPr>
              <a:t>(SWNTs) exhibit strong antimicrobial activity, by using a pristine SWNT with a narrow diameter distribution, they demonstrated that cell membrane damage resulting from direct contact with SWNT aggregates is the likely mechanism leading to bacterial cell death. </a:t>
            </a:r>
          </a:p>
          <a:p>
            <a:pPr marL="571500" indent="-571500">
              <a:buFont typeface="Arial" panose="020B0604020202020204" pitchFamily="34" charset="0"/>
              <a:buChar char="•"/>
            </a:pPr>
            <a:r>
              <a:rPr lang="en-US" sz="3600" i="1" dirty="0">
                <a:solidFill>
                  <a:prstClr val="black"/>
                </a:solidFill>
                <a:latin typeface="Times New Roman" panose="02020603050405020304" pitchFamily="18" charset="0"/>
                <a:cs typeface="Times New Roman" panose="02020603050405020304" pitchFamily="18" charset="0"/>
              </a:rPr>
              <a:t>In a 2012 review, carbon nanotube and graphene-based materials were highlighted as a current opinions within the scientific community on the toxicity and safety of these carbon structures; where physicochemical characteristics, such as diameter, length, presence of impurities, surface functionalization, and surface wettability were factors considered. They concluded Nanotoxicity Mechanisms in the lungs, Subcellular localization and intracellular trafficking based on how the CNTs entered the cell (active transport via endocytosis, phagocytosis and pinocytosis ).</a:t>
            </a:r>
          </a:p>
          <a:p>
            <a:pPr lvl="0"/>
            <a:endParaRPr lang="en-US" sz="3400" dirty="0">
              <a:solidFill>
                <a:prstClr val="black"/>
              </a:solidFill>
              <a:latin typeface="Times New Roman" panose="02020603050405020304" pitchFamily="18" charset="0"/>
              <a:cs typeface="Times New Roman" panose="02020603050405020304" pitchFamily="18" charset="0"/>
            </a:endParaRPr>
          </a:p>
          <a:p>
            <a:pPr lvl="0"/>
            <a:r>
              <a:rPr lang="en-US" sz="3400" dirty="0">
                <a:solidFill>
                  <a:prstClr val="black"/>
                </a:solidFill>
                <a:latin typeface="Times New Roman" panose="02020603050405020304" pitchFamily="18" charset="0"/>
                <a:cs typeface="Times New Roman" panose="02020603050405020304" pitchFamily="18" charset="0"/>
              </a:rPr>
              <a:t>Similar studies showed that single-wall CNT were toxic to fungal cells and had antibacterial properties against </a:t>
            </a:r>
            <a:r>
              <a:rPr lang="en-US" sz="3400" i="1" dirty="0">
                <a:solidFill>
                  <a:prstClr val="black"/>
                </a:solidFill>
                <a:latin typeface="Times New Roman" panose="02020603050405020304" pitchFamily="18" charset="0"/>
                <a:cs typeface="Times New Roman" panose="02020603050405020304" pitchFamily="18" charset="0"/>
              </a:rPr>
              <a:t>Escherichia coli </a:t>
            </a:r>
            <a:r>
              <a:rPr lang="en-US" sz="3400" dirty="0">
                <a:solidFill>
                  <a:prstClr val="black"/>
                </a:solidFill>
                <a:latin typeface="Times New Roman" panose="02020603050405020304" pitchFamily="18" charset="0"/>
                <a:cs typeface="Times New Roman" panose="02020603050405020304" pitchFamily="18" charset="0"/>
              </a:rPr>
              <a:t>ATCC 41570, </a:t>
            </a:r>
            <a:r>
              <a:rPr lang="en-US" sz="3400" i="1" dirty="0">
                <a:solidFill>
                  <a:prstClr val="black"/>
                </a:solidFill>
                <a:latin typeface="Times New Roman" panose="02020603050405020304" pitchFamily="18" charset="0"/>
                <a:cs typeface="Times New Roman" panose="02020603050405020304" pitchFamily="18" charset="0"/>
              </a:rPr>
              <a:t>Streptococcus faecalis </a:t>
            </a:r>
            <a:r>
              <a:rPr lang="en-US" sz="3400" dirty="0">
                <a:solidFill>
                  <a:prstClr val="black"/>
                </a:solidFill>
                <a:latin typeface="Times New Roman" panose="02020603050405020304" pitchFamily="18" charset="0"/>
                <a:cs typeface="Times New Roman" panose="02020603050405020304" pitchFamily="18" charset="0"/>
              </a:rPr>
              <a:t>and </a:t>
            </a:r>
            <a:r>
              <a:rPr lang="en-US" sz="3400" i="1" dirty="0">
                <a:solidFill>
                  <a:prstClr val="black"/>
                </a:solidFill>
                <a:latin typeface="Times New Roman" panose="02020603050405020304" pitchFamily="18" charset="0"/>
                <a:cs typeface="Times New Roman" panose="02020603050405020304" pitchFamily="18" charset="0"/>
              </a:rPr>
              <a:t>Staphylococcus</a:t>
            </a:r>
            <a:r>
              <a:rPr lang="en-US" sz="3400" dirty="0">
                <a:solidFill>
                  <a:prstClr val="black"/>
                </a:solidFill>
                <a:latin typeface="Times New Roman" panose="02020603050405020304" pitchFamily="18" charset="0"/>
                <a:cs typeface="Times New Roman" panose="02020603050405020304" pitchFamily="18" charset="0"/>
              </a:rPr>
              <a:t> </a:t>
            </a:r>
            <a:r>
              <a:rPr lang="en-US" sz="3400" i="1" dirty="0">
                <a:solidFill>
                  <a:prstClr val="black"/>
                </a:solidFill>
                <a:latin typeface="Times New Roman" panose="02020603050405020304" pitchFamily="18" charset="0"/>
                <a:cs typeface="Times New Roman" panose="02020603050405020304" pitchFamily="18" charset="0"/>
              </a:rPr>
              <a:t>aureus</a:t>
            </a:r>
            <a:r>
              <a:rPr lang="en-US" sz="3400" dirty="0">
                <a:solidFill>
                  <a:prstClr val="black"/>
                </a:solidFill>
                <a:latin typeface="Times New Roman" panose="02020603050405020304" pitchFamily="18" charset="0"/>
                <a:cs typeface="Times New Roman" panose="02020603050405020304" pitchFamily="18" charset="0"/>
              </a:rPr>
              <a:t>. </a:t>
            </a:r>
            <a:r>
              <a:rPr lang="en-US" sz="3400" b="1" dirty="0">
                <a:solidFill>
                  <a:prstClr val="black"/>
                </a:solidFill>
                <a:latin typeface="Times New Roman" panose="02020603050405020304" pitchFamily="18" charset="0"/>
                <a:cs typeface="Times New Roman" panose="02020603050405020304" pitchFamily="18" charset="0"/>
              </a:rPr>
              <a:t>In contrast, a more recent study revealed that a specific microorganism, </a:t>
            </a:r>
            <a:r>
              <a:rPr lang="en-US" sz="3400" b="1" i="1" dirty="0">
                <a:solidFill>
                  <a:prstClr val="black"/>
                </a:solidFill>
                <a:latin typeface="Times New Roman" panose="02020603050405020304" pitchFamily="18" charset="0"/>
                <a:cs typeface="Times New Roman" panose="02020603050405020304" pitchFamily="18" charset="0"/>
              </a:rPr>
              <a:t>Staphylococcus epidermidis</a:t>
            </a:r>
            <a:r>
              <a:rPr lang="en-US" sz="3400" b="1" dirty="0">
                <a:solidFill>
                  <a:prstClr val="black"/>
                </a:solidFill>
                <a:latin typeface="Times New Roman" panose="02020603050405020304" pitchFamily="18" charset="0"/>
                <a:cs typeface="Times New Roman" panose="02020603050405020304" pitchFamily="18" charset="0"/>
              </a:rPr>
              <a:t>, displayed increased growth rates and changes in gene expression when exposed to low concentrations of CNT. </a:t>
            </a:r>
          </a:p>
        </p:txBody>
      </p:sp>
      <p:sp>
        <p:nvSpPr>
          <p:cNvPr id="219" name="TextBox 218">
            <a:extLst>
              <a:ext uri="{FF2B5EF4-FFF2-40B4-BE49-F238E27FC236}">
                <a16:creationId xmlns:a16="http://schemas.microsoft.com/office/drawing/2014/main" id="{0A56596F-C28B-0C42-B472-606B79246FDE}"/>
              </a:ext>
            </a:extLst>
          </p:cNvPr>
          <p:cNvSpPr txBox="1"/>
          <p:nvPr/>
        </p:nvSpPr>
        <p:spPr>
          <a:xfrm>
            <a:off x="30731329" y="4437488"/>
            <a:ext cx="13319924" cy="2585323"/>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In contrast, a more recent study revealed that a specific microorganism, </a:t>
            </a:r>
            <a:r>
              <a:rPr lang="en-US" sz="3600" i="1" dirty="0">
                <a:solidFill>
                  <a:prstClr val="black"/>
                </a:solidFill>
                <a:latin typeface="Times New Roman" panose="02020603050405020304" pitchFamily="18" charset="0"/>
                <a:cs typeface="Times New Roman" panose="02020603050405020304" pitchFamily="18" charset="0"/>
              </a:rPr>
              <a:t>Staphylococcus epidermidis</a:t>
            </a:r>
            <a:r>
              <a:rPr lang="en-US" sz="3600" dirty="0">
                <a:solidFill>
                  <a:prstClr val="black"/>
                </a:solidFill>
                <a:latin typeface="Times New Roman" panose="02020603050405020304" pitchFamily="18" charset="0"/>
                <a:cs typeface="Times New Roman" panose="02020603050405020304" pitchFamily="18" charset="0"/>
              </a:rPr>
              <a:t>, displayed increased growth rates and changes in gene expression when exposed to low concentrations of CNT. </a:t>
            </a:r>
            <a:br>
              <a:rPr lang="en-US" sz="3600" dirty="0">
                <a:solidFill>
                  <a:prstClr val="black"/>
                </a:solidFill>
                <a:latin typeface="Times New Roman" panose="02020603050405020304" pitchFamily="18" charset="0"/>
                <a:cs typeface="Times New Roman" panose="02020603050405020304" pitchFamily="18" charset="0"/>
              </a:rPr>
            </a:br>
            <a:endParaRPr lang="en-US" dirty="0"/>
          </a:p>
        </p:txBody>
      </p:sp>
      <p:sp>
        <p:nvSpPr>
          <p:cNvPr id="221" name="TextBox 220">
            <a:extLst>
              <a:ext uri="{FF2B5EF4-FFF2-40B4-BE49-F238E27FC236}">
                <a16:creationId xmlns:a16="http://schemas.microsoft.com/office/drawing/2014/main" id="{B5E16222-D977-4C4C-BF0F-FAF0F10215DE}"/>
              </a:ext>
            </a:extLst>
          </p:cNvPr>
          <p:cNvSpPr txBox="1"/>
          <p:nvPr/>
        </p:nvSpPr>
        <p:spPr>
          <a:xfrm>
            <a:off x="14070774" y="9045091"/>
            <a:ext cx="1623484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Figure 2. Carbon nanotubes (CNTs) are cylindrical molecules that consist of rolled-up sheets of single-layer carbon atoms (graphene). They can be single-walled (SWCNT) with a diameter of less than 1 nanometer (nm) or multi-walled (MWCNT), consisting of several concentrically interlinked nanotubes, with diameters reaching more than 100 nm. </a:t>
            </a:r>
          </a:p>
        </p:txBody>
      </p:sp>
      <p:pic>
        <p:nvPicPr>
          <p:cNvPr id="222" name="Picture 221">
            <a:extLst>
              <a:ext uri="{FF2B5EF4-FFF2-40B4-BE49-F238E27FC236}">
                <a16:creationId xmlns:a16="http://schemas.microsoft.com/office/drawing/2014/main" id="{D00AEDD8-EB86-1E40-BD27-05D0C2C4EBD6}"/>
              </a:ext>
            </a:extLst>
          </p:cNvPr>
          <p:cNvPicPr>
            <a:picLocks noChangeAspect="1"/>
          </p:cNvPicPr>
          <p:nvPr/>
        </p:nvPicPr>
        <p:blipFill>
          <a:blip r:embed="rId12">
            <a:duotone>
              <a:schemeClr val="accent1">
                <a:shade val="45000"/>
                <a:satMod val="135000"/>
              </a:schemeClr>
              <a:prstClr val="white"/>
            </a:duotone>
          </a:blip>
          <a:stretch>
            <a:fillRect/>
          </a:stretch>
        </p:blipFill>
        <p:spPr>
          <a:xfrm>
            <a:off x="498593" y="17702713"/>
            <a:ext cx="12969520" cy="12865763"/>
          </a:xfrm>
          <a:prstGeom prst="rect">
            <a:avLst/>
          </a:prstGeom>
        </p:spPr>
      </p:pic>
      <p:pic>
        <p:nvPicPr>
          <p:cNvPr id="223" name="Picture 222" descr="A picture containing indoor, room, light&#10;&#10;Description automatically generated">
            <a:extLst>
              <a:ext uri="{FF2B5EF4-FFF2-40B4-BE49-F238E27FC236}">
                <a16:creationId xmlns:a16="http://schemas.microsoft.com/office/drawing/2014/main" id="{80924F1C-5095-1543-B44F-06A3F2467334}"/>
              </a:ext>
            </a:extLst>
          </p:cNvPr>
          <p:cNvPicPr>
            <a:picLocks noChangeAspect="1"/>
          </p:cNvPicPr>
          <p:nvPr/>
        </p:nvPicPr>
        <p:blipFill rotWithShape="1">
          <a:blip r:embed="rId11">
            <a:extLst>
              <a:ext uri="{28A0092B-C50C-407E-A947-70E740481C1C}">
                <a14:useLocalDpi xmlns:a14="http://schemas.microsoft.com/office/drawing/2010/main" val="0"/>
              </a:ext>
            </a:extLst>
          </a:blip>
          <a:srcRect t="4549" b="48950"/>
          <a:stretch/>
        </p:blipFill>
        <p:spPr>
          <a:xfrm>
            <a:off x="15725352" y="4493038"/>
            <a:ext cx="5747541" cy="4552053"/>
          </a:xfrm>
          <a:prstGeom prst="rect">
            <a:avLst/>
          </a:prstGeom>
        </p:spPr>
      </p:pic>
      <p:sp>
        <p:nvSpPr>
          <p:cNvPr id="224" name="AutoShape 27">
            <a:extLst>
              <a:ext uri="{FF2B5EF4-FFF2-40B4-BE49-F238E27FC236}">
                <a16:creationId xmlns:a16="http://schemas.microsoft.com/office/drawing/2014/main" id="{F1314BD8-4744-2745-A9DC-4EFF06972DD8}"/>
              </a:ext>
            </a:extLst>
          </p:cNvPr>
          <p:cNvSpPr>
            <a:spLocks noChangeArrowheads="1"/>
          </p:cNvSpPr>
          <p:nvPr/>
        </p:nvSpPr>
        <p:spPr bwMode="auto">
          <a:xfrm rot="10800000">
            <a:off x="3544088" y="23245340"/>
            <a:ext cx="1331308" cy="374212"/>
          </a:xfrm>
          <a:prstGeom prst="rightArrow">
            <a:avLst>
              <a:gd name="adj1" fmla="val 50000"/>
              <a:gd name="adj2" fmla="val 92940"/>
            </a:avLst>
          </a:prstGeom>
          <a:solidFill>
            <a:srgbClr val="FF0000"/>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27" name="AutoShape 27">
            <a:extLst>
              <a:ext uri="{FF2B5EF4-FFF2-40B4-BE49-F238E27FC236}">
                <a16:creationId xmlns:a16="http://schemas.microsoft.com/office/drawing/2014/main" id="{D9C5CE79-2B85-7143-9567-AC7CB1AB8217}"/>
              </a:ext>
            </a:extLst>
          </p:cNvPr>
          <p:cNvSpPr>
            <a:spLocks noChangeArrowheads="1"/>
          </p:cNvSpPr>
          <p:nvPr/>
        </p:nvSpPr>
        <p:spPr bwMode="auto">
          <a:xfrm rot="13624229">
            <a:off x="4283092" y="21854011"/>
            <a:ext cx="1331308" cy="374212"/>
          </a:xfrm>
          <a:prstGeom prst="rightArrow">
            <a:avLst>
              <a:gd name="adj1" fmla="val 50000"/>
              <a:gd name="adj2" fmla="val 92940"/>
            </a:avLst>
          </a:prstGeom>
          <a:solidFill>
            <a:srgbClr val="FF0000"/>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28" name="AutoShape 27">
            <a:extLst>
              <a:ext uri="{FF2B5EF4-FFF2-40B4-BE49-F238E27FC236}">
                <a16:creationId xmlns:a16="http://schemas.microsoft.com/office/drawing/2014/main" id="{14539BF2-D0F5-B641-B2AF-046963055933}"/>
              </a:ext>
            </a:extLst>
          </p:cNvPr>
          <p:cNvSpPr>
            <a:spLocks noChangeArrowheads="1"/>
          </p:cNvSpPr>
          <p:nvPr/>
        </p:nvSpPr>
        <p:spPr bwMode="auto">
          <a:xfrm rot="8166328">
            <a:off x="3983074" y="24580962"/>
            <a:ext cx="1331308" cy="374212"/>
          </a:xfrm>
          <a:prstGeom prst="rightArrow">
            <a:avLst>
              <a:gd name="adj1" fmla="val 50000"/>
              <a:gd name="adj2" fmla="val 92940"/>
            </a:avLst>
          </a:prstGeom>
          <a:solidFill>
            <a:srgbClr val="FF0000"/>
          </a:solidFill>
          <a:ln w="9525">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29" name="TextBox 228">
            <a:extLst>
              <a:ext uri="{FF2B5EF4-FFF2-40B4-BE49-F238E27FC236}">
                <a16:creationId xmlns:a16="http://schemas.microsoft.com/office/drawing/2014/main" id="{9D87BEE7-F78F-FA45-B73E-ACFC580AB650}"/>
              </a:ext>
            </a:extLst>
          </p:cNvPr>
          <p:cNvSpPr txBox="1"/>
          <p:nvPr/>
        </p:nvSpPr>
        <p:spPr>
          <a:xfrm>
            <a:off x="331151" y="24472446"/>
            <a:ext cx="1398312" cy="1200329"/>
          </a:xfrm>
          <a:prstGeom prst="rect">
            <a:avLst/>
          </a:prstGeom>
          <a:noFill/>
        </p:spPr>
        <p:txBody>
          <a:bodyPr wrap="square" rtlCol="0">
            <a:spAutoFit/>
          </a:bodyPr>
          <a:lstStyle/>
          <a:p>
            <a:pPr algn="ctr"/>
            <a:r>
              <a:rPr lang="en-US" sz="2400" i="1" dirty="0">
                <a:solidFill>
                  <a:srgbClr val="002060"/>
                </a:solidFill>
              </a:rPr>
              <a:t>Image not to scale</a:t>
            </a:r>
          </a:p>
        </p:txBody>
      </p:sp>
      <p:sp>
        <p:nvSpPr>
          <p:cNvPr id="26" name="TextBox 25">
            <a:extLst>
              <a:ext uri="{FF2B5EF4-FFF2-40B4-BE49-F238E27FC236}">
                <a16:creationId xmlns:a16="http://schemas.microsoft.com/office/drawing/2014/main" id="{A8345D3A-FFBF-F743-8B08-847B306A6C7B}"/>
              </a:ext>
            </a:extLst>
          </p:cNvPr>
          <p:cNvSpPr txBox="1"/>
          <p:nvPr/>
        </p:nvSpPr>
        <p:spPr>
          <a:xfrm>
            <a:off x="498593" y="17781538"/>
            <a:ext cx="2917372" cy="1200329"/>
          </a:xfrm>
          <a:prstGeom prst="rect">
            <a:avLst/>
          </a:prstGeom>
          <a:noFill/>
        </p:spPr>
        <p:txBody>
          <a:bodyPr wrap="square" rtlCol="0">
            <a:spAutoFit/>
          </a:bodyPr>
          <a:lstStyle/>
          <a:p>
            <a:r>
              <a:rPr lang="en-US" b="1" dirty="0">
                <a:solidFill>
                  <a:prstClr val="black"/>
                </a:solidFill>
                <a:latin typeface="Times New Roman" panose="02020603050405020304" pitchFamily="18" charset="0"/>
                <a:cs typeface="Times New Roman" panose="02020603050405020304" pitchFamily="18" charset="0"/>
              </a:rPr>
              <a:t>CNTs are mainly used as additives to synthetics and are commercially available as a powder</a:t>
            </a:r>
            <a:endParaRPr lang="en-US" dirty="0"/>
          </a:p>
        </p:txBody>
      </p:sp>
      <p:sp>
        <p:nvSpPr>
          <p:cNvPr id="27" name="TextBox 26">
            <a:extLst>
              <a:ext uri="{FF2B5EF4-FFF2-40B4-BE49-F238E27FC236}">
                <a16:creationId xmlns:a16="http://schemas.microsoft.com/office/drawing/2014/main" id="{ACAF1D5E-8CC2-AF4F-AE42-D7CF65AC7BED}"/>
              </a:ext>
            </a:extLst>
          </p:cNvPr>
          <p:cNvSpPr txBox="1"/>
          <p:nvPr/>
        </p:nvSpPr>
        <p:spPr>
          <a:xfrm>
            <a:off x="10223985" y="17771407"/>
            <a:ext cx="3244128" cy="1477328"/>
          </a:xfrm>
          <a:prstGeom prst="rect">
            <a:avLst/>
          </a:prstGeom>
          <a:noFill/>
        </p:spPr>
        <p:txBody>
          <a:bodyPr wrap="square" rtlCol="0">
            <a:spAutoFit/>
          </a:bodyPr>
          <a:lstStyle/>
          <a:p>
            <a:pPr marL="465138" indent="-465138"/>
            <a:r>
              <a:rPr lang="en-US" b="1" dirty="0">
                <a:solidFill>
                  <a:prstClr val="black"/>
                </a:solidFill>
                <a:latin typeface="Times New Roman" panose="02020603050405020304" pitchFamily="18" charset="0"/>
                <a:cs typeface="Times New Roman" panose="02020603050405020304" pitchFamily="18" charset="0"/>
              </a:rPr>
              <a:t>CNTs functionalized, surface is chemically adapted for optimal incorporation into different materials and for the specific application</a:t>
            </a:r>
          </a:p>
        </p:txBody>
      </p:sp>
      <p:sp>
        <p:nvSpPr>
          <p:cNvPr id="28" name="TextBox 27">
            <a:extLst>
              <a:ext uri="{FF2B5EF4-FFF2-40B4-BE49-F238E27FC236}">
                <a16:creationId xmlns:a16="http://schemas.microsoft.com/office/drawing/2014/main" id="{2440C7A0-AA37-AA40-90F0-DBB903FB1A6D}"/>
              </a:ext>
            </a:extLst>
          </p:cNvPr>
          <p:cNvSpPr txBox="1"/>
          <p:nvPr/>
        </p:nvSpPr>
        <p:spPr>
          <a:xfrm>
            <a:off x="716308" y="28316574"/>
            <a:ext cx="2699657"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prstClr val="black"/>
                </a:solidFill>
                <a:latin typeface="Times New Roman" panose="02020603050405020304" pitchFamily="18" charset="0"/>
                <a:cs typeface="Times New Roman" panose="02020603050405020304" pitchFamily="18" charset="0"/>
              </a:rPr>
              <a:t>CNTs materials promise to offer increased wear resistance and breaking strength, antistatic properties as well as weight reduction</a:t>
            </a:r>
            <a:endParaRPr lang="en-US" b="1" dirty="0"/>
          </a:p>
        </p:txBody>
      </p:sp>
      <p:sp>
        <p:nvSpPr>
          <p:cNvPr id="29" name="TextBox 28">
            <a:extLst>
              <a:ext uri="{FF2B5EF4-FFF2-40B4-BE49-F238E27FC236}">
                <a16:creationId xmlns:a16="http://schemas.microsoft.com/office/drawing/2014/main" id="{AF5F6A3A-2715-2648-B35A-7289F5E55E8E}"/>
              </a:ext>
            </a:extLst>
          </p:cNvPr>
          <p:cNvSpPr txBox="1"/>
          <p:nvPr/>
        </p:nvSpPr>
        <p:spPr>
          <a:xfrm>
            <a:off x="11425078" y="28720053"/>
            <a:ext cx="1808130" cy="1531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CNT membrane as part of future energy-efficient water purification.</a:t>
            </a:r>
          </a:p>
        </p:txBody>
      </p:sp>
      <p:pic>
        <p:nvPicPr>
          <p:cNvPr id="31" name="Picture 30">
            <a:extLst>
              <a:ext uri="{FF2B5EF4-FFF2-40B4-BE49-F238E27FC236}">
                <a16:creationId xmlns:a16="http://schemas.microsoft.com/office/drawing/2014/main" id="{0CCD6A7B-09B3-F548-B556-A6B014DB6DEC}"/>
              </a:ext>
            </a:extLst>
          </p:cNvPr>
          <p:cNvPicPr>
            <a:picLocks noChangeAspect="1"/>
          </p:cNvPicPr>
          <p:nvPr/>
        </p:nvPicPr>
        <p:blipFill>
          <a:blip r:embed="rId13"/>
          <a:stretch>
            <a:fillRect/>
          </a:stretch>
        </p:blipFill>
        <p:spPr>
          <a:xfrm>
            <a:off x="962655" y="231764"/>
            <a:ext cx="6309002" cy="2762522"/>
          </a:xfrm>
          <a:prstGeom prst="rect">
            <a:avLst/>
          </a:prstGeom>
        </p:spPr>
      </p:pic>
      <p:graphicFrame>
        <p:nvGraphicFramePr>
          <p:cNvPr id="33" name="Table 32">
            <a:extLst>
              <a:ext uri="{FF2B5EF4-FFF2-40B4-BE49-F238E27FC236}">
                <a16:creationId xmlns:a16="http://schemas.microsoft.com/office/drawing/2014/main" id="{63A9866E-2356-7643-AD1C-D3AF9CED6156}"/>
              </a:ext>
            </a:extLst>
          </p:cNvPr>
          <p:cNvGraphicFramePr>
            <a:graphicFrameLocks noGrp="1"/>
          </p:cNvGraphicFramePr>
          <p:nvPr>
            <p:extLst>
              <p:ext uri="{D42A27DB-BD31-4B8C-83A1-F6EECF244321}">
                <p14:modId xmlns:p14="http://schemas.microsoft.com/office/powerpoint/2010/main" val="1741876103"/>
              </p:ext>
            </p:extLst>
          </p:nvPr>
        </p:nvGraphicFramePr>
        <p:xfrm>
          <a:off x="38495525" y="11298211"/>
          <a:ext cx="4589408" cy="2394663"/>
        </p:xfrm>
        <a:graphic>
          <a:graphicData uri="http://schemas.openxmlformats.org/drawingml/2006/table">
            <a:tbl>
              <a:tblPr/>
              <a:tblGrid>
                <a:gridCol w="1868096">
                  <a:extLst>
                    <a:ext uri="{9D8B030D-6E8A-4147-A177-3AD203B41FA5}">
                      <a16:colId xmlns:a16="http://schemas.microsoft.com/office/drawing/2014/main" val="4260553028"/>
                    </a:ext>
                  </a:extLst>
                </a:gridCol>
                <a:gridCol w="2721312">
                  <a:extLst>
                    <a:ext uri="{9D8B030D-6E8A-4147-A177-3AD203B41FA5}">
                      <a16:colId xmlns:a16="http://schemas.microsoft.com/office/drawing/2014/main" val="2978874120"/>
                    </a:ext>
                  </a:extLst>
                </a:gridCol>
              </a:tblGrid>
              <a:tr h="230811">
                <a:tc gridSpan="2">
                  <a:txBody>
                    <a:bodyPr/>
                    <a:lstStyle/>
                    <a:p>
                      <a:pPr algn="l" fontAlgn="b"/>
                      <a:r>
                        <a:rPr lang="en-US" sz="1100" b="1" i="0" u="none" strike="noStrike">
                          <a:solidFill>
                            <a:srgbClr val="FFFFFF"/>
                          </a:solidFill>
                          <a:effectLst/>
                          <a:latin typeface="TimesNewRomanPS"/>
                        </a:rPr>
                        <a:t>Number of Genes Expressed in Treatments But Not Controls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hMerge="1">
                  <a:txBody>
                    <a:bodyPr/>
                    <a:lstStyle/>
                    <a:p>
                      <a:endParaRPr lang="en-US"/>
                    </a:p>
                  </a:txBody>
                  <a:tcPr/>
                </a:tc>
                <a:extLst>
                  <a:ext uri="{0D108BD9-81ED-4DB2-BD59-A6C34878D82A}">
                    <a16:rowId xmlns:a16="http://schemas.microsoft.com/office/drawing/2014/main" val="150607622"/>
                  </a:ext>
                </a:extLst>
              </a:tr>
              <a:tr h="403919">
                <a:tc>
                  <a:txBody>
                    <a:bodyPr/>
                    <a:lstStyle/>
                    <a:p>
                      <a:pPr algn="ctr" fontAlgn="ctr"/>
                      <a:r>
                        <a:rPr lang="en-US" sz="1000" b="1" i="0" u="none" strike="noStrike">
                          <a:solidFill>
                            <a:srgbClr val="000000"/>
                          </a:solidFill>
                          <a:effectLst/>
                          <a:latin typeface="Times New Roman" panose="02020603050405020304" pitchFamily="18" charset="0"/>
                        </a:rPr>
                        <a:t>Found Only in Small CNT Treatment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ctr" fontAlgn="ctr"/>
                      <a:r>
                        <a:rPr lang="en-US" sz="1000" b="1" i="0" u="none" strike="noStrike" dirty="0">
                          <a:solidFill>
                            <a:srgbClr val="000000"/>
                          </a:solidFill>
                          <a:effectLst/>
                          <a:latin typeface="TimesNewRomanPSMT"/>
                        </a:rPr>
                        <a:t>19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944357147"/>
                  </a:ext>
                </a:extLst>
              </a:tr>
              <a:tr h="735709">
                <a:tc>
                  <a:txBody>
                    <a:bodyPr/>
                    <a:lstStyle/>
                    <a:p>
                      <a:pPr algn="ctr" fontAlgn="ctr"/>
                      <a:r>
                        <a:rPr lang="en-US" sz="1200" b="1" i="0" u="none" strike="noStrike">
                          <a:solidFill>
                            <a:srgbClr val="000000"/>
                          </a:solidFill>
                          <a:effectLst/>
                          <a:latin typeface="Times New Roman" panose="02020603050405020304" pitchFamily="18" charset="0"/>
                        </a:rPr>
                        <a:t>Found Only in Medium CNT Treatment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4B084"/>
                    </a:solidFill>
                  </a:tcPr>
                </a:tc>
                <a:tc>
                  <a:txBody>
                    <a:bodyPr/>
                    <a:lstStyle/>
                    <a:p>
                      <a:pPr algn="ctr" fontAlgn="ctr"/>
                      <a:r>
                        <a:rPr lang="en-US" sz="1200" b="0" i="0" u="none" strike="noStrike" dirty="0">
                          <a:solidFill>
                            <a:srgbClr val="000000"/>
                          </a:solidFill>
                          <a:effectLst/>
                          <a:latin typeface="Calibri" panose="020F0502020204030204" pitchFamily="34" charset="0"/>
                        </a:rPr>
                        <a:t>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1523473848"/>
                  </a:ext>
                </a:extLst>
              </a:tr>
              <a:tr h="605879">
                <a:tc>
                  <a:txBody>
                    <a:bodyPr/>
                    <a:lstStyle/>
                    <a:p>
                      <a:pPr algn="ctr" fontAlgn="ctr"/>
                      <a:r>
                        <a:rPr lang="en-US" sz="1000" b="1" i="0" u="none" strike="noStrike">
                          <a:solidFill>
                            <a:srgbClr val="000000"/>
                          </a:solidFill>
                          <a:effectLst/>
                          <a:latin typeface="Times New Roman" panose="02020603050405020304" pitchFamily="18" charset="0"/>
                        </a:rPr>
                        <a:t>Found in Only Large CNT Treatment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ctr"/>
                      <a:r>
                        <a:rPr lang="en-US" sz="1000" b="1" i="0" u="none" strike="noStrike">
                          <a:solidFill>
                            <a:srgbClr val="000000"/>
                          </a:solidFill>
                          <a:effectLst/>
                          <a:latin typeface="Calibri" panose="020F0502020204030204" pitchFamily="34" charset="0"/>
                        </a:rPr>
                        <a:t>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2240947054"/>
                  </a:ext>
                </a:extLst>
              </a:tr>
              <a:tr h="418345">
                <a:tc>
                  <a:txBody>
                    <a:bodyPr/>
                    <a:lstStyle/>
                    <a:p>
                      <a:pPr algn="ctr" fontAlgn="ctr"/>
                      <a:r>
                        <a:rPr lang="en-US" sz="1000" b="1" i="0" u="none" strike="noStrike">
                          <a:solidFill>
                            <a:srgbClr val="000000"/>
                          </a:solidFill>
                          <a:effectLst/>
                          <a:latin typeface="Times New Roman" panose="02020603050405020304" pitchFamily="18" charset="0"/>
                        </a:rPr>
                        <a:t>Found in All Treatments</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69</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623920"/>
                  </a:ext>
                </a:extLst>
              </a:tr>
            </a:tbl>
          </a:graphicData>
        </a:graphic>
      </p:graphicFrame>
      <p:graphicFrame>
        <p:nvGraphicFramePr>
          <p:cNvPr id="34" name="Table 33">
            <a:extLst>
              <a:ext uri="{FF2B5EF4-FFF2-40B4-BE49-F238E27FC236}">
                <a16:creationId xmlns:a16="http://schemas.microsoft.com/office/drawing/2014/main" id="{751D1C6A-96FA-7C42-A9AA-2ADE6001A7B2}"/>
              </a:ext>
            </a:extLst>
          </p:cNvPr>
          <p:cNvGraphicFramePr>
            <a:graphicFrameLocks noGrp="1"/>
          </p:cNvGraphicFramePr>
          <p:nvPr>
            <p:extLst>
              <p:ext uri="{D42A27DB-BD31-4B8C-83A1-F6EECF244321}">
                <p14:modId xmlns:p14="http://schemas.microsoft.com/office/powerpoint/2010/main" val="293549691"/>
              </p:ext>
            </p:extLst>
          </p:nvPr>
        </p:nvGraphicFramePr>
        <p:xfrm>
          <a:off x="34098409" y="6091055"/>
          <a:ext cx="5689600" cy="3403600"/>
        </p:xfrm>
        <a:graphic>
          <a:graphicData uri="http://schemas.openxmlformats.org/drawingml/2006/table">
            <a:tbl>
              <a:tblPr/>
              <a:tblGrid>
                <a:gridCol w="1978991">
                  <a:extLst>
                    <a:ext uri="{9D8B030D-6E8A-4147-A177-3AD203B41FA5}">
                      <a16:colId xmlns:a16="http://schemas.microsoft.com/office/drawing/2014/main" val="1639677182"/>
                    </a:ext>
                  </a:extLst>
                </a:gridCol>
                <a:gridCol w="2882858">
                  <a:extLst>
                    <a:ext uri="{9D8B030D-6E8A-4147-A177-3AD203B41FA5}">
                      <a16:colId xmlns:a16="http://schemas.microsoft.com/office/drawing/2014/main" val="681310341"/>
                    </a:ext>
                  </a:extLst>
                </a:gridCol>
                <a:gridCol w="827751">
                  <a:extLst>
                    <a:ext uri="{9D8B030D-6E8A-4147-A177-3AD203B41FA5}">
                      <a16:colId xmlns:a16="http://schemas.microsoft.com/office/drawing/2014/main" val="1399513539"/>
                    </a:ext>
                  </a:extLst>
                </a:gridCol>
              </a:tblGrid>
              <a:tr h="342900">
                <a:tc gridSpan="3">
                  <a:txBody>
                    <a:bodyPr/>
                    <a:lstStyle/>
                    <a:p>
                      <a:pPr algn="l" fontAlgn="ctr"/>
                      <a:r>
                        <a:rPr lang="en-US" sz="2000" b="1" i="0" u="none" strike="noStrike">
                          <a:solidFill>
                            <a:srgbClr val="FFFFFF"/>
                          </a:solidFill>
                          <a:effectLst/>
                          <a:latin typeface="Times New Roman" panose="02020603050405020304" pitchFamily="18" charset="0"/>
                        </a:rPr>
                        <a:t>Housekeeping genes expressed by S. epidermidis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0751704"/>
                  </a:ext>
                </a:extLst>
              </a:tr>
              <a:tr h="203200">
                <a:tc>
                  <a:txBody>
                    <a:bodyPr/>
                    <a:lstStyle/>
                    <a:p>
                      <a:pPr algn="ctr" fontAlgn="b"/>
                      <a:r>
                        <a:rPr lang="en-US" sz="1200" b="1" i="0" u="none" strike="noStrike">
                          <a:solidFill>
                            <a:srgbClr val="FF0000"/>
                          </a:solidFill>
                          <a:effectLst/>
                          <a:latin typeface="Times New Roman" panose="02020603050405020304" pitchFamily="18" charset="0"/>
                        </a:rPr>
                        <a:t>Gene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FF0000"/>
                          </a:solidFill>
                          <a:effectLst/>
                          <a:latin typeface="Times New Roman" panose="02020603050405020304" pitchFamily="18" charset="0"/>
                        </a:rPr>
                        <a:t> Possible Function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FF0000"/>
                          </a:solidFill>
                          <a:effectLst/>
                          <a:latin typeface="Times New Roman" panose="02020603050405020304" pitchFamily="18" charset="0"/>
                        </a:rPr>
                        <a:t>Small CNT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226700"/>
                  </a:ext>
                </a:extLst>
              </a:tr>
              <a:tr h="355600">
                <a:tc>
                  <a:txBody>
                    <a:bodyPr/>
                    <a:lstStyle/>
                    <a:p>
                      <a:pPr algn="ctr" fontAlgn="ctr"/>
                      <a:r>
                        <a:rPr lang="en-US" sz="1200" b="1" i="1" u="none" strike="noStrike">
                          <a:solidFill>
                            <a:srgbClr val="000000"/>
                          </a:solidFill>
                          <a:effectLst/>
                          <a:latin typeface="Times New Roman" panose="02020603050405020304" pitchFamily="18" charset="0"/>
                        </a:rPr>
                        <a:t>gatA, B</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0" i="0" u="none" strike="noStrike">
                          <a:solidFill>
                            <a:srgbClr val="000000"/>
                          </a:solidFill>
                          <a:effectLst/>
                          <a:latin typeface="Times New Roman" panose="02020603050405020304" pitchFamily="18" charset="0"/>
                        </a:rPr>
                        <a:t>Encodes for subunits of glutamyl-tRNA amidotransferase; amino acid synthesis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985659"/>
                  </a:ext>
                </a:extLst>
              </a:tr>
              <a:tr h="215900">
                <a:tc>
                  <a:txBody>
                    <a:bodyPr/>
                    <a:lstStyle/>
                    <a:p>
                      <a:pPr algn="ctr" fontAlgn="ctr"/>
                      <a:r>
                        <a:rPr lang="en-US" sz="1200" b="1" i="1" u="none" strike="noStrike">
                          <a:solidFill>
                            <a:srgbClr val="000000"/>
                          </a:solidFill>
                          <a:effectLst/>
                          <a:latin typeface="Times New Roman" panose="02020603050405020304" pitchFamily="18" charset="0"/>
                        </a:rPr>
                        <a:t>groEL, ES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Times New Roman" panose="02020603050405020304" pitchFamily="18" charset="0"/>
                        </a:rPr>
                        <a:t>Encode for heat shock proteins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138827"/>
                  </a:ext>
                </a:extLst>
              </a:tr>
              <a:tr h="215900">
                <a:tc>
                  <a:txBody>
                    <a:bodyPr/>
                    <a:lstStyle/>
                    <a:p>
                      <a:pPr algn="ctr" fontAlgn="b"/>
                      <a:r>
                        <a:rPr lang="en-US" sz="1200" b="1" i="1" u="none" strike="noStrike">
                          <a:solidFill>
                            <a:srgbClr val="000000"/>
                          </a:solidFill>
                          <a:effectLst/>
                          <a:latin typeface="Times New Roman" panose="02020603050405020304" pitchFamily="18" charset="0"/>
                        </a:rPr>
                        <a:t>infA, C</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Times New Roman" panose="02020603050405020304" pitchFamily="18" charset="0"/>
                        </a:rPr>
                        <a:t>Encodes for Translation Initiation Factor IF-1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283911"/>
                  </a:ext>
                </a:extLst>
              </a:tr>
              <a:tr h="368300">
                <a:tc>
                  <a:txBody>
                    <a:bodyPr/>
                    <a:lstStyle/>
                    <a:p>
                      <a:pPr algn="ctr" fontAlgn="ctr"/>
                      <a:r>
                        <a:rPr lang="en-US" sz="1200" b="1" i="1" u="none" strike="noStrike">
                          <a:solidFill>
                            <a:srgbClr val="000000"/>
                          </a:solidFill>
                          <a:effectLst/>
                          <a:latin typeface="Times New Roman" panose="02020603050405020304" pitchFamily="18" charset="0"/>
                        </a:rPr>
                        <a:t>rplA-C, E-F, J,L, Q, R-V</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Times New Roman" panose="02020603050405020304" pitchFamily="18" charset="0"/>
                        </a:rPr>
                        <a:t>Encodes for Ribosomal Protein L1-L3, (L-5, L-6, L-10, L-12, 17-21) in the large subunit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132029"/>
                  </a:ext>
                </a:extLst>
              </a:tr>
              <a:tr h="368300">
                <a:tc>
                  <a:txBody>
                    <a:bodyPr/>
                    <a:lstStyle/>
                    <a:p>
                      <a:pPr algn="ctr" fontAlgn="b"/>
                      <a:r>
                        <a:rPr lang="en-US" sz="1000" b="1" i="1" u="none" strike="noStrike">
                          <a:solidFill>
                            <a:srgbClr val="000000"/>
                          </a:solidFill>
                          <a:effectLst/>
                          <a:latin typeface="Times New Roman" panose="02020603050405020304" pitchFamily="18" charset="0"/>
                        </a:rPr>
                        <a:t>rpmA, B, D, G, E2, J</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Times New Roman" panose="02020603050405020304" pitchFamily="18" charset="0"/>
                        </a:rPr>
                        <a:t>Encodes for Ribosomal Protein L27-28, (L-33, L-36) in the large subunit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97801"/>
                  </a:ext>
                </a:extLst>
              </a:tr>
              <a:tr h="355600">
                <a:tc>
                  <a:txBody>
                    <a:bodyPr/>
                    <a:lstStyle/>
                    <a:p>
                      <a:pPr algn="ctr" fontAlgn="b"/>
                      <a:r>
                        <a:rPr lang="en-US" sz="1000" b="1" i="1" u="none" strike="noStrike">
                          <a:solidFill>
                            <a:srgbClr val="000000"/>
                          </a:solidFill>
                          <a:effectLst/>
                          <a:latin typeface="Times New Roman" panose="02020603050405020304" pitchFamily="18" charset="0"/>
                        </a:rPr>
                        <a:t>rpsB-F, H-U</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0" i="0" u="none" strike="noStrike">
                          <a:solidFill>
                            <a:srgbClr val="000000"/>
                          </a:solidFill>
                          <a:effectLst/>
                          <a:latin typeface="Times New Roman" panose="02020603050405020304" pitchFamily="18" charset="0"/>
                        </a:rPr>
                        <a:t>Encodes for Ribosomal Protein S2 in the small subunit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71194"/>
                  </a:ext>
                </a:extLst>
              </a:tr>
              <a:tr h="203200">
                <a:tc>
                  <a:txBody>
                    <a:bodyPr/>
                    <a:lstStyle/>
                    <a:p>
                      <a:pPr algn="ctr" fontAlgn="ctr"/>
                      <a:r>
                        <a:rPr lang="en-US" sz="1000" b="1" i="0" u="none" strike="noStrike" dirty="0" err="1">
                          <a:solidFill>
                            <a:srgbClr val="000000"/>
                          </a:solidFill>
                          <a:effectLst/>
                          <a:latin typeface="Times New Roman" panose="02020603050405020304" pitchFamily="18" charset="0"/>
                        </a:rPr>
                        <a:t>SecA</a:t>
                      </a:r>
                      <a:r>
                        <a:rPr lang="en-US" sz="1000" b="1" i="0" u="none" strike="noStrike" dirty="0">
                          <a:solidFill>
                            <a:srgbClr val="000000"/>
                          </a:solidFill>
                          <a:effectLst/>
                          <a:latin typeface="Times New Roman" panose="02020603050405020304" pitchFamily="18" charset="0"/>
                        </a:rPr>
                        <a:t>, Y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0" i="0" u="none" strike="noStrike">
                          <a:solidFill>
                            <a:srgbClr val="000000"/>
                          </a:solidFill>
                          <a:effectLst/>
                          <a:latin typeface="Times New Roman" panose="02020603050405020304" pitchFamily="18" charset="0"/>
                        </a:rPr>
                        <a:t>Involved in protein secretion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974639"/>
                  </a:ext>
                </a:extLst>
              </a:tr>
              <a:tr h="203200">
                <a:tc>
                  <a:txBody>
                    <a:bodyPr/>
                    <a:lstStyle/>
                    <a:p>
                      <a:pPr algn="ctr" fontAlgn="b"/>
                      <a:r>
                        <a:rPr lang="en-US" sz="1000" b="1" i="1" u="none" strike="noStrike">
                          <a:solidFill>
                            <a:srgbClr val="000000"/>
                          </a:solidFill>
                          <a:effectLst/>
                          <a:latin typeface="Times New Roman" panose="02020603050405020304" pitchFamily="18" charset="0"/>
                        </a:rPr>
                        <a:t>sucA</a:t>
                      </a:r>
                      <a:r>
                        <a:rPr lang="en-US" sz="1000" b="1" i="1" u="none" strike="noStrike" dirty="0">
                          <a:solidFill>
                            <a:srgbClr val="000000"/>
                          </a:solidFill>
                          <a:effectLst/>
                          <a:latin typeface="Times New Roman" panose="02020603050405020304" pitchFamily="18" charset="0"/>
                        </a:rPr>
                        <a:t>-C</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Times New Roman" panose="02020603050405020304" pitchFamily="18" charset="0"/>
                        </a:rPr>
                        <a:t>Involved in the Krebs Cycle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189927"/>
                  </a:ext>
                </a:extLst>
              </a:tr>
              <a:tr h="203200">
                <a:tc>
                  <a:txBody>
                    <a:bodyPr/>
                    <a:lstStyle/>
                    <a:p>
                      <a:pPr algn="ctr" fontAlgn="ctr"/>
                      <a:r>
                        <a:rPr lang="en-US" sz="1000" b="1" i="1" u="none" strike="noStrike">
                          <a:solidFill>
                            <a:srgbClr val="000000"/>
                          </a:solidFill>
                          <a:effectLst/>
                          <a:latin typeface="Times New Roman" panose="02020603050405020304" pitchFamily="18" charset="0"/>
                        </a:rPr>
                        <a:t>tuf</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000" b="0" i="0" u="none" strike="noStrike">
                          <a:solidFill>
                            <a:srgbClr val="000000"/>
                          </a:solidFill>
                          <a:effectLst/>
                          <a:latin typeface="Times New Roman" panose="02020603050405020304" pitchFamily="18" charset="0"/>
                        </a:rPr>
                        <a:t>Translation elongation factor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642276"/>
                  </a:ext>
                </a:extLst>
              </a:tr>
              <a:tr h="368300">
                <a:tc>
                  <a:txBody>
                    <a:bodyPr/>
                    <a:lstStyle/>
                    <a:p>
                      <a:pPr algn="ctr" fontAlgn="b"/>
                      <a:r>
                        <a:rPr lang="en-US" sz="1000" b="1" i="1" u="none" strike="noStrike">
                          <a:solidFill>
                            <a:srgbClr val="000000"/>
                          </a:solidFill>
                          <a:effectLst/>
                          <a:latin typeface="Times New Roman" panose="02020603050405020304" pitchFamily="18" charset="0"/>
                        </a:rPr>
                        <a:t>ureA - C</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000" b="0" i="0" u="none" strike="noStrike">
                          <a:solidFill>
                            <a:srgbClr val="000000"/>
                          </a:solidFill>
                          <a:effectLst/>
                          <a:latin typeface="Times New Roman" panose="02020603050405020304" pitchFamily="18" charset="0"/>
                        </a:rPr>
                        <a:t>Genes of the urease operon; encode for the production of urease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x</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707363"/>
                  </a:ext>
                </a:extLst>
              </a:tr>
            </a:tbl>
          </a:graphicData>
        </a:graphic>
      </p:graphicFrame>
      <p:graphicFrame>
        <p:nvGraphicFramePr>
          <p:cNvPr id="230" name="Chart 229">
            <a:extLst>
              <a:ext uri="{FF2B5EF4-FFF2-40B4-BE49-F238E27FC236}">
                <a16:creationId xmlns:a16="http://schemas.microsoft.com/office/drawing/2014/main" id="{1A32D242-FDBC-DB41-8ECA-2A8409F2DB2A}"/>
              </a:ext>
            </a:extLst>
          </p:cNvPr>
          <p:cNvGraphicFramePr>
            <a:graphicFrameLocks/>
          </p:cNvGraphicFramePr>
          <p:nvPr>
            <p:extLst>
              <p:ext uri="{D42A27DB-BD31-4B8C-83A1-F6EECF244321}">
                <p14:modId xmlns:p14="http://schemas.microsoft.com/office/powerpoint/2010/main" val="1001912866"/>
              </p:ext>
            </p:extLst>
          </p:nvPr>
        </p:nvGraphicFramePr>
        <p:xfrm>
          <a:off x="31238230" y="10245419"/>
          <a:ext cx="6912570" cy="4081735"/>
        </p:xfrm>
        <a:graphic>
          <a:graphicData uri="http://schemas.openxmlformats.org/drawingml/2006/chart">
            <c:chart xmlns:c="http://schemas.openxmlformats.org/drawingml/2006/chart" xmlns:r="http://schemas.openxmlformats.org/officeDocument/2006/relationships" r:id="rId14"/>
          </a:graphicData>
        </a:graphic>
      </p:graphicFrame>
      <p:sp>
        <p:nvSpPr>
          <p:cNvPr id="231" name="Shape 208">
            <a:extLst>
              <a:ext uri="{FF2B5EF4-FFF2-40B4-BE49-F238E27FC236}">
                <a16:creationId xmlns:a16="http://schemas.microsoft.com/office/drawing/2014/main" id="{0CE236B1-64C8-D74E-8F02-04732D64F70E}"/>
              </a:ext>
            </a:extLst>
          </p:cNvPr>
          <p:cNvSpPr txBox="1">
            <a:spLocks/>
          </p:cNvSpPr>
          <p:nvPr/>
        </p:nvSpPr>
        <p:spPr>
          <a:xfrm>
            <a:off x="125586" y="16691909"/>
            <a:ext cx="13730661" cy="985287"/>
          </a:xfrm>
          <a:prstGeom prst="round1Rect">
            <a:avLst>
              <a:gd name="adj" fmla="val 16667"/>
            </a:avLst>
          </a:prstGeom>
          <a:solidFill>
            <a:schemeClr val="accent1">
              <a:lumMod val="75000"/>
            </a:schemeClr>
          </a:solidFill>
          <a:ln w="12700" cap="flat" cmpd="sng">
            <a:noFill/>
            <a:prstDash val="solid"/>
            <a:round/>
            <a:headEnd type="none" w="med" len="med"/>
            <a:tailEnd type="none" w="med" len="med"/>
          </a:ln>
          <a:effectLst/>
        </p:spPr>
        <p:txBody>
          <a:bodyPr wrap="square" lIns="335280" tIns="167640" rIns="83760" bIns="4188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2pPr>
            <a:lvl3pPr marL="0" marR="0" lvl="2"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3pPr>
            <a:lvl4pPr marL="0" marR="0" lvl="3"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4pPr>
            <a:lvl5pPr marL="0" marR="0" lvl="4"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5pPr>
            <a:lvl6pPr marL="0" marR="0" lvl="5"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6pPr>
            <a:lvl7pPr marL="0" marR="0" lvl="6"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7pPr>
            <a:lvl8pPr marL="0" marR="0" lvl="7"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8pPr>
            <a:lvl9pPr marL="0" marR="0" lvl="8" indent="0" algn="l" rtl="0">
              <a:lnSpc>
                <a:spcPct val="90000"/>
              </a:lnSpc>
              <a:spcBef>
                <a:spcPts val="0"/>
              </a:spcBef>
              <a:spcAft>
                <a:spcPts val="0"/>
              </a:spcAft>
              <a:buClr>
                <a:schemeClr val="lt1"/>
              </a:buClr>
              <a:buSzPts val="1100"/>
              <a:buFont typeface="Arial"/>
              <a:buNone/>
              <a:defRPr sz="5280" b="0" i="0" u="none" strike="noStrike" cap="none">
                <a:solidFill>
                  <a:schemeClr val="lt1"/>
                </a:solidFill>
                <a:latin typeface="Calibri"/>
                <a:ea typeface="Calibri"/>
                <a:cs typeface="Calibri"/>
                <a:sym typeface="Calibri"/>
              </a:defRPr>
            </a:lvl9pPr>
          </a:lstStyle>
          <a:p>
            <a:pPr indent="-335280" algn="ctr" defTabSz="914400">
              <a:buClr>
                <a:srgbClr val="FFFFFF"/>
              </a:buClr>
              <a:defRPr/>
            </a:pPr>
            <a:r>
              <a:rPr lang="en-US" sz="5400" b="1" kern="0" dirty="0">
                <a:solidFill>
                  <a:srgbClr val="FFFFFF"/>
                </a:solidFill>
                <a:latin typeface="Times New Roman"/>
                <a:ea typeface="Palatino"/>
                <a:cs typeface="Times New Roman"/>
                <a:sym typeface="Palatino"/>
              </a:rPr>
              <a:t>Introduction</a:t>
            </a:r>
            <a:r>
              <a:rPr lang="en-US" sz="4000" b="1" kern="0" dirty="0">
                <a:solidFill>
                  <a:srgbClr val="FFFFFF"/>
                </a:solidFill>
                <a:latin typeface="Times New Roman"/>
                <a:ea typeface="Palatino"/>
                <a:cs typeface="Times New Roman"/>
                <a:sym typeface="Palatino"/>
              </a:rPr>
              <a:t> </a:t>
            </a:r>
            <a:endParaRPr kumimoji="0" lang="en" sz="4000" b="1" i="0" u="none" strike="noStrike" kern="0" cap="none" spc="0" normalizeH="0" baseline="0" noProof="0" dirty="0">
              <a:ln>
                <a:noFill/>
              </a:ln>
              <a:solidFill>
                <a:srgbClr val="FFFFFF"/>
              </a:solidFill>
              <a:effectLst/>
              <a:uLnTx/>
              <a:uFillTx/>
              <a:latin typeface="Times New Roman"/>
              <a:ea typeface="Palatino"/>
              <a:cs typeface="Times New Roman"/>
              <a:sym typeface="Palatino"/>
            </a:endParaRPr>
          </a:p>
        </p:txBody>
      </p:sp>
      <p:pic>
        <p:nvPicPr>
          <p:cNvPr id="35" name="Picture 34">
            <a:extLst>
              <a:ext uri="{FF2B5EF4-FFF2-40B4-BE49-F238E27FC236}">
                <a16:creationId xmlns:a16="http://schemas.microsoft.com/office/drawing/2014/main" id="{FE61EB27-094C-4C43-9527-94B274D4CC04}"/>
              </a:ext>
            </a:extLst>
          </p:cNvPr>
          <p:cNvPicPr>
            <a:picLocks noChangeAspect="1"/>
          </p:cNvPicPr>
          <p:nvPr/>
        </p:nvPicPr>
        <p:blipFill rotWithShape="1">
          <a:blip r:embed="rId15"/>
          <a:srcRect l="3447" t="2909" r="58291" b="67440"/>
          <a:stretch/>
        </p:blipFill>
        <p:spPr>
          <a:xfrm>
            <a:off x="14150667" y="10254624"/>
            <a:ext cx="4589929" cy="3853451"/>
          </a:xfrm>
          <a:prstGeom prst="rect">
            <a:avLst/>
          </a:prstGeom>
        </p:spPr>
      </p:pic>
    </p:spTree>
    <p:extLst>
      <p:ext uri="{BB962C8B-B14F-4D97-AF65-F5344CB8AC3E}">
        <p14:creationId xmlns:p14="http://schemas.microsoft.com/office/powerpoint/2010/main" val="35657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1"/>
      <p:bldP spid="27" grpId="0"/>
      <p:bldP spid="28" grpId="0" animBg="1"/>
      <p:bldP spid="2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21187</TotalTime>
  <Words>1367</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Times New Roman</vt:lpstr>
      <vt:lpstr>TimesNewRomanPS</vt:lpstr>
      <vt:lpstr>TimesNewRomanPSMT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Barron</dc:creator>
  <cp:lastModifiedBy>Kristine Lowe</cp:lastModifiedBy>
  <cp:revision>556</cp:revision>
  <cp:lastPrinted>2020-02-18T21:01:51Z</cp:lastPrinted>
  <dcterms:created xsi:type="dcterms:W3CDTF">2019-03-19T22:17:56Z</dcterms:created>
  <dcterms:modified xsi:type="dcterms:W3CDTF">2020-11-19T19:28:02Z</dcterms:modified>
</cp:coreProperties>
</file>