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6.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drawings/drawing8.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0.xml" ContentType="application/vnd.openxmlformats-officedocument.drawingml.chartshape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1.xml" ContentType="application/vnd.openxmlformats-officedocument.drawingml.chartshape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2.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3.xml" ContentType="application/vnd.openxmlformats-officedocument.drawingml.chartshapes+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14.xml" ContentType="application/vnd.openxmlformats-officedocument.drawingml.chartshapes+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5.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1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43891200" cy="3291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1pPr>
    <a:lvl2pPr marL="0" marR="0" indent="21945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2pPr>
    <a:lvl3pPr marL="0" marR="0" indent="438912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3pPr>
    <a:lvl4pPr marL="0" marR="0" indent="65836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4pPr>
    <a:lvl5pPr marL="0" marR="0" indent="877824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5pPr>
    <a:lvl6pPr marL="0" marR="0" indent="1097280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6pPr>
    <a:lvl7pPr marL="0" marR="0" indent="131673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7pPr>
    <a:lvl8pPr marL="0" marR="0" indent="15361919"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8pPr>
    <a:lvl9pPr marL="0" marR="0" indent="175564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0000"/>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C7B018BB-80A7-4F77-B60F-C8B233D01FF8}"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6E6E6"/>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round/>
            </a:ln>
          </a:top>
          <a:bottom>
            <a:ln w="127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56"/>
    <p:restoredTop sz="95853"/>
  </p:normalViewPr>
  <p:slideViewPr>
    <p:cSldViewPr snapToGrid="0" snapToObjects="1">
      <p:cViewPr varScale="1">
        <p:scale>
          <a:sx n="17" d="100"/>
          <a:sy n="17" d="100"/>
        </p:scale>
        <p:origin x="10" y="130"/>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2" d="100"/>
          <a:sy n="172" d="100"/>
        </p:scale>
        <p:origin x="6552" y="208"/>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Users\jason\Desktop\ASSunflowers\Sunflower%20ICP%20Data%20with%20graph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0.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1.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2.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3.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14.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5.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1.xlsx" TargetMode="Externa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ason\Desktop\ASSunflowers\Sunflower%20ICP%20Data%20with%20graphs.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3204088125348"/>
          <c:y val="5.1825677267373381E-2"/>
          <c:w val="0.72662908613696009"/>
          <c:h val="0.73110301141685907"/>
        </c:manualLayout>
      </c:layout>
      <c:barChart>
        <c:barDir val="col"/>
        <c:grouping val="clustered"/>
        <c:varyColors val="0"/>
        <c:ser>
          <c:idx val="0"/>
          <c:order val="0"/>
          <c:tx>
            <c:strRef>
              <c:f>'As(III) R'!$M$4</c:f>
              <c:strCache>
                <c:ptCount val="1"/>
                <c:pt idx="0">
                  <c:v>Na</c:v>
                </c:pt>
              </c:strCache>
            </c:strRef>
          </c:tx>
          <c:spPr>
            <a:solidFill>
              <a:schemeClr val="accent1"/>
            </a:solidFill>
            <a:ln>
              <a:noFill/>
            </a:ln>
            <a:effectLst/>
          </c:spPr>
          <c:invertIfNegative val="0"/>
          <c:errBars>
            <c:errBarType val="both"/>
            <c:errValType val="cust"/>
            <c:noEndCap val="0"/>
            <c:plus>
              <c:numRef>
                <c:f>'As(III) R'!$W$4:$Z$4</c:f>
                <c:numCache>
                  <c:formatCode>General</c:formatCode>
                  <c:ptCount val="4"/>
                  <c:pt idx="0">
                    <c:v>2044.1997555737239</c:v>
                  </c:pt>
                  <c:pt idx="1">
                    <c:v>912.6869567668964</c:v>
                  </c:pt>
                  <c:pt idx="2">
                    <c:v>338.54489942718186</c:v>
                  </c:pt>
                  <c:pt idx="3">
                    <c:v>2409.8547886642014</c:v>
                  </c:pt>
                </c:numCache>
              </c:numRef>
            </c:plus>
            <c:minus>
              <c:numRef>
                <c:f>'As(III) R'!$W$4:$Z$4</c:f>
                <c:numCache>
                  <c:formatCode>General</c:formatCode>
                  <c:ptCount val="4"/>
                  <c:pt idx="0">
                    <c:v>2044.1997555737239</c:v>
                  </c:pt>
                  <c:pt idx="1">
                    <c:v>912.6869567668964</c:v>
                  </c:pt>
                  <c:pt idx="2">
                    <c:v>338.54489942718186</c:v>
                  </c:pt>
                  <c:pt idx="3">
                    <c:v>2409.8547886642014</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R'!$N$4,'As(III) R'!$O$4,'As(III) R'!$P$4,'As(III) R'!$Q$4)</c:f>
              <c:numCache>
                <c:formatCode>General</c:formatCode>
                <c:ptCount val="4"/>
                <c:pt idx="0">
                  <c:v>73306.982872200286</c:v>
                </c:pt>
                <c:pt idx="1">
                  <c:v>80581.996192548264</c:v>
                </c:pt>
                <c:pt idx="2">
                  <c:v>47221.823402727925</c:v>
                </c:pt>
                <c:pt idx="3">
                  <c:v>37540.071965979718</c:v>
                </c:pt>
              </c:numCache>
            </c:numRef>
          </c:val>
          <c:extLst>
            <c:ext xmlns:c16="http://schemas.microsoft.com/office/drawing/2014/chart" uri="{C3380CC4-5D6E-409C-BE32-E72D297353CC}">
              <c16:uniqueId val="{00000000-BD60-47C8-A012-2CFA979CED67}"/>
            </c:ext>
          </c:extLst>
        </c:ser>
        <c:ser>
          <c:idx val="1"/>
          <c:order val="1"/>
          <c:tx>
            <c:strRef>
              <c:f>'As(III) R'!$M$5</c:f>
              <c:strCache>
                <c:ptCount val="1"/>
                <c:pt idx="0">
                  <c:v>Mg</c:v>
                </c:pt>
              </c:strCache>
            </c:strRef>
          </c:tx>
          <c:spPr>
            <a:solidFill>
              <a:schemeClr val="accent2"/>
            </a:solidFill>
            <a:ln>
              <a:noFill/>
            </a:ln>
            <a:effectLst/>
          </c:spPr>
          <c:invertIfNegative val="0"/>
          <c:errBars>
            <c:errBarType val="both"/>
            <c:errValType val="cust"/>
            <c:noEndCap val="0"/>
            <c:plus>
              <c:numRef>
                <c:f>'As(III) R'!$W$5:$Z$5</c:f>
                <c:numCache>
                  <c:formatCode>General</c:formatCode>
                  <c:ptCount val="4"/>
                  <c:pt idx="0">
                    <c:v>343.47449577536889</c:v>
                  </c:pt>
                  <c:pt idx="1">
                    <c:v>146.26032609191398</c:v>
                  </c:pt>
                  <c:pt idx="2">
                    <c:v>122.44722359008676</c:v>
                  </c:pt>
                  <c:pt idx="3">
                    <c:v>2446.5334688782864</c:v>
                  </c:pt>
                </c:numCache>
              </c:numRef>
            </c:plus>
            <c:minus>
              <c:numRef>
                <c:f>'As(III) R'!$W$5:$Z$5</c:f>
                <c:numCache>
                  <c:formatCode>General</c:formatCode>
                  <c:ptCount val="4"/>
                  <c:pt idx="0">
                    <c:v>343.47449577536889</c:v>
                  </c:pt>
                  <c:pt idx="1">
                    <c:v>146.26032609191398</c:v>
                  </c:pt>
                  <c:pt idx="2">
                    <c:v>122.44722359008676</c:v>
                  </c:pt>
                  <c:pt idx="3">
                    <c:v>2446.5334688782864</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R'!$N$5,'As(III) R'!$O$5,'As(III) R'!$P$5,'As(III) R'!$Q$5)</c:f>
              <c:numCache>
                <c:formatCode>General</c:formatCode>
                <c:ptCount val="4"/>
                <c:pt idx="0">
                  <c:v>12571.805006587616</c:v>
                </c:pt>
                <c:pt idx="1">
                  <c:v>13421.811259178678</c:v>
                </c:pt>
                <c:pt idx="2">
                  <c:v>9475.4726011007442</c:v>
                </c:pt>
                <c:pt idx="3">
                  <c:v>5484.1347726529266</c:v>
                </c:pt>
              </c:numCache>
            </c:numRef>
          </c:val>
          <c:extLst>
            <c:ext xmlns:c16="http://schemas.microsoft.com/office/drawing/2014/chart" uri="{C3380CC4-5D6E-409C-BE32-E72D297353CC}">
              <c16:uniqueId val="{00000001-BD60-47C8-A012-2CFA979CED67}"/>
            </c:ext>
          </c:extLst>
        </c:ser>
        <c:ser>
          <c:idx val="2"/>
          <c:order val="2"/>
          <c:tx>
            <c:strRef>
              <c:f>'As(III) R'!$M$6</c:f>
              <c:strCache>
                <c:ptCount val="1"/>
                <c:pt idx="0">
                  <c:v>P</c:v>
                </c:pt>
              </c:strCache>
            </c:strRef>
          </c:tx>
          <c:spPr>
            <a:solidFill>
              <a:schemeClr val="accent3"/>
            </a:solidFill>
            <a:ln>
              <a:noFill/>
            </a:ln>
            <a:effectLst/>
          </c:spPr>
          <c:invertIfNegative val="0"/>
          <c:errBars>
            <c:errBarType val="both"/>
            <c:errValType val="cust"/>
            <c:noEndCap val="0"/>
            <c:plus>
              <c:numRef>
                <c:f>'As(III) R'!$W$6:$Z$6</c:f>
                <c:numCache>
                  <c:formatCode>General</c:formatCode>
                  <c:ptCount val="4"/>
                  <c:pt idx="0">
                    <c:v>3885.598648994308</c:v>
                  </c:pt>
                  <c:pt idx="1">
                    <c:v>942.16278149250479</c:v>
                  </c:pt>
                  <c:pt idx="2">
                    <c:v>1132.8282224300206</c:v>
                  </c:pt>
                  <c:pt idx="3">
                    <c:v>3190.930118697675</c:v>
                  </c:pt>
                </c:numCache>
              </c:numRef>
            </c:plus>
            <c:minus>
              <c:numRef>
                <c:f>'As(III) R'!$W$6:$Z$6</c:f>
                <c:numCache>
                  <c:formatCode>General</c:formatCode>
                  <c:ptCount val="4"/>
                  <c:pt idx="0">
                    <c:v>3885.598648994308</c:v>
                  </c:pt>
                  <c:pt idx="1">
                    <c:v>942.16278149250479</c:v>
                  </c:pt>
                  <c:pt idx="2">
                    <c:v>1132.8282224300206</c:v>
                  </c:pt>
                  <c:pt idx="3">
                    <c:v>3190.930118697675</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R'!$N$6,'As(III) R'!$O$6,'As(III) R'!$P$6,'As(III) R'!$Q$6)</c:f>
              <c:numCache>
                <c:formatCode>General</c:formatCode>
                <c:ptCount val="4"/>
                <c:pt idx="0">
                  <c:v>129446.64031620556</c:v>
                </c:pt>
                <c:pt idx="1">
                  <c:v>140962.74136524339</c:v>
                </c:pt>
                <c:pt idx="2">
                  <c:v>107944.48432639388</c:v>
                </c:pt>
                <c:pt idx="3">
                  <c:v>112698.72423945043</c:v>
                </c:pt>
              </c:numCache>
            </c:numRef>
          </c:val>
          <c:extLst>
            <c:ext xmlns:c16="http://schemas.microsoft.com/office/drawing/2014/chart" uri="{C3380CC4-5D6E-409C-BE32-E72D297353CC}">
              <c16:uniqueId val="{00000002-BD60-47C8-A012-2CFA979CED67}"/>
            </c:ext>
          </c:extLst>
        </c:ser>
        <c:ser>
          <c:idx val="3"/>
          <c:order val="3"/>
          <c:tx>
            <c:strRef>
              <c:f>'As(III) R'!$M$7</c:f>
              <c:strCache>
                <c:ptCount val="1"/>
                <c:pt idx="0">
                  <c:v>S </c:v>
                </c:pt>
              </c:strCache>
            </c:strRef>
          </c:tx>
          <c:spPr>
            <a:solidFill>
              <a:schemeClr val="accent4"/>
            </a:solidFill>
            <a:ln>
              <a:noFill/>
            </a:ln>
            <a:effectLst/>
          </c:spPr>
          <c:invertIfNegative val="0"/>
          <c:errBars>
            <c:errBarType val="both"/>
            <c:errValType val="cust"/>
            <c:noEndCap val="0"/>
            <c:plus>
              <c:numRef>
                <c:f>'As(III) R'!$W$7:$Z$7</c:f>
                <c:numCache>
                  <c:formatCode>General</c:formatCode>
                  <c:ptCount val="4"/>
                  <c:pt idx="0">
                    <c:v>2265.8715409610209</c:v>
                  </c:pt>
                  <c:pt idx="1">
                    <c:v>1199.9977268776202</c:v>
                  </c:pt>
                  <c:pt idx="2">
                    <c:v>1475.2871636083639</c:v>
                  </c:pt>
                  <c:pt idx="3">
                    <c:v>3437.5986981639144</c:v>
                  </c:pt>
                </c:numCache>
              </c:numRef>
            </c:plus>
            <c:minus>
              <c:numRef>
                <c:f>'As(III) R'!$W$7:$Z$7</c:f>
                <c:numCache>
                  <c:formatCode>General</c:formatCode>
                  <c:ptCount val="4"/>
                  <c:pt idx="0">
                    <c:v>2265.8715409610209</c:v>
                  </c:pt>
                  <c:pt idx="1">
                    <c:v>1199.9977268776202</c:v>
                  </c:pt>
                  <c:pt idx="2">
                    <c:v>1475.2871636083639</c:v>
                  </c:pt>
                  <c:pt idx="3">
                    <c:v>3437.5986981639144</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R'!$N$7,'As(III) R'!$O$7,'As(III) R'!$P$7,'As(III) R'!$Q$7)</c:f>
              <c:numCache>
                <c:formatCode>General</c:formatCode>
                <c:ptCount val="4"/>
                <c:pt idx="0">
                  <c:v>49446.640316205529</c:v>
                </c:pt>
                <c:pt idx="1">
                  <c:v>70584.715800924663</c:v>
                </c:pt>
                <c:pt idx="2">
                  <c:v>73754.486719310851</c:v>
                </c:pt>
                <c:pt idx="3">
                  <c:v>83650.637880274779</c:v>
                </c:pt>
              </c:numCache>
            </c:numRef>
          </c:val>
          <c:extLst>
            <c:ext xmlns:c16="http://schemas.microsoft.com/office/drawing/2014/chart" uri="{C3380CC4-5D6E-409C-BE32-E72D297353CC}">
              <c16:uniqueId val="{00000003-BD60-47C8-A012-2CFA979CED67}"/>
            </c:ext>
          </c:extLst>
        </c:ser>
        <c:ser>
          <c:idx val="4"/>
          <c:order val="4"/>
          <c:tx>
            <c:strRef>
              <c:f>'As(III) R'!$M$9</c:f>
              <c:strCache>
                <c:ptCount val="1"/>
                <c:pt idx="0">
                  <c:v>Ca</c:v>
                </c:pt>
              </c:strCache>
            </c:strRef>
          </c:tx>
          <c:spPr>
            <a:solidFill>
              <a:schemeClr val="accent5"/>
            </a:solidFill>
            <a:ln>
              <a:noFill/>
            </a:ln>
            <a:effectLst/>
          </c:spPr>
          <c:invertIfNegative val="0"/>
          <c:errBars>
            <c:errBarType val="both"/>
            <c:errValType val="cust"/>
            <c:noEndCap val="0"/>
            <c:plus>
              <c:numRef>
                <c:f>'As(III) R'!$W$8:$Z$8</c:f>
                <c:numCache>
                  <c:formatCode>General</c:formatCode>
                  <c:ptCount val="4"/>
                  <c:pt idx="0">
                    <c:v>2457.206992266425</c:v>
                  </c:pt>
                  <c:pt idx="1">
                    <c:v>2436.7448229102115</c:v>
                  </c:pt>
                  <c:pt idx="2">
                    <c:v>978.78201962953653</c:v>
                  </c:pt>
                  <c:pt idx="3">
                    <c:v>7793.0734204763667</c:v>
                  </c:pt>
                </c:numCache>
              </c:numRef>
            </c:plus>
            <c:minus>
              <c:numRef>
                <c:f>'As(III) R'!$W$8:$Z$8</c:f>
                <c:numCache>
                  <c:formatCode>General</c:formatCode>
                  <c:ptCount val="4"/>
                  <c:pt idx="0">
                    <c:v>2457.206992266425</c:v>
                  </c:pt>
                  <c:pt idx="1">
                    <c:v>2436.7448229102115</c:v>
                  </c:pt>
                  <c:pt idx="2">
                    <c:v>978.78201962953653</c:v>
                  </c:pt>
                  <c:pt idx="3">
                    <c:v>7793.0734204763667</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R'!$N$9:$Q$9</c:f>
              <c:numCache>
                <c:formatCode>General</c:formatCode>
                <c:ptCount val="4"/>
                <c:pt idx="0">
                  <c:v>97444.005270092239</c:v>
                </c:pt>
                <c:pt idx="1">
                  <c:v>81142.235518085392</c:v>
                </c:pt>
                <c:pt idx="2">
                  <c:v>64216.319693706631</c:v>
                </c:pt>
                <c:pt idx="3">
                  <c:v>106228.32842656199</c:v>
                </c:pt>
              </c:numCache>
            </c:numRef>
          </c:val>
          <c:extLst>
            <c:ext xmlns:c16="http://schemas.microsoft.com/office/drawing/2014/chart" uri="{C3380CC4-5D6E-409C-BE32-E72D297353CC}">
              <c16:uniqueId val="{00000004-BD60-47C8-A012-2CFA979CED67}"/>
            </c:ext>
          </c:extLst>
        </c:ser>
        <c:ser>
          <c:idx val="5"/>
          <c:order val="5"/>
          <c:tx>
            <c:strRef>
              <c:f>'As(III) R'!$M$8</c:f>
              <c:strCache>
                <c:ptCount val="1"/>
                <c:pt idx="0">
                  <c:v>K</c:v>
                </c:pt>
              </c:strCache>
            </c:strRef>
          </c:tx>
          <c:spPr>
            <a:solidFill>
              <a:schemeClr val="accent6"/>
            </a:solidFill>
            <a:ln>
              <a:noFill/>
            </a:ln>
            <a:effectLst/>
          </c:spPr>
          <c:invertIfNegative val="0"/>
          <c:errBars>
            <c:errBarType val="both"/>
            <c:errValType val="cust"/>
            <c:noEndCap val="0"/>
            <c:plus>
              <c:numRef>
                <c:f>'As(III) R'!$W$9:$Z$9</c:f>
                <c:numCache>
                  <c:formatCode>General</c:formatCode>
                  <c:ptCount val="4"/>
                  <c:pt idx="0">
                    <c:v>2908.9524704032488</c:v>
                  </c:pt>
                  <c:pt idx="1">
                    <c:v>849.42386581626045</c:v>
                  </c:pt>
                  <c:pt idx="2">
                    <c:v>916.72146139075721</c:v>
                  </c:pt>
                  <c:pt idx="3">
                    <c:v>4351.5116715861459</c:v>
                  </c:pt>
                </c:numCache>
              </c:numRef>
            </c:plus>
            <c:minus>
              <c:numRef>
                <c:f>'As(III) R'!$W$9:$Z$9</c:f>
                <c:numCache>
                  <c:formatCode>General</c:formatCode>
                  <c:ptCount val="4"/>
                  <c:pt idx="0">
                    <c:v>2908.9524704032488</c:v>
                  </c:pt>
                  <c:pt idx="1">
                    <c:v>849.42386581626045</c:v>
                  </c:pt>
                  <c:pt idx="2">
                    <c:v>916.72146139075721</c:v>
                  </c:pt>
                  <c:pt idx="3">
                    <c:v>4351.5116715861459</c:v>
                  </c:pt>
                </c:numCache>
              </c:numRef>
            </c:minus>
            <c:spPr>
              <a:noFill/>
              <a:ln w="9525" cap="flat" cmpd="sng" algn="ctr">
                <a:solidFill>
                  <a:schemeClr val="tx1">
                    <a:lumMod val="65000"/>
                    <a:lumOff val="35000"/>
                  </a:schemeClr>
                </a:solidFill>
                <a:round/>
              </a:ln>
              <a:effectLst/>
            </c:spPr>
          </c:errBars>
          <c:cat>
            <c:strRef>
              <c:f>('As(III) R'!$N$3,'As(III) R'!$O$3,'As(III) R'!$P$3,'As(III) R'!$Q$3)</c:f>
              <c:strCache>
                <c:ptCount val="4"/>
                <c:pt idx="0">
                  <c:v>Control </c:v>
                </c:pt>
                <c:pt idx="1">
                  <c:v>As(III) 1 ppm</c:v>
                </c:pt>
                <c:pt idx="2">
                  <c:v>As(III) 2 ppm </c:v>
                </c:pt>
                <c:pt idx="3">
                  <c:v>As(III) 5 ppm </c:v>
                </c:pt>
              </c:strCache>
            </c:strRef>
          </c:cat>
          <c:val>
            <c:numRef>
              <c:f>'As(III) R'!$N$8:$Q$8</c:f>
              <c:numCache>
                <c:formatCode>General</c:formatCode>
                <c:ptCount val="4"/>
                <c:pt idx="0">
                  <c:v>100131.75230566537</c:v>
                </c:pt>
                <c:pt idx="1">
                  <c:v>196954.03861843894</c:v>
                </c:pt>
                <c:pt idx="2">
                  <c:v>143292.65374491506</c:v>
                </c:pt>
                <c:pt idx="3">
                  <c:v>124985.27968596664</c:v>
                </c:pt>
              </c:numCache>
            </c:numRef>
          </c:val>
          <c:extLst>
            <c:ext xmlns:c16="http://schemas.microsoft.com/office/drawing/2014/chart" uri="{C3380CC4-5D6E-409C-BE32-E72D297353CC}">
              <c16:uniqueId val="{00000005-BD60-47C8-A012-2CFA979CED67}"/>
            </c:ext>
          </c:extLst>
        </c:ser>
        <c:dLbls>
          <c:showLegendKey val="0"/>
          <c:showVal val="0"/>
          <c:showCatName val="0"/>
          <c:showSerName val="0"/>
          <c:showPercent val="0"/>
          <c:showBubbleSize val="0"/>
        </c:dLbls>
        <c:gapWidth val="219"/>
        <c:overlap val="-27"/>
        <c:axId val="1876098560"/>
        <c:axId val="1594501968"/>
      </c:barChart>
      <c:catAx>
        <c:axId val="18760985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4501968"/>
        <c:crosses val="autoZero"/>
        <c:auto val="1"/>
        <c:lblAlgn val="ctr"/>
        <c:lblOffset val="100"/>
        <c:noMultiLvlLbl val="0"/>
      </c:catAx>
      <c:valAx>
        <c:axId val="159450196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6098560"/>
        <c:crosses val="autoZero"/>
        <c:crossBetween val="between"/>
      </c:valAx>
      <c:spPr>
        <a:noFill/>
        <a:ln>
          <a:noFill/>
        </a:ln>
        <a:effectLst/>
      </c:spPr>
    </c:plotArea>
    <c:legend>
      <c:legendPos val="b"/>
      <c:layout>
        <c:manualLayout>
          <c:xMode val="edge"/>
          <c:yMode val="edge"/>
          <c:x val="0.26817048437127183"/>
          <c:y val="0.91728485643839974"/>
          <c:w val="0.65541000556748596"/>
          <c:h val="7.008888093533763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21339723838866"/>
          <c:y val="5.6953967292549972E-2"/>
          <c:w val="0.70159610483472179"/>
          <c:h val="0.66700040379567938"/>
        </c:manualLayout>
      </c:layout>
      <c:barChart>
        <c:barDir val="col"/>
        <c:grouping val="clustered"/>
        <c:varyColors val="0"/>
        <c:ser>
          <c:idx val="6"/>
          <c:order val="0"/>
          <c:tx>
            <c:strRef>
              <c:f>'As(V)'!$Y$26</c:f>
              <c:strCache>
                <c:ptCount val="1"/>
                <c:pt idx="0">
                  <c:v>Na</c:v>
                </c:pt>
              </c:strCache>
            </c:strRef>
          </c:tx>
          <c:invertIfNegative val="0"/>
          <c:errBars>
            <c:errBarType val="both"/>
            <c:errValType val="cust"/>
            <c:noEndCap val="0"/>
            <c:plus>
              <c:numRef>
                <c:f>'As(V)'!$AE$45:$AH$45</c:f>
                <c:numCache>
                  <c:formatCode>General</c:formatCode>
                  <c:ptCount val="4"/>
                  <c:pt idx="0">
                    <c:v>339.72247722328757</c:v>
                  </c:pt>
                  <c:pt idx="1">
                    <c:v>755.18474560864729</c:v>
                  </c:pt>
                  <c:pt idx="2">
                    <c:v>92.260500757367609</c:v>
                  </c:pt>
                  <c:pt idx="3">
                    <c:v>169.04691116516312</c:v>
                  </c:pt>
                </c:numCache>
              </c:numRef>
            </c:plus>
            <c:minus>
              <c:numRef>
                <c:f>'As(V)'!$AE$45:$AH$45</c:f>
                <c:numCache>
                  <c:formatCode>General</c:formatCode>
                  <c:ptCount val="4"/>
                  <c:pt idx="0">
                    <c:v>339.72247722328757</c:v>
                  </c:pt>
                  <c:pt idx="1">
                    <c:v>755.18474560864729</c:v>
                  </c:pt>
                  <c:pt idx="2">
                    <c:v>92.260500757367609</c:v>
                  </c:pt>
                  <c:pt idx="3">
                    <c:v>169.04691116516312</c:v>
                  </c:pt>
                </c:numCache>
              </c:numRef>
            </c:minus>
          </c:errBars>
          <c:cat>
            <c:strRef>
              <c:f>'As(V)'!$AE$53:$AH$53</c:f>
              <c:strCache>
                <c:ptCount val="4"/>
                <c:pt idx="0">
                  <c:v>Control </c:v>
                </c:pt>
                <c:pt idx="1">
                  <c:v>1 ppm As(V)</c:v>
                </c:pt>
                <c:pt idx="2">
                  <c:v>2 ppm As(V) </c:v>
                </c:pt>
                <c:pt idx="3">
                  <c:v>5 ppm As(V)</c:v>
                </c:pt>
              </c:strCache>
            </c:strRef>
          </c:cat>
          <c:val>
            <c:numRef>
              <c:f>'As(V)'!$Z$45:$AC$45</c:f>
              <c:numCache>
                <c:formatCode>General</c:formatCode>
                <c:ptCount val="4"/>
                <c:pt idx="0">
                  <c:v>109428.75902823376</c:v>
                </c:pt>
                <c:pt idx="1">
                  <c:v>153688</c:v>
                </c:pt>
                <c:pt idx="2">
                  <c:v>76423.999999999985</c:v>
                </c:pt>
                <c:pt idx="3">
                  <c:v>48260.869565217399</c:v>
                </c:pt>
              </c:numCache>
            </c:numRef>
          </c:val>
          <c:extLst>
            <c:ext xmlns:c16="http://schemas.microsoft.com/office/drawing/2014/chart" uri="{C3380CC4-5D6E-409C-BE32-E72D297353CC}">
              <c16:uniqueId val="{00000000-1E77-4E67-A1F0-C14462A5087C}"/>
            </c:ext>
          </c:extLst>
        </c:ser>
        <c:ser>
          <c:idx val="7"/>
          <c:order val="1"/>
          <c:tx>
            <c:strRef>
              <c:f>'As(V)'!$Y$27</c:f>
              <c:strCache>
                <c:ptCount val="1"/>
                <c:pt idx="0">
                  <c:v>Mg</c:v>
                </c:pt>
              </c:strCache>
            </c:strRef>
          </c:tx>
          <c:invertIfNegative val="0"/>
          <c:errBars>
            <c:errBarType val="both"/>
            <c:errValType val="cust"/>
            <c:noEndCap val="0"/>
            <c:plus>
              <c:numRef>
                <c:f>'As(V)'!$AE$46:$AH$46</c:f>
                <c:numCache>
                  <c:formatCode>General</c:formatCode>
                  <c:ptCount val="4"/>
                  <c:pt idx="0">
                    <c:v>63.159891859058675</c:v>
                  </c:pt>
                  <c:pt idx="1">
                    <c:v>111.99142824341516</c:v>
                  </c:pt>
                  <c:pt idx="2">
                    <c:v>44.448622025884546</c:v>
                  </c:pt>
                  <c:pt idx="3">
                    <c:v>45.642666014593303</c:v>
                  </c:pt>
                </c:numCache>
              </c:numRef>
            </c:plus>
            <c:minus>
              <c:numRef>
                <c:f>'As(V)'!$AE$46:$AH$46</c:f>
                <c:numCache>
                  <c:formatCode>General</c:formatCode>
                  <c:ptCount val="4"/>
                  <c:pt idx="0">
                    <c:v>63.159891859058675</c:v>
                  </c:pt>
                  <c:pt idx="1">
                    <c:v>111.99142824341516</c:v>
                  </c:pt>
                  <c:pt idx="2">
                    <c:v>44.448622025884546</c:v>
                  </c:pt>
                  <c:pt idx="3">
                    <c:v>45.642666014593303</c:v>
                  </c:pt>
                </c:numCache>
              </c:numRef>
            </c:minus>
          </c:errBars>
          <c:cat>
            <c:strRef>
              <c:f>'As(V)'!$AE$53:$AH$53</c:f>
              <c:strCache>
                <c:ptCount val="4"/>
                <c:pt idx="0">
                  <c:v>Control </c:v>
                </c:pt>
                <c:pt idx="1">
                  <c:v>1 ppm As(V)</c:v>
                </c:pt>
                <c:pt idx="2">
                  <c:v>2 ppm As(V) </c:v>
                </c:pt>
                <c:pt idx="3">
                  <c:v>5 ppm As(V)</c:v>
                </c:pt>
              </c:strCache>
            </c:strRef>
          </c:cat>
          <c:val>
            <c:numRef>
              <c:f>'As(V)'!$Z$46:$AC$46</c:f>
              <c:numCache>
                <c:formatCode>General</c:formatCode>
                <c:ptCount val="4"/>
                <c:pt idx="0">
                  <c:v>14971.109652002629</c:v>
                </c:pt>
                <c:pt idx="1">
                  <c:v>26211.199999999997</c:v>
                </c:pt>
                <c:pt idx="2">
                  <c:v>8236.8000000000011</c:v>
                </c:pt>
                <c:pt idx="3">
                  <c:v>8472.0496894409935</c:v>
                </c:pt>
              </c:numCache>
            </c:numRef>
          </c:val>
          <c:extLst>
            <c:ext xmlns:c16="http://schemas.microsoft.com/office/drawing/2014/chart" uri="{C3380CC4-5D6E-409C-BE32-E72D297353CC}">
              <c16:uniqueId val="{00000001-1E77-4E67-A1F0-C14462A5087C}"/>
            </c:ext>
          </c:extLst>
        </c:ser>
        <c:ser>
          <c:idx val="8"/>
          <c:order val="2"/>
          <c:tx>
            <c:strRef>
              <c:f>'As(V)'!$Y$28</c:f>
              <c:strCache>
                <c:ptCount val="1"/>
                <c:pt idx="0">
                  <c:v>P</c:v>
                </c:pt>
              </c:strCache>
            </c:strRef>
          </c:tx>
          <c:invertIfNegative val="0"/>
          <c:errBars>
            <c:errBarType val="both"/>
            <c:errValType val="cust"/>
            <c:noEndCap val="0"/>
            <c:plus>
              <c:numRef>
                <c:f>'As(V)'!$AE$47:$AH$47</c:f>
                <c:numCache>
                  <c:formatCode>General</c:formatCode>
                  <c:ptCount val="4"/>
                  <c:pt idx="0">
                    <c:v>603.32106818849081</c:v>
                  </c:pt>
                  <c:pt idx="1">
                    <c:v>316.68280660622872</c:v>
                  </c:pt>
                  <c:pt idx="2">
                    <c:v>117.84735890125134</c:v>
                  </c:pt>
                  <c:pt idx="3">
                    <c:v>270.47505786425609</c:v>
                  </c:pt>
                </c:numCache>
              </c:numRef>
            </c:plus>
            <c:minus>
              <c:numRef>
                <c:f>'As(V)'!$AE$47:$AH$47</c:f>
                <c:numCache>
                  <c:formatCode>General</c:formatCode>
                  <c:ptCount val="4"/>
                  <c:pt idx="0">
                    <c:v>603.32106818849081</c:v>
                  </c:pt>
                  <c:pt idx="1">
                    <c:v>316.68280660622872</c:v>
                  </c:pt>
                  <c:pt idx="2">
                    <c:v>117.84735890125134</c:v>
                  </c:pt>
                  <c:pt idx="3">
                    <c:v>270.47505786425609</c:v>
                  </c:pt>
                </c:numCache>
              </c:numRef>
            </c:minus>
          </c:errBars>
          <c:cat>
            <c:strRef>
              <c:f>'As(V)'!$AE$53:$AH$53</c:f>
              <c:strCache>
                <c:ptCount val="4"/>
                <c:pt idx="0">
                  <c:v>Control </c:v>
                </c:pt>
                <c:pt idx="1">
                  <c:v>1 ppm As(V)</c:v>
                </c:pt>
                <c:pt idx="2">
                  <c:v>2 ppm As(V) </c:v>
                </c:pt>
                <c:pt idx="3">
                  <c:v>5 ppm As(V)</c:v>
                </c:pt>
              </c:strCache>
            </c:strRef>
          </c:cat>
          <c:val>
            <c:numRef>
              <c:f>'As(V)'!$Z$47:$AC$47</c:f>
              <c:numCache>
                <c:formatCode>General</c:formatCode>
                <c:ptCount val="4"/>
                <c:pt idx="0">
                  <c:v>75449.770190413663</c:v>
                </c:pt>
                <c:pt idx="1">
                  <c:v>121400</c:v>
                </c:pt>
                <c:pt idx="2">
                  <c:v>89072</c:v>
                </c:pt>
                <c:pt idx="3">
                  <c:v>57204.968944099368</c:v>
                </c:pt>
              </c:numCache>
            </c:numRef>
          </c:val>
          <c:extLst>
            <c:ext xmlns:c16="http://schemas.microsoft.com/office/drawing/2014/chart" uri="{C3380CC4-5D6E-409C-BE32-E72D297353CC}">
              <c16:uniqueId val="{00000002-1E77-4E67-A1F0-C14462A5087C}"/>
            </c:ext>
          </c:extLst>
        </c:ser>
        <c:ser>
          <c:idx val="9"/>
          <c:order val="3"/>
          <c:tx>
            <c:strRef>
              <c:f>'As(V)'!$Y$29</c:f>
              <c:strCache>
                <c:ptCount val="1"/>
                <c:pt idx="0">
                  <c:v>S </c:v>
                </c:pt>
              </c:strCache>
            </c:strRef>
          </c:tx>
          <c:invertIfNegative val="0"/>
          <c:errBars>
            <c:errBarType val="both"/>
            <c:errValType val="cust"/>
            <c:noEndCap val="0"/>
            <c:plus>
              <c:numRef>
                <c:f>'As(V)'!$AE$48:$AH$48</c:f>
                <c:numCache>
                  <c:formatCode>General</c:formatCode>
                  <c:ptCount val="4"/>
                  <c:pt idx="0">
                    <c:v>342.75464572917116</c:v>
                  </c:pt>
                  <c:pt idx="1">
                    <c:v>244.09834083828093</c:v>
                  </c:pt>
                  <c:pt idx="2">
                    <c:v>36.406592809544698</c:v>
                  </c:pt>
                  <c:pt idx="3">
                    <c:v>52.404542461200194</c:v>
                  </c:pt>
                </c:numCache>
              </c:numRef>
            </c:plus>
            <c:minus>
              <c:numRef>
                <c:f>'As(V)'!$AE$48:$AH$48</c:f>
                <c:numCache>
                  <c:formatCode>General</c:formatCode>
                  <c:ptCount val="4"/>
                  <c:pt idx="0">
                    <c:v>342.75464572917116</c:v>
                  </c:pt>
                  <c:pt idx="1">
                    <c:v>244.09834083828093</c:v>
                  </c:pt>
                  <c:pt idx="2">
                    <c:v>36.406592809544698</c:v>
                  </c:pt>
                  <c:pt idx="3">
                    <c:v>52.404542461200194</c:v>
                  </c:pt>
                </c:numCache>
              </c:numRef>
            </c:minus>
          </c:errBars>
          <c:cat>
            <c:strRef>
              <c:f>'As(V)'!$AE$53:$AH$53</c:f>
              <c:strCache>
                <c:ptCount val="4"/>
                <c:pt idx="0">
                  <c:v>Control </c:v>
                </c:pt>
                <c:pt idx="1">
                  <c:v>1 ppm As(V)</c:v>
                </c:pt>
                <c:pt idx="2">
                  <c:v>2 ppm As(V) </c:v>
                </c:pt>
                <c:pt idx="3">
                  <c:v>5 ppm As(V)</c:v>
                </c:pt>
              </c:strCache>
            </c:strRef>
          </c:cat>
          <c:val>
            <c:numRef>
              <c:f>'As(V)'!$Z$48:$AC$48</c:f>
              <c:numCache>
                <c:formatCode>General</c:formatCode>
                <c:ptCount val="4"/>
                <c:pt idx="0">
                  <c:v>45416.940249507556</c:v>
                </c:pt>
                <c:pt idx="1">
                  <c:v>71600.000000000015</c:v>
                </c:pt>
                <c:pt idx="2">
                  <c:v>30904</c:v>
                </c:pt>
                <c:pt idx="3">
                  <c:v>24368.530020703933</c:v>
                </c:pt>
              </c:numCache>
            </c:numRef>
          </c:val>
          <c:extLst>
            <c:ext xmlns:c16="http://schemas.microsoft.com/office/drawing/2014/chart" uri="{C3380CC4-5D6E-409C-BE32-E72D297353CC}">
              <c16:uniqueId val="{00000003-1E77-4E67-A1F0-C14462A5087C}"/>
            </c:ext>
          </c:extLst>
        </c:ser>
        <c:ser>
          <c:idx val="10"/>
          <c:order val="4"/>
          <c:tx>
            <c:strRef>
              <c:f>'As(V)'!$Y$31</c:f>
              <c:strCache>
                <c:ptCount val="1"/>
                <c:pt idx="0">
                  <c:v>Ca</c:v>
                </c:pt>
              </c:strCache>
            </c:strRef>
          </c:tx>
          <c:invertIfNegative val="0"/>
          <c:errBars>
            <c:errBarType val="both"/>
            <c:errValType val="cust"/>
            <c:noEndCap val="0"/>
            <c:plus>
              <c:numRef>
                <c:f>'As(V)'!$AE$50:$AH$50</c:f>
                <c:numCache>
                  <c:formatCode>General</c:formatCode>
                  <c:ptCount val="4"/>
                  <c:pt idx="0">
                    <c:v>353.52831584955754</c:v>
                  </c:pt>
                  <c:pt idx="1">
                    <c:v>396.54507940459376</c:v>
                  </c:pt>
                  <c:pt idx="2">
                    <c:v>421.88149994993495</c:v>
                  </c:pt>
                  <c:pt idx="3">
                    <c:v>507.14073349548698</c:v>
                  </c:pt>
                </c:numCache>
              </c:numRef>
            </c:plus>
            <c:minus>
              <c:numRef>
                <c:f>'As(V)'!$AE$50:$AH$50</c:f>
                <c:numCache>
                  <c:formatCode>General</c:formatCode>
                  <c:ptCount val="4"/>
                  <c:pt idx="0">
                    <c:v>353.52831584955754</c:v>
                  </c:pt>
                  <c:pt idx="1">
                    <c:v>396.54507940459376</c:v>
                  </c:pt>
                  <c:pt idx="2">
                    <c:v>421.88149994993495</c:v>
                  </c:pt>
                  <c:pt idx="3">
                    <c:v>507.14073349548698</c:v>
                  </c:pt>
                </c:numCache>
              </c:numRef>
            </c:minus>
          </c:errBars>
          <c:cat>
            <c:strRef>
              <c:f>'As(V)'!$AE$53:$AH$53</c:f>
              <c:strCache>
                <c:ptCount val="4"/>
                <c:pt idx="0">
                  <c:v>Control </c:v>
                </c:pt>
                <c:pt idx="1">
                  <c:v>1 ppm As(V)</c:v>
                </c:pt>
                <c:pt idx="2">
                  <c:v>2 ppm As(V) </c:v>
                </c:pt>
                <c:pt idx="3">
                  <c:v>5 ppm As(V)</c:v>
                </c:pt>
              </c:strCache>
            </c:strRef>
          </c:cat>
          <c:val>
            <c:numRef>
              <c:f>'As(V)'!$Z$50:$AC$50</c:f>
              <c:numCache>
                <c:formatCode>General</c:formatCode>
                <c:ptCount val="4"/>
                <c:pt idx="0">
                  <c:v>74484.569927774151</c:v>
                </c:pt>
                <c:pt idx="1">
                  <c:v>167520</c:v>
                </c:pt>
                <c:pt idx="2">
                  <c:v>125784.00000000001</c:v>
                </c:pt>
                <c:pt idx="3">
                  <c:v>86501.035196687371</c:v>
                </c:pt>
              </c:numCache>
            </c:numRef>
          </c:val>
          <c:extLst>
            <c:ext xmlns:c16="http://schemas.microsoft.com/office/drawing/2014/chart" uri="{C3380CC4-5D6E-409C-BE32-E72D297353CC}">
              <c16:uniqueId val="{00000004-1E77-4E67-A1F0-C14462A5087C}"/>
            </c:ext>
          </c:extLst>
        </c:ser>
        <c:ser>
          <c:idx val="11"/>
          <c:order val="5"/>
          <c:tx>
            <c:strRef>
              <c:f>'As(V)'!$Y$49</c:f>
              <c:strCache>
                <c:ptCount val="1"/>
                <c:pt idx="0">
                  <c:v>K</c:v>
                </c:pt>
              </c:strCache>
            </c:strRef>
          </c:tx>
          <c:invertIfNegative val="0"/>
          <c:errBars>
            <c:errBarType val="both"/>
            <c:errValType val="cust"/>
            <c:noEndCap val="0"/>
            <c:plus>
              <c:numRef>
                <c:f>'As(V)'!$AE$49:$AH$49</c:f>
                <c:numCache>
                  <c:formatCode>General</c:formatCode>
                  <c:ptCount val="4"/>
                  <c:pt idx="0">
                    <c:v>2458.5483294401188</c:v>
                  </c:pt>
                  <c:pt idx="1">
                    <c:v>1290.9779239010952</c:v>
                  </c:pt>
                  <c:pt idx="2">
                    <c:v>73.321211119292258</c:v>
                  </c:pt>
                  <c:pt idx="3">
                    <c:v>2282.1333007296694</c:v>
                  </c:pt>
                </c:numCache>
              </c:numRef>
            </c:plus>
            <c:minus>
              <c:numRef>
                <c:f>'As(V)'!$AE$49:$AH$49</c:f>
                <c:numCache>
                  <c:formatCode>General</c:formatCode>
                  <c:ptCount val="4"/>
                  <c:pt idx="0">
                    <c:v>2458.5483294401188</c:v>
                  </c:pt>
                  <c:pt idx="1">
                    <c:v>1290.9779239010952</c:v>
                  </c:pt>
                  <c:pt idx="2">
                    <c:v>73.321211119292258</c:v>
                  </c:pt>
                  <c:pt idx="3">
                    <c:v>2282.1333007296694</c:v>
                  </c:pt>
                </c:numCache>
              </c:numRef>
            </c:minus>
          </c:errBars>
          <c:cat>
            <c:strRef>
              <c:f>'As(V)'!$AE$53:$AH$53</c:f>
              <c:strCache>
                <c:ptCount val="4"/>
                <c:pt idx="0">
                  <c:v>Control </c:v>
                </c:pt>
                <c:pt idx="1">
                  <c:v>1 ppm As(V)</c:v>
                </c:pt>
                <c:pt idx="2">
                  <c:v>2 ppm As(V) </c:v>
                </c:pt>
                <c:pt idx="3">
                  <c:v>5 ppm As(V)</c:v>
                </c:pt>
              </c:strCache>
            </c:strRef>
          </c:cat>
          <c:val>
            <c:numRef>
              <c:f>'As(V)'!$Z$49:$AC$49</c:f>
              <c:numCache>
                <c:formatCode>General</c:formatCode>
                <c:ptCount val="4"/>
                <c:pt idx="0">
                  <c:v>224963.88706500331</c:v>
                </c:pt>
                <c:pt idx="1">
                  <c:v>249688.00000000006</c:v>
                </c:pt>
                <c:pt idx="2">
                  <c:v>167832.00000000003</c:v>
                </c:pt>
                <c:pt idx="3">
                  <c:v>74182.194616977227</c:v>
                </c:pt>
              </c:numCache>
            </c:numRef>
          </c:val>
          <c:extLst>
            <c:ext xmlns:c16="http://schemas.microsoft.com/office/drawing/2014/chart" uri="{C3380CC4-5D6E-409C-BE32-E72D297353CC}">
              <c16:uniqueId val="{00000005-1E77-4E67-A1F0-C14462A5087C}"/>
            </c:ext>
          </c:extLst>
        </c:ser>
        <c:dLbls>
          <c:showLegendKey val="0"/>
          <c:showVal val="0"/>
          <c:showCatName val="0"/>
          <c:showSerName val="0"/>
          <c:showPercent val="0"/>
          <c:showBubbleSize val="0"/>
        </c:dLbls>
        <c:gapWidth val="219"/>
        <c:overlap val="-27"/>
        <c:axId val="1876098560"/>
        <c:axId val="1594501968"/>
      </c:barChart>
      <c:catAx>
        <c:axId val="18760985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4501968"/>
        <c:crosses val="autoZero"/>
        <c:auto val="1"/>
        <c:lblAlgn val="ctr"/>
        <c:lblOffset val="100"/>
        <c:noMultiLvlLbl val="0"/>
      </c:catAx>
      <c:valAx>
        <c:axId val="159450196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6098560"/>
        <c:crosses val="autoZero"/>
        <c:crossBetween val="between"/>
      </c:valAx>
    </c:plotArea>
    <c:legend>
      <c:legendPos val="b"/>
      <c:layout>
        <c:manualLayout>
          <c:xMode val="edge"/>
          <c:yMode val="edge"/>
          <c:x val="0.23193864353912283"/>
          <c:y val="0.92991116495053505"/>
          <c:w val="0.71502776826809689"/>
          <c:h val="7.008888093533763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ln>
      <a:noFill/>
    </a:ln>
  </c:spPr>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81809882460344"/>
          <c:y val="4.1135747624192129E-2"/>
          <c:w val="0.72768914755220815"/>
          <c:h val="0.65452359264717597"/>
        </c:manualLayout>
      </c:layout>
      <c:barChart>
        <c:barDir val="col"/>
        <c:grouping val="clustered"/>
        <c:varyColors val="0"/>
        <c:ser>
          <c:idx val="0"/>
          <c:order val="0"/>
          <c:tx>
            <c:strRef>
              <c:f>'As(V)'!$Y$54</c:f>
              <c:strCache>
                <c:ptCount val="1"/>
                <c:pt idx="0">
                  <c:v>Mn</c:v>
                </c:pt>
              </c:strCache>
            </c:strRef>
          </c:tx>
          <c:spPr>
            <a:solidFill>
              <a:schemeClr val="accent1"/>
            </a:solidFill>
            <a:ln>
              <a:noFill/>
            </a:ln>
            <a:effectLst/>
          </c:spPr>
          <c:invertIfNegative val="0"/>
          <c:errBars>
            <c:errBarType val="both"/>
            <c:errValType val="cust"/>
            <c:noEndCap val="0"/>
            <c:plus>
              <c:numRef>
                <c:f>'As(V)'!$AE$54:$AH$54</c:f>
                <c:numCache>
                  <c:formatCode>General</c:formatCode>
                  <c:ptCount val="4"/>
                  <c:pt idx="0">
                    <c:v>2.6362258568463215</c:v>
                  </c:pt>
                  <c:pt idx="1">
                    <c:v>1.1085125168440826</c:v>
                  </c:pt>
                  <c:pt idx="2">
                    <c:v>0.68352029962539795</c:v>
                  </c:pt>
                  <c:pt idx="3">
                    <c:v>3.0428444009728759</c:v>
                  </c:pt>
                </c:numCache>
              </c:numRef>
            </c:plus>
            <c:minus>
              <c:numRef>
                <c:f>'As(V)'!$AE$54:$AH$54</c:f>
                <c:numCache>
                  <c:formatCode>General</c:formatCode>
                  <c:ptCount val="4"/>
                  <c:pt idx="0">
                    <c:v>2.6362258568463215</c:v>
                  </c:pt>
                  <c:pt idx="1">
                    <c:v>1.1085125168440826</c:v>
                  </c:pt>
                  <c:pt idx="2">
                    <c:v>0.68352029962539795</c:v>
                  </c:pt>
                  <c:pt idx="3">
                    <c:v>3.0428444009728759</c:v>
                  </c:pt>
                </c:numCache>
              </c:numRef>
            </c:minus>
            <c:spPr>
              <a:noFill/>
              <a:ln w="9525" cap="flat" cmpd="sng" algn="ctr">
                <a:solidFill>
                  <a:schemeClr val="tx1">
                    <a:lumMod val="65000"/>
                    <a:lumOff val="35000"/>
                  </a:schemeClr>
                </a:solidFill>
                <a:round/>
              </a:ln>
              <a:effectLst/>
            </c:spPr>
          </c:errBars>
          <c:cat>
            <c:strRef>
              <c:f>'As(V)'!$AE$53:$AH$53</c:f>
              <c:strCache>
                <c:ptCount val="4"/>
                <c:pt idx="0">
                  <c:v>Control </c:v>
                </c:pt>
                <c:pt idx="1">
                  <c:v>1 ppm As(V)</c:v>
                </c:pt>
                <c:pt idx="2">
                  <c:v>2 ppm As(V) </c:v>
                </c:pt>
                <c:pt idx="3">
                  <c:v>5 ppm As(V)</c:v>
                </c:pt>
              </c:strCache>
            </c:strRef>
          </c:cat>
          <c:val>
            <c:numRef>
              <c:f>'As(V)'!$Z$54:$AC$54</c:f>
              <c:numCache>
                <c:formatCode>General</c:formatCode>
                <c:ptCount val="4"/>
                <c:pt idx="0">
                  <c:v>816.15233092580434</c:v>
                </c:pt>
                <c:pt idx="1">
                  <c:v>895.92000000000007</c:v>
                </c:pt>
                <c:pt idx="2">
                  <c:v>764.96</c:v>
                </c:pt>
                <c:pt idx="3">
                  <c:v>341.61490683229812</c:v>
                </c:pt>
              </c:numCache>
            </c:numRef>
          </c:val>
          <c:extLst>
            <c:ext xmlns:c16="http://schemas.microsoft.com/office/drawing/2014/chart" uri="{C3380CC4-5D6E-409C-BE32-E72D297353CC}">
              <c16:uniqueId val="{00000000-1E0E-41E3-B001-AA4D3DC90E3C}"/>
            </c:ext>
          </c:extLst>
        </c:ser>
        <c:ser>
          <c:idx val="1"/>
          <c:order val="1"/>
          <c:tx>
            <c:strRef>
              <c:f>'As(V)'!$Y$55</c:f>
              <c:strCache>
                <c:ptCount val="1"/>
                <c:pt idx="0">
                  <c:v>Fe</c:v>
                </c:pt>
              </c:strCache>
            </c:strRef>
          </c:tx>
          <c:spPr>
            <a:solidFill>
              <a:schemeClr val="accent2"/>
            </a:solidFill>
            <a:ln>
              <a:noFill/>
            </a:ln>
            <a:effectLst/>
          </c:spPr>
          <c:invertIfNegative val="0"/>
          <c:errBars>
            <c:errBarType val="both"/>
            <c:errValType val="cust"/>
            <c:noEndCap val="0"/>
            <c:plus>
              <c:numRef>
                <c:f>'As(V)'!$AE$55:$AH$55</c:f>
                <c:numCache>
                  <c:formatCode>General</c:formatCode>
                  <c:ptCount val="4"/>
                  <c:pt idx="0">
                    <c:v>23.093244116965298</c:v>
                  </c:pt>
                  <c:pt idx="1">
                    <c:v>13.218169313486493</c:v>
                  </c:pt>
                  <c:pt idx="2">
                    <c:v>40.854865071371918</c:v>
                  </c:pt>
                  <c:pt idx="3">
                    <c:v>35.499851344683897</c:v>
                  </c:pt>
                </c:numCache>
              </c:numRef>
            </c:plus>
            <c:minus>
              <c:numRef>
                <c:f>'As(V)'!$AE$55:$AH$55</c:f>
                <c:numCache>
                  <c:formatCode>General</c:formatCode>
                  <c:ptCount val="4"/>
                  <c:pt idx="0">
                    <c:v>23.093244116965298</c:v>
                  </c:pt>
                  <c:pt idx="1">
                    <c:v>13.218169313486493</c:v>
                  </c:pt>
                  <c:pt idx="2">
                    <c:v>40.854865071371918</c:v>
                  </c:pt>
                  <c:pt idx="3">
                    <c:v>35.499851344683897</c:v>
                  </c:pt>
                </c:numCache>
              </c:numRef>
            </c:minus>
            <c:spPr>
              <a:noFill/>
              <a:ln w="9525" cap="flat" cmpd="sng" algn="ctr">
                <a:solidFill>
                  <a:schemeClr val="tx1">
                    <a:lumMod val="65000"/>
                    <a:lumOff val="35000"/>
                  </a:schemeClr>
                </a:solidFill>
                <a:round/>
              </a:ln>
              <a:effectLst/>
            </c:spPr>
          </c:errBars>
          <c:cat>
            <c:strRef>
              <c:f>'As(V)'!$AE$53:$AH$53</c:f>
              <c:strCache>
                <c:ptCount val="4"/>
                <c:pt idx="0">
                  <c:v>Control </c:v>
                </c:pt>
                <c:pt idx="1">
                  <c:v>1 ppm As(V)</c:v>
                </c:pt>
                <c:pt idx="2">
                  <c:v>2 ppm As(V) </c:v>
                </c:pt>
                <c:pt idx="3">
                  <c:v>5 ppm As(V)</c:v>
                </c:pt>
              </c:strCache>
            </c:strRef>
          </c:cat>
          <c:val>
            <c:numRef>
              <c:f>'As(V)'!$Z$55:$AC$55</c:f>
              <c:numCache>
                <c:formatCode>General</c:formatCode>
                <c:ptCount val="4"/>
                <c:pt idx="0">
                  <c:v>7395.9290873276441</c:v>
                </c:pt>
                <c:pt idx="1">
                  <c:v>10548</c:v>
                </c:pt>
                <c:pt idx="2">
                  <c:v>11091.999999999998</c:v>
                </c:pt>
                <c:pt idx="3">
                  <c:v>6076.6045548654256</c:v>
                </c:pt>
              </c:numCache>
            </c:numRef>
          </c:val>
          <c:extLst>
            <c:ext xmlns:c16="http://schemas.microsoft.com/office/drawing/2014/chart" uri="{C3380CC4-5D6E-409C-BE32-E72D297353CC}">
              <c16:uniqueId val="{00000001-1E0E-41E3-B001-AA4D3DC90E3C}"/>
            </c:ext>
          </c:extLst>
        </c:ser>
        <c:ser>
          <c:idx val="2"/>
          <c:order val="2"/>
          <c:tx>
            <c:strRef>
              <c:f>'As(V)'!$Y$56</c:f>
              <c:strCache>
                <c:ptCount val="1"/>
                <c:pt idx="0">
                  <c:v>Ni</c:v>
                </c:pt>
              </c:strCache>
            </c:strRef>
          </c:tx>
          <c:spPr>
            <a:solidFill>
              <a:schemeClr val="accent3"/>
            </a:solidFill>
            <a:ln>
              <a:noFill/>
            </a:ln>
            <a:effectLst/>
          </c:spPr>
          <c:invertIfNegative val="0"/>
          <c:errBars>
            <c:errBarType val="both"/>
            <c:errValType val="cust"/>
            <c:noEndCap val="0"/>
            <c:plus>
              <c:numRef>
                <c:f>'As(V)'!$AE$56:$AH$56</c:f>
                <c:numCache>
                  <c:formatCode>General</c:formatCode>
                  <c:ptCount val="4"/>
                  <c:pt idx="0">
                    <c:v>0.17371971838900807</c:v>
                  </c:pt>
                  <c:pt idx="1">
                    <c:v>1.6336462285329729</c:v>
                  </c:pt>
                  <c:pt idx="2">
                    <c:v>0.44542114902640217</c:v>
                  </c:pt>
                  <c:pt idx="3">
                    <c:v>0.16904691116516082</c:v>
                  </c:pt>
                </c:numCache>
              </c:numRef>
            </c:plus>
            <c:minus>
              <c:numRef>
                <c:f>'As(V)'!$AE$56:$AH$56</c:f>
                <c:numCache>
                  <c:formatCode>General</c:formatCode>
                  <c:ptCount val="4"/>
                  <c:pt idx="0">
                    <c:v>0.17371971838900807</c:v>
                  </c:pt>
                  <c:pt idx="1">
                    <c:v>1.6336462285329729</c:v>
                  </c:pt>
                  <c:pt idx="2">
                    <c:v>0.44542114902640217</c:v>
                  </c:pt>
                  <c:pt idx="3">
                    <c:v>0.16904691116516082</c:v>
                  </c:pt>
                </c:numCache>
              </c:numRef>
            </c:minus>
            <c:spPr>
              <a:noFill/>
              <a:ln w="9525" cap="flat" cmpd="sng" algn="ctr">
                <a:solidFill>
                  <a:schemeClr val="tx1">
                    <a:lumMod val="65000"/>
                    <a:lumOff val="35000"/>
                  </a:schemeClr>
                </a:solidFill>
                <a:round/>
              </a:ln>
              <a:effectLst/>
            </c:spPr>
          </c:errBars>
          <c:cat>
            <c:strRef>
              <c:f>'As(V)'!$AE$53:$AH$53</c:f>
              <c:strCache>
                <c:ptCount val="4"/>
                <c:pt idx="0">
                  <c:v>Control </c:v>
                </c:pt>
                <c:pt idx="1">
                  <c:v>1 ppm As(V)</c:v>
                </c:pt>
                <c:pt idx="2">
                  <c:v>2 ppm As(V) </c:v>
                </c:pt>
                <c:pt idx="3">
                  <c:v>5 ppm As(V)</c:v>
                </c:pt>
              </c:strCache>
            </c:strRef>
          </c:cat>
          <c:val>
            <c:numRef>
              <c:f>'As(V)'!$Z$56:$AC$56</c:f>
              <c:numCache>
                <c:formatCode>General</c:formatCode>
                <c:ptCount val="4"/>
                <c:pt idx="0">
                  <c:v>96.848325673013804</c:v>
                </c:pt>
                <c:pt idx="1">
                  <c:v>133.20000000000002</c:v>
                </c:pt>
                <c:pt idx="2">
                  <c:v>99.04</c:v>
                </c:pt>
                <c:pt idx="3">
                  <c:v>51.345755693581779</c:v>
                </c:pt>
              </c:numCache>
            </c:numRef>
          </c:val>
          <c:extLst>
            <c:ext xmlns:c16="http://schemas.microsoft.com/office/drawing/2014/chart" uri="{C3380CC4-5D6E-409C-BE32-E72D297353CC}">
              <c16:uniqueId val="{00000002-1E0E-41E3-B001-AA4D3DC90E3C}"/>
            </c:ext>
          </c:extLst>
        </c:ser>
        <c:ser>
          <c:idx val="3"/>
          <c:order val="3"/>
          <c:tx>
            <c:strRef>
              <c:f>'As(V)'!$Y$57</c:f>
              <c:strCache>
                <c:ptCount val="1"/>
                <c:pt idx="0">
                  <c:v>Cu</c:v>
                </c:pt>
              </c:strCache>
            </c:strRef>
          </c:tx>
          <c:spPr>
            <a:solidFill>
              <a:schemeClr val="accent4"/>
            </a:solidFill>
            <a:ln>
              <a:noFill/>
            </a:ln>
            <a:effectLst/>
          </c:spPr>
          <c:invertIfNegative val="0"/>
          <c:errBars>
            <c:errBarType val="both"/>
            <c:errValType val="cust"/>
            <c:noEndCap val="0"/>
            <c:plus>
              <c:numRef>
                <c:f>'As(V)'!$AE$57:$AH$57</c:f>
                <c:numCache>
                  <c:formatCode>General</c:formatCode>
                  <c:ptCount val="4"/>
                  <c:pt idx="0">
                    <c:v>3.758132113264423</c:v>
                  </c:pt>
                  <c:pt idx="1">
                    <c:v>3.8274795884499184</c:v>
                  </c:pt>
                  <c:pt idx="2">
                    <c:v>0.77149206087951727</c:v>
                  </c:pt>
                  <c:pt idx="3">
                    <c:v>4.4797431458767525</c:v>
                  </c:pt>
                </c:numCache>
              </c:numRef>
            </c:plus>
            <c:minus>
              <c:numRef>
                <c:f>'As(V)'!$AE$57:$AH$57</c:f>
                <c:numCache>
                  <c:formatCode>General</c:formatCode>
                  <c:ptCount val="4"/>
                  <c:pt idx="0">
                    <c:v>3.758132113264423</c:v>
                  </c:pt>
                  <c:pt idx="1">
                    <c:v>3.8274795884499184</c:v>
                  </c:pt>
                  <c:pt idx="2">
                    <c:v>0.77149206087951727</c:v>
                  </c:pt>
                  <c:pt idx="3">
                    <c:v>4.4797431458767525</c:v>
                  </c:pt>
                </c:numCache>
              </c:numRef>
            </c:minus>
            <c:spPr>
              <a:noFill/>
              <a:ln w="9525" cap="flat" cmpd="sng" algn="ctr">
                <a:solidFill>
                  <a:schemeClr val="tx1">
                    <a:lumMod val="65000"/>
                    <a:lumOff val="35000"/>
                  </a:schemeClr>
                </a:solidFill>
                <a:round/>
              </a:ln>
              <a:effectLst/>
            </c:spPr>
          </c:errBars>
          <c:cat>
            <c:strRef>
              <c:f>'As(V)'!$AE$53:$AH$53</c:f>
              <c:strCache>
                <c:ptCount val="4"/>
                <c:pt idx="0">
                  <c:v>Control </c:v>
                </c:pt>
                <c:pt idx="1">
                  <c:v>1 ppm As(V)</c:v>
                </c:pt>
                <c:pt idx="2">
                  <c:v>2 ppm As(V) </c:v>
                </c:pt>
                <c:pt idx="3">
                  <c:v>5 ppm As(V)</c:v>
                </c:pt>
              </c:strCache>
            </c:strRef>
          </c:cat>
          <c:val>
            <c:numRef>
              <c:f>'As(V)'!$Z$57:$AC$57</c:f>
              <c:numCache>
                <c:formatCode>General</c:formatCode>
                <c:ptCount val="4"/>
                <c:pt idx="0">
                  <c:v>1339.6585686145766</c:v>
                </c:pt>
                <c:pt idx="1">
                  <c:v>2043.8400000000004</c:v>
                </c:pt>
                <c:pt idx="2">
                  <c:v>1320.24</c:v>
                </c:pt>
                <c:pt idx="3">
                  <c:v>791.40786749482402</c:v>
                </c:pt>
              </c:numCache>
            </c:numRef>
          </c:val>
          <c:extLst>
            <c:ext xmlns:c16="http://schemas.microsoft.com/office/drawing/2014/chart" uri="{C3380CC4-5D6E-409C-BE32-E72D297353CC}">
              <c16:uniqueId val="{00000003-1E0E-41E3-B001-AA4D3DC90E3C}"/>
            </c:ext>
          </c:extLst>
        </c:ser>
        <c:dLbls>
          <c:showLegendKey val="0"/>
          <c:showVal val="0"/>
          <c:showCatName val="0"/>
          <c:showSerName val="0"/>
          <c:showPercent val="0"/>
          <c:showBubbleSize val="0"/>
        </c:dLbls>
        <c:gapWidth val="219"/>
        <c:overlap val="-27"/>
        <c:axId val="1591410000"/>
        <c:axId val="1828021040"/>
      </c:barChart>
      <c:catAx>
        <c:axId val="159141000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28021040"/>
        <c:crosses val="autoZero"/>
        <c:auto val="1"/>
        <c:lblAlgn val="ctr"/>
        <c:lblOffset val="100"/>
        <c:noMultiLvlLbl val="0"/>
      </c:catAx>
      <c:valAx>
        <c:axId val="182802104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141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60614705770474"/>
          <c:y val="4.3908136482939633E-2"/>
          <c:w val="0.78545703526189659"/>
          <c:h val="0.6571842063049399"/>
        </c:manualLayout>
      </c:layout>
      <c:barChart>
        <c:barDir val="col"/>
        <c:grouping val="clustered"/>
        <c:varyColors val="0"/>
        <c:ser>
          <c:idx val="0"/>
          <c:order val="0"/>
          <c:tx>
            <c:strRef>
              <c:f>'As(V)'!$Y$22</c:f>
              <c:strCache>
                <c:ptCount val="1"/>
                <c:pt idx="0">
                  <c:v>As</c:v>
                </c:pt>
              </c:strCache>
            </c:strRef>
          </c:tx>
          <c:spPr>
            <a:solidFill>
              <a:schemeClr val="accent1"/>
            </a:solidFill>
            <a:ln>
              <a:noFill/>
            </a:ln>
            <a:effectLst/>
          </c:spPr>
          <c:invertIfNegative val="0"/>
          <c:errBars>
            <c:errBarType val="both"/>
            <c:errValType val="cust"/>
            <c:noEndCap val="0"/>
            <c:plus>
              <c:numRef>
                <c:f>'As(V)'!$AE$61:$AH$61</c:f>
                <c:numCache>
                  <c:formatCode>General</c:formatCode>
                  <c:ptCount val="4"/>
                  <c:pt idx="0">
                    <c:v>0.56099827612065223</c:v>
                  </c:pt>
                  <c:pt idx="1">
                    <c:v>0.415692193816531</c:v>
                  </c:pt>
                  <c:pt idx="2">
                    <c:v>0.48662100242385814</c:v>
                  </c:pt>
                  <c:pt idx="3">
                    <c:v>0.33809382233032165</c:v>
                  </c:pt>
                </c:numCache>
              </c:numRef>
            </c:plus>
            <c:minus>
              <c:numRef>
                <c:f>'As(V)'!$AE$61:$AH$61</c:f>
                <c:numCache>
                  <c:formatCode>General</c:formatCode>
                  <c:ptCount val="4"/>
                  <c:pt idx="0">
                    <c:v>0.56099827612065223</c:v>
                  </c:pt>
                  <c:pt idx="1">
                    <c:v>0.415692193816531</c:v>
                  </c:pt>
                  <c:pt idx="2">
                    <c:v>0.48662100242385814</c:v>
                  </c:pt>
                  <c:pt idx="3">
                    <c:v>0.33809382233032165</c:v>
                  </c:pt>
                </c:numCache>
              </c:numRef>
            </c:minus>
            <c:spPr>
              <a:noFill/>
              <a:ln w="9525" cap="flat" cmpd="sng" algn="ctr">
                <a:solidFill>
                  <a:schemeClr val="tx1">
                    <a:lumMod val="65000"/>
                    <a:lumOff val="35000"/>
                  </a:schemeClr>
                </a:solidFill>
                <a:round/>
              </a:ln>
              <a:effectLst/>
            </c:spPr>
          </c:errBars>
          <c:cat>
            <c:strRef>
              <c:f>'As(V)'!$Z$21:$AC$21</c:f>
              <c:strCache>
                <c:ptCount val="4"/>
                <c:pt idx="0">
                  <c:v>Control </c:v>
                </c:pt>
                <c:pt idx="1">
                  <c:v>1 ppm As(V)</c:v>
                </c:pt>
                <c:pt idx="2">
                  <c:v>2 ppm As(V) </c:v>
                </c:pt>
                <c:pt idx="3">
                  <c:v>5 ppm As(V)</c:v>
                </c:pt>
              </c:strCache>
            </c:strRef>
          </c:cat>
          <c:val>
            <c:numRef>
              <c:f>'As(V)'!$Z$61:$AC$61</c:f>
              <c:numCache>
                <c:formatCode>General</c:formatCode>
                <c:ptCount val="4"/>
                <c:pt idx="0">
                  <c:v>9.9803020354563365</c:v>
                </c:pt>
                <c:pt idx="1">
                  <c:v>140.64000000000001</c:v>
                </c:pt>
                <c:pt idx="2">
                  <c:v>186.4</c:v>
                </c:pt>
                <c:pt idx="3">
                  <c:v>400.82815734989646</c:v>
                </c:pt>
              </c:numCache>
            </c:numRef>
          </c:val>
          <c:extLst>
            <c:ext xmlns:c16="http://schemas.microsoft.com/office/drawing/2014/chart" uri="{C3380CC4-5D6E-409C-BE32-E72D297353CC}">
              <c16:uniqueId val="{00000000-DE76-4D93-9706-0A8A7D5AB204}"/>
            </c:ext>
          </c:extLst>
        </c:ser>
        <c:dLbls>
          <c:showLegendKey val="0"/>
          <c:showVal val="0"/>
          <c:showCatName val="0"/>
          <c:showSerName val="0"/>
          <c:showPercent val="0"/>
          <c:showBubbleSize val="0"/>
        </c:dLbls>
        <c:gapWidth val="219"/>
        <c:overlap val="-27"/>
        <c:axId val="1805823440"/>
        <c:axId val="1433926384"/>
      </c:barChart>
      <c:catAx>
        <c:axId val="18058234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3926384"/>
        <c:crosses val="autoZero"/>
        <c:auto val="1"/>
        <c:lblAlgn val="ctr"/>
        <c:lblOffset val="100"/>
        <c:noMultiLvlLbl val="0"/>
      </c:catAx>
      <c:valAx>
        <c:axId val="143392638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Element Concentration (ppm)</a:t>
                </a:r>
              </a:p>
            </c:rich>
          </c:tx>
          <c:layout>
            <c:manualLayout>
              <c:xMode val="edge"/>
              <c:yMode val="edge"/>
              <c:x val="8.0537487161930835E-3"/>
              <c:y val="8.9038562487381387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solidFill>
            <a:schemeClr val="bg1"/>
          </a:solid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0582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173000114116171"/>
          <c:y val="3.9029224398201799E-2"/>
          <c:w val="0.76799155540340081"/>
          <c:h val="0.68589246740336662"/>
        </c:manualLayout>
      </c:layout>
      <c:barChart>
        <c:barDir val="col"/>
        <c:grouping val="clustered"/>
        <c:varyColors val="0"/>
        <c:ser>
          <c:idx val="0"/>
          <c:order val="0"/>
          <c:tx>
            <c:strRef>
              <c:f>'As(V)'!$Y$35</c:f>
              <c:strCache>
                <c:ptCount val="1"/>
                <c:pt idx="0">
                  <c:v>Mn</c:v>
                </c:pt>
              </c:strCache>
            </c:strRef>
          </c:tx>
          <c:spPr>
            <a:solidFill>
              <a:schemeClr val="accent1"/>
            </a:solidFill>
            <a:ln>
              <a:noFill/>
            </a:ln>
            <a:effectLst/>
          </c:spPr>
          <c:invertIfNegative val="0"/>
          <c:errBars>
            <c:errBarType val="both"/>
            <c:errValType val="cust"/>
            <c:noEndCap val="0"/>
            <c:plus>
              <c:numRef>
                <c:f>'As(V)'!$AE$35:$AH$35</c:f>
                <c:numCache>
                  <c:formatCode>General</c:formatCode>
                  <c:ptCount val="4"/>
                  <c:pt idx="0">
                    <c:v>1.2506867655226883</c:v>
                  </c:pt>
                  <c:pt idx="1">
                    <c:v>0.56523802578005888</c:v>
                  </c:pt>
                  <c:pt idx="2">
                    <c:v>2.225842342151986</c:v>
                  </c:pt>
                  <c:pt idx="3">
                    <c:v>67.242126076527001</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'As(V)'!$AE$34:$AH$34</c:f>
              <c:strCache>
                <c:ptCount val="4"/>
                <c:pt idx="0">
                  <c:v>Control </c:v>
                </c:pt>
                <c:pt idx="1">
                  <c:v>1 ppm As(V)</c:v>
                </c:pt>
                <c:pt idx="2">
                  <c:v>2 ppm As(V) </c:v>
                </c:pt>
                <c:pt idx="3">
                  <c:v>5 ppm As(V)</c:v>
                </c:pt>
              </c:strCache>
            </c:strRef>
          </c:cat>
          <c:val>
            <c:numRef>
              <c:f>'As(V)'!$Z$35:$AC$35</c:f>
              <c:numCache>
                <c:formatCode>General</c:formatCode>
                <c:ptCount val="4"/>
                <c:pt idx="0">
                  <c:v>412.73538156590683</c:v>
                </c:pt>
                <c:pt idx="1">
                  <c:v>203.21678321678323</c:v>
                </c:pt>
                <c:pt idx="2">
                  <c:v>88.309859154929597</c:v>
                </c:pt>
                <c:pt idx="3">
                  <c:v>171.54411764705881</c:v>
                </c:pt>
              </c:numCache>
            </c:numRef>
          </c:val>
          <c:extLst>
            <c:ext xmlns:c16="http://schemas.microsoft.com/office/drawing/2014/chart" uri="{C3380CC4-5D6E-409C-BE32-E72D297353CC}">
              <c16:uniqueId val="{00000000-1BBA-44A9-991F-C09585F8AD73}"/>
            </c:ext>
          </c:extLst>
        </c:ser>
        <c:ser>
          <c:idx val="1"/>
          <c:order val="1"/>
          <c:tx>
            <c:strRef>
              <c:f>'As(V)'!$Y$36</c:f>
              <c:strCache>
                <c:ptCount val="1"/>
                <c:pt idx="0">
                  <c:v>Fe</c:v>
                </c:pt>
              </c:strCache>
            </c:strRef>
          </c:tx>
          <c:spPr>
            <a:solidFill>
              <a:schemeClr val="accent2"/>
            </a:solidFill>
            <a:ln>
              <a:noFill/>
            </a:ln>
            <a:effectLst/>
          </c:spPr>
          <c:invertIfNegative val="0"/>
          <c:errBars>
            <c:errBarType val="both"/>
            <c:errValType val="cust"/>
            <c:noEndCap val="0"/>
            <c:plus>
              <c:numRef>
                <c:f>'As(V)'!$AE$36:$AH$36</c:f>
                <c:numCache>
                  <c:formatCode>General</c:formatCode>
                  <c:ptCount val="4"/>
                  <c:pt idx="0">
                    <c:v>1.374174888390689</c:v>
                  </c:pt>
                  <c:pt idx="1">
                    <c:v>0.91830841974789668</c:v>
                  </c:pt>
                  <c:pt idx="2">
                    <c:v>0.61392942866768685</c:v>
                  </c:pt>
                  <c:pt idx="3">
                    <c:v>34.881214229338909</c:v>
                  </c:pt>
                </c:numCache>
              </c:numRef>
            </c:plus>
            <c:minus>
              <c:numRef>
                <c:f>'As(V)'!$AE$36:$AH$36</c:f>
                <c:numCache>
                  <c:formatCode>General</c:formatCode>
                  <c:ptCount val="4"/>
                  <c:pt idx="0">
                    <c:v>1.374174888390689</c:v>
                  </c:pt>
                  <c:pt idx="1">
                    <c:v>0.91830841974789668</c:v>
                  </c:pt>
                  <c:pt idx="2">
                    <c:v>0.61392942866768685</c:v>
                  </c:pt>
                  <c:pt idx="3">
                    <c:v>34.881214229338909</c:v>
                  </c:pt>
                </c:numCache>
              </c:numRef>
            </c:minus>
            <c:spPr>
              <a:noFill/>
              <a:ln w="9525" cap="flat" cmpd="sng" algn="ctr">
                <a:solidFill>
                  <a:schemeClr val="tx1">
                    <a:lumMod val="65000"/>
                    <a:lumOff val="35000"/>
                  </a:schemeClr>
                </a:solidFill>
                <a:round/>
              </a:ln>
              <a:effectLst/>
            </c:spPr>
          </c:errBars>
          <c:cat>
            <c:strRef>
              <c:f>'As(V)'!$AE$34:$AH$34</c:f>
              <c:strCache>
                <c:ptCount val="4"/>
                <c:pt idx="0">
                  <c:v>Control </c:v>
                </c:pt>
                <c:pt idx="1">
                  <c:v>1 ppm As(V)</c:v>
                </c:pt>
                <c:pt idx="2">
                  <c:v>2 ppm As(V) </c:v>
                </c:pt>
                <c:pt idx="3">
                  <c:v>5 ppm As(V)</c:v>
                </c:pt>
              </c:strCache>
            </c:strRef>
          </c:cat>
          <c:val>
            <c:numRef>
              <c:f>'As(V)'!$Z$36:$AC$36</c:f>
              <c:numCache>
                <c:formatCode>General</c:formatCode>
                <c:ptCount val="4"/>
                <c:pt idx="0">
                  <c:v>655.64915758176414</c:v>
                </c:pt>
                <c:pt idx="1">
                  <c:v>586.80652680652679</c:v>
                </c:pt>
                <c:pt idx="2">
                  <c:v>742.04225352112678</c:v>
                </c:pt>
                <c:pt idx="3">
                  <c:v>454.04411764705878</c:v>
                </c:pt>
              </c:numCache>
            </c:numRef>
          </c:val>
          <c:extLst>
            <c:ext xmlns:c16="http://schemas.microsoft.com/office/drawing/2014/chart" uri="{C3380CC4-5D6E-409C-BE32-E72D297353CC}">
              <c16:uniqueId val="{00000001-1BBA-44A9-991F-C09585F8AD73}"/>
            </c:ext>
          </c:extLst>
        </c:ser>
        <c:ser>
          <c:idx val="2"/>
          <c:order val="2"/>
          <c:tx>
            <c:strRef>
              <c:f>'As(V)'!$Y$37</c:f>
              <c:strCache>
                <c:ptCount val="1"/>
                <c:pt idx="0">
                  <c:v>Ni</c:v>
                </c:pt>
              </c:strCache>
            </c:strRef>
          </c:tx>
          <c:spPr>
            <a:solidFill>
              <a:schemeClr val="accent3"/>
            </a:solidFill>
            <a:ln>
              <a:noFill/>
            </a:ln>
            <a:effectLst/>
          </c:spPr>
          <c:invertIfNegative val="0"/>
          <c:errBars>
            <c:errBarType val="both"/>
            <c:errValType val="cust"/>
            <c:noEndCap val="0"/>
            <c:plus>
              <c:numRef>
                <c:f>'As(V)'!$AE$37:$AH$37</c:f>
                <c:numCache>
                  <c:formatCode>General</c:formatCode>
                  <c:ptCount val="4"/>
                  <c:pt idx="0">
                    <c:v>0.2270850195716474</c:v>
                  </c:pt>
                  <c:pt idx="1">
                    <c:v>0.1233450494668808</c:v>
                  </c:pt>
                  <c:pt idx="2">
                    <c:v>0.74194744738399632</c:v>
                  </c:pt>
                  <c:pt idx="3">
                    <c:v>7.9781953063346842</c:v>
                  </c:pt>
                </c:numCache>
              </c:numRef>
            </c:plus>
            <c:minus>
              <c:numRef>
                <c:f>'As(V)'!$AE$37:$AH$37</c:f>
                <c:numCache>
                  <c:formatCode>General</c:formatCode>
                  <c:ptCount val="4"/>
                  <c:pt idx="0">
                    <c:v>0.2270850195716474</c:v>
                  </c:pt>
                  <c:pt idx="1">
                    <c:v>0.1233450494668808</c:v>
                  </c:pt>
                  <c:pt idx="2">
                    <c:v>0.74194744738399632</c:v>
                  </c:pt>
                  <c:pt idx="3">
                    <c:v>7.9781953063346842</c:v>
                  </c:pt>
                </c:numCache>
              </c:numRef>
            </c:minus>
            <c:spPr>
              <a:noFill/>
              <a:ln w="9525" cap="flat" cmpd="sng" algn="ctr">
                <a:solidFill>
                  <a:schemeClr val="tx1">
                    <a:lumMod val="65000"/>
                    <a:lumOff val="35000"/>
                  </a:schemeClr>
                </a:solidFill>
                <a:round/>
              </a:ln>
              <a:effectLst/>
            </c:spPr>
          </c:errBars>
          <c:cat>
            <c:strRef>
              <c:f>'As(V)'!$AE$34:$AH$34</c:f>
              <c:strCache>
                <c:ptCount val="4"/>
                <c:pt idx="0">
                  <c:v>Control </c:v>
                </c:pt>
                <c:pt idx="1">
                  <c:v>1 ppm As(V)</c:v>
                </c:pt>
                <c:pt idx="2">
                  <c:v>2 ppm As(V) </c:v>
                </c:pt>
                <c:pt idx="3">
                  <c:v>5 ppm As(V)</c:v>
                </c:pt>
              </c:strCache>
            </c:strRef>
          </c:cat>
          <c:val>
            <c:numRef>
              <c:f>'As(V)'!$Z$37:$AC$37</c:f>
              <c:numCache>
                <c:formatCode>General</c:formatCode>
                <c:ptCount val="4"/>
                <c:pt idx="0">
                  <c:v>57.82953419226957</c:v>
                </c:pt>
                <c:pt idx="1">
                  <c:v>53.240093240093238</c:v>
                </c:pt>
                <c:pt idx="2">
                  <c:v>32.95774647887324</c:v>
                </c:pt>
                <c:pt idx="3">
                  <c:v>62.352941176470587</c:v>
                </c:pt>
              </c:numCache>
            </c:numRef>
          </c:val>
          <c:extLst>
            <c:ext xmlns:c16="http://schemas.microsoft.com/office/drawing/2014/chart" uri="{C3380CC4-5D6E-409C-BE32-E72D297353CC}">
              <c16:uniqueId val="{00000002-1BBA-44A9-991F-C09585F8AD73}"/>
            </c:ext>
          </c:extLst>
        </c:ser>
        <c:ser>
          <c:idx val="3"/>
          <c:order val="3"/>
          <c:tx>
            <c:strRef>
              <c:f>'As(V)'!$Y$38</c:f>
              <c:strCache>
                <c:ptCount val="1"/>
                <c:pt idx="0">
                  <c:v>Cu</c:v>
                </c:pt>
              </c:strCache>
            </c:strRef>
          </c:tx>
          <c:spPr>
            <a:solidFill>
              <a:schemeClr val="accent4"/>
            </a:solidFill>
            <a:ln>
              <a:noFill/>
            </a:ln>
            <a:effectLst/>
          </c:spPr>
          <c:invertIfNegative val="0"/>
          <c:errBars>
            <c:errBarType val="both"/>
            <c:errValType val="cust"/>
            <c:noEndCap val="0"/>
            <c:plus>
              <c:numRef>
                <c:f>'As(V)'!$AE$38:$AH$38</c:f>
                <c:numCache>
                  <c:formatCode>General</c:formatCode>
                  <c:ptCount val="4"/>
                  <c:pt idx="0">
                    <c:v>3.1988257866229013</c:v>
                  </c:pt>
                  <c:pt idx="1">
                    <c:v>0.53764860581215379</c:v>
                  </c:pt>
                  <c:pt idx="2">
                    <c:v>9.2965748695259531</c:v>
                  </c:pt>
                  <c:pt idx="3">
                    <c:v>11.618345101888403</c:v>
                  </c:pt>
                </c:numCache>
              </c:numRef>
            </c:plus>
            <c:minus>
              <c:numRef>
                <c:f>'As(V)'!$AE$38:$AH$38</c:f>
                <c:numCache>
                  <c:formatCode>General</c:formatCode>
                  <c:ptCount val="4"/>
                  <c:pt idx="0">
                    <c:v>3.1988257866229013</c:v>
                  </c:pt>
                  <c:pt idx="1">
                    <c:v>0.53764860581215379</c:v>
                  </c:pt>
                  <c:pt idx="2">
                    <c:v>9.2965748695259531</c:v>
                  </c:pt>
                  <c:pt idx="3">
                    <c:v>11.618345101888403</c:v>
                  </c:pt>
                </c:numCache>
              </c:numRef>
            </c:minus>
            <c:spPr>
              <a:noFill/>
              <a:ln w="9525" cap="flat" cmpd="sng" algn="ctr">
                <a:solidFill>
                  <a:schemeClr val="tx1">
                    <a:lumMod val="65000"/>
                    <a:lumOff val="35000"/>
                  </a:schemeClr>
                </a:solidFill>
                <a:round/>
              </a:ln>
              <a:effectLst/>
            </c:spPr>
          </c:errBars>
          <c:cat>
            <c:strRef>
              <c:f>'As(V)'!$AE$34:$AH$34</c:f>
              <c:strCache>
                <c:ptCount val="4"/>
                <c:pt idx="0">
                  <c:v>Control </c:v>
                </c:pt>
                <c:pt idx="1">
                  <c:v>1 ppm As(V)</c:v>
                </c:pt>
                <c:pt idx="2">
                  <c:v>2 ppm As(V) </c:v>
                </c:pt>
                <c:pt idx="3">
                  <c:v>5 ppm As(V)</c:v>
                </c:pt>
              </c:strCache>
            </c:strRef>
          </c:cat>
          <c:val>
            <c:numRef>
              <c:f>'As(V)'!$Z$38:$AC$38</c:f>
              <c:numCache>
                <c:formatCode>General</c:formatCode>
                <c:ptCount val="4"/>
                <c:pt idx="0">
                  <c:v>249.00891972249752</c:v>
                </c:pt>
                <c:pt idx="1">
                  <c:v>290.11655011655012</c:v>
                </c:pt>
                <c:pt idx="2">
                  <c:v>859.22535211267621</c:v>
                </c:pt>
                <c:pt idx="3">
                  <c:v>326.32352941176475</c:v>
                </c:pt>
              </c:numCache>
            </c:numRef>
          </c:val>
          <c:extLst>
            <c:ext xmlns:c16="http://schemas.microsoft.com/office/drawing/2014/chart" uri="{C3380CC4-5D6E-409C-BE32-E72D297353CC}">
              <c16:uniqueId val="{00000003-1BBA-44A9-991F-C09585F8AD73}"/>
            </c:ext>
          </c:extLst>
        </c:ser>
        <c:dLbls>
          <c:showLegendKey val="0"/>
          <c:showVal val="0"/>
          <c:showCatName val="0"/>
          <c:showSerName val="0"/>
          <c:showPercent val="0"/>
          <c:showBubbleSize val="0"/>
        </c:dLbls>
        <c:gapWidth val="219"/>
        <c:overlap val="-27"/>
        <c:axId val="1591410000"/>
        <c:axId val="1828021040"/>
      </c:barChart>
      <c:catAx>
        <c:axId val="159141000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28021040"/>
        <c:crosses val="autoZero"/>
        <c:auto val="1"/>
        <c:lblAlgn val="ctr"/>
        <c:lblOffset val="100"/>
        <c:noMultiLvlLbl val="0"/>
      </c:catAx>
      <c:valAx>
        <c:axId val="182802104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1410000"/>
        <c:crosses val="autoZero"/>
        <c:crossBetween val="between"/>
      </c:valAx>
      <c:spPr>
        <a:noFill/>
        <a:ln>
          <a:noFill/>
        </a:ln>
        <a:effectLst/>
      </c:spPr>
    </c:plotArea>
    <c:legend>
      <c:legendPos val="b"/>
      <c:layout>
        <c:manualLayout>
          <c:xMode val="edge"/>
          <c:yMode val="edge"/>
          <c:x val="0.34265909696070601"/>
          <c:y val="0.89907674654554015"/>
          <c:w val="0.55480714367225836"/>
          <c:h val="7.227791352019034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92313311488446"/>
          <c:y val="3.915021475397483E-2"/>
          <c:w val="0.7805962322586294"/>
          <c:h val="0.73233726366415164"/>
        </c:manualLayout>
      </c:layout>
      <c:barChart>
        <c:barDir val="col"/>
        <c:grouping val="clustered"/>
        <c:varyColors val="0"/>
        <c:ser>
          <c:idx val="0"/>
          <c:order val="0"/>
          <c:tx>
            <c:strRef>
              <c:f>'As(V)'!$Y$22</c:f>
              <c:strCache>
                <c:ptCount val="1"/>
                <c:pt idx="0">
                  <c:v>As</c:v>
                </c:pt>
              </c:strCache>
            </c:strRef>
          </c:tx>
          <c:spPr>
            <a:solidFill>
              <a:schemeClr val="accent1"/>
            </a:solidFill>
            <a:ln>
              <a:noFill/>
            </a:ln>
            <a:effectLst/>
          </c:spPr>
          <c:invertIfNegative val="0"/>
          <c:errBars>
            <c:errBarType val="both"/>
            <c:errValType val="cust"/>
            <c:noEndCap val="0"/>
            <c:plus>
              <c:numRef>
                <c:f>'As(V)'!$AE$42:$AH$42</c:f>
                <c:numCache>
                  <c:formatCode>General</c:formatCode>
                  <c:ptCount val="4"/>
                  <c:pt idx="0">
                    <c:v>0.67035427445335427</c:v>
                  </c:pt>
                  <c:pt idx="1">
                    <c:v>0.13986013986013998</c:v>
                  </c:pt>
                  <c:pt idx="2">
                    <c:v>2.1161942537065745</c:v>
                  </c:pt>
                  <c:pt idx="3">
                    <c:v>2.4375859491545313</c:v>
                  </c:pt>
                </c:numCache>
              </c:numRef>
            </c:plus>
            <c:minus>
              <c:numRef>
                <c:f>'As(V)'!$AE$42:$AH$42</c:f>
                <c:numCache>
                  <c:formatCode>General</c:formatCode>
                  <c:ptCount val="4"/>
                  <c:pt idx="0">
                    <c:v>0.67035427445335427</c:v>
                  </c:pt>
                  <c:pt idx="1">
                    <c:v>0.13986013986013998</c:v>
                  </c:pt>
                  <c:pt idx="2">
                    <c:v>2.1161942537065745</c:v>
                  </c:pt>
                  <c:pt idx="3">
                    <c:v>2.4375859491545313</c:v>
                  </c:pt>
                </c:numCache>
              </c:numRef>
            </c:minus>
            <c:spPr>
              <a:noFill/>
              <a:ln w="9525" cap="flat" cmpd="sng" algn="ctr">
                <a:solidFill>
                  <a:schemeClr val="tx1">
                    <a:lumMod val="65000"/>
                    <a:lumOff val="35000"/>
                  </a:schemeClr>
                </a:solidFill>
                <a:round/>
              </a:ln>
              <a:effectLst/>
            </c:spPr>
          </c:errBars>
          <c:cat>
            <c:strRef>
              <c:f>'As(V)'!$Z$21:$AC$21</c:f>
              <c:strCache>
                <c:ptCount val="4"/>
                <c:pt idx="0">
                  <c:v>Control </c:v>
                </c:pt>
                <c:pt idx="1">
                  <c:v>1 ppm As(V)</c:v>
                </c:pt>
                <c:pt idx="2">
                  <c:v>2 ppm As(V) </c:v>
                </c:pt>
                <c:pt idx="3">
                  <c:v>5 ppm As(V)</c:v>
                </c:pt>
              </c:strCache>
            </c:strRef>
          </c:cat>
          <c:val>
            <c:numRef>
              <c:f>'As(V)'!$Z$42:$AC$42</c:f>
              <c:numCache>
                <c:formatCode>General</c:formatCode>
                <c:ptCount val="4"/>
                <c:pt idx="0">
                  <c:v>7.4331020812685829</c:v>
                </c:pt>
                <c:pt idx="1">
                  <c:v>91.048951048951054</c:v>
                </c:pt>
                <c:pt idx="2">
                  <c:v>119.15492957746481</c:v>
                </c:pt>
                <c:pt idx="3">
                  <c:v>296.1764705882353</c:v>
                </c:pt>
              </c:numCache>
            </c:numRef>
          </c:val>
          <c:extLst>
            <c:ext xmlns:c16="http://schemas.microsoft.com/office/drawing/2014/chart" uri="{C3380CC4-5D6E-409C-BE32-E72D297353CC}">
              <c16:uniqueId val="{00000000-1836-449D-AFC6-6973E627BC15}"/>
            </c:ext>
          </c:extLst>
        </c:ser>
        <c:dLbls>
          <c:showLegendKey val="0"/>
          <c:showVal val="0"/>
          <c:showCatName val="0"/>
          <c:showSerName val="0"/>
          <c:showPercent val="0"/>
          <c:showBubbleSize val="0"/>
        </c:dLbls>
        <c:gapWidth val="219"/>
        <c:overlap val="-27"/>
        <c:axId val="1805823440"/>
        <c:axId val="1433926384"/>
      </c:barChart>
      <c:catAx>
        <c:axId val="18058234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3926384"/>
        <c:crosses val="autoZero"/>
        <c:auto val="1"/>
        <c:lblAlgn val="ctr"/>
        <c:lblOffset val="100"/>
        <c:noMultiLvlLbl val="0"/>
      </c:catAx>
      <c:valAx>
        <c:axId val="143392638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Element Concentration (ppm)</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0582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201510137319791"/>
          <c:y val="2.9794867562133603E-2"/>
          <c:w val="0.69753261820533308"/>
          <c:h val="0.69459086319604946"/>
        </c:manualLayout>
      </c:layout>
      <c:barChart>
        <c:barDir val="col"/>
        <c:grouping val="clustered"/>
        <c:varyColors val="0"/>
        <c:ser>
          <c:idx val="0"/>
          <c:order val="0"/>
          <c:tx>
            <c:strRef>
              <c:f>'As(V)'!$Y$6</c:f>
              <c:strCache>
                <c:ptCount val="1"/>
                <c:pt idx="0">
                  <c:v>Na</c:v>
                </c:pt>
              </c:strCache>
            </c:strRef>
          </c:tx>
          <c:spPr>
            <a:solidFill>
              <a:schemeClr val="accent1"/>
            </a:solidFill>
            <a:ln>
              <a:noFill/>
            </a:ln>
            <a:effectLst/>
          </c:spPr>
          <c:invertIfNegative val="0"/>
          <c:errBars>
            <c:errBarType val="both"/>
            <c:errValType val="cust"/>
            <c:noEndCap val="0"/>
            <c:plus>
              <c:numRef>
                <c:f>'As(V)'!$AE$26:$AH$26</c:f>
                <c:numCache>
                  <c:formatCode>General</c:formatCode>
                  <c:ptCount val="4"/>
                  <c:pt idx="0">
                    <c:v>288.83699529506646</c:v>
                  </c:pt>
                  <c:pt idx="1">
                    <c:v>87.093434462794249</c:v>
                  </c:pt>
                  <c:pt idx="2">
                    <c:v>453.15519748682351</c:v>
                  </c:pt>
                  <c:pt idx="3">
                    <c:v>1850.3773988476219</c:v>
                  </c:pt>
                </c:numCache>
              </c:numRef>
            </c:plus>
            <c:minus>
              <c:numRef>
                <c:f>'As(V)'!$AE$26:$AH$26</c:f>
                <c:numCache>
                  <c:formatCode>General</c:formatCode>
                  <c:ptCount val="4"/>
                  <c:pt idx="0">
                    <c:v>288.83699529506646</c:v>
                  </c:pt>
                  <c:pt idx="1">
                    <c:v>87.093434462794249</c:v>
                  </c:pt>
                  <c:pt idx="2">
                    <c:v>453.15519748682351</c:v>
                  </c:pt>
                  <c:pt idx="3">
                    <c:v>1850.3773988476219</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'As(V)'!$Z$26:$AC$26</c:f>
              <c:numCache>
                <c:formatCode>General</c:formatCode>
                <c:ptCount val="4"/>
                <c:pt idx="0">
                  <c:v>26103.567888999009</c:v>
                </c:pt>
                <c:pt idx="1">
                  <c:v>37025.641025641031</c:v>
                </c:pt>
                <c:pt idx="2">
                  <c:v>36637.323943661977</c:v>
                </c:pt>
                <c:pt idx="3">
                  <c:v>35602.205882352937</c:v>
                </c:pt>
              </c:numCache>
            </c:numRef>
          </c:val>
          <c:extLst>
            <c:ext xmlns:c16="http://schemas.microsoft.com/office/drawing/2014/chart" uri="{C3380CC4-5D6E-409C-BE32-E72D297353CC}">
              <c16:uniqueId val="{00000000-6954-4EA8-9905-D68D21A359D7}"/>
            </c:ext>
          </c:extLst>
        </c:ser>
        <c:ser>
          <c:idx val="1"/>
          <c:order val="1"/>
          <c:tx>
            <c:strRef>
              <c:f>'As(V)'!$Y$7</c:f>
              <c:strCache>
                <c:ptCount val="1"/>
                <c:pt idx="0">
                  <c:v>Mg</c:v>
                </c:pt>
              </c:strCache>
            </c:strRef>
          </c:tx>
          <c:spPr>
            <a:solidFill>
              <a:schemeClr val="accent2"/>
            </a:solidFill>
            <a:ln>
              <a:noFill/>
            </a:ln>
            <a:effectLst/>
          </c:spPr>
          <c:invertIfNegative val="0"/>
          <c:errBars>
            <c:errBarType val="both"/>
            <c:errValType val="cust"/>
            <c:noEndCap val="0"/>
            <c:plus>
              <c:numRef>
                <c:f>'As(V)'!$AE$27:$AH$27</c:f>
                <c:numCache>
                  <c:formatCode>General</c:formatCode>
                  <c:ptCount val="4"/>
                  <c:pt idx="0">
                    <c:v>465.29424706102952</c:v>
                  </c:pt>
                  <c:pt idx="1">
                    <c:v>61.120285749454943</c:v>
                  </c:pt>
                  <c:pt idx="2">
                    <c:v>304.31907137564684</c:v>
                  </c:pt>
                  <c:pt idx="3">
                    <c:v>6.8609361023891138</c:v>
                  </c:pt>
                </c:numCache>
              </c:numRef>
            </c:plus>
            <c:minus>
              <c:numRef>
                <c:f>'As(V)'!$AE$27:$AH$27</c:f>
                <c:numCache>
                  <c:formatCode>General</c:formatCode>
                  <c:ptCount val="4"/>
                  <c:pt idx="0">
                    <c:v>465.29424706102952</c:v>
                  </c:pt>
                  <c:pt idx="1">
                    <c:v>61.120285749454943</c:v>
                  </c:pt>
                  <c:pt idx="2">
                    <c:v>304.31907137564684</c:v>
                  </c:pt>
                  <c:pt idx="3">
                    <c:v>6.8609361023891138</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'As(V)'!$Z$27:$AC$27</c:f>
              <c:numCache>
                <c:formatCode>General</c:formatCode>
                <c:ptCount val="4"/>
                <c:pt idx="0">
                  <c:v>23762.636273538155</c:v>
                </c:pt>
                <c:pt idx="1">
                  <c:v>21869.463869463874</c:v>
                </c:pt>
                <c:pt idx="2">
                  <c:v>23335.915492957749</c:v>
                </c:pt>
                <c:pt idx="3">
                  <c:v>8761.1029411764703</c:v>
                </c:pt>
              </c:numCache>
            </c:numRef>
          </c:val>
          <c:extLst>
            <c:ext xmlns:c16="http://schemas.microsoft.com/office/drawing/2014/chart" uri="{C3380CC4-5D6E-409C-BE32-E72D297353CC}">
              <c16:uniqueId val="{00000001-6954-4EA8-9905-D68D21A359D7}"/>
            </c:ext>
          </c:extLst>
        </c:ser>
        <c:ser>
          <c:idx val="2"/>
          <c:order val="2"/>
          <c:tx>
            <c:strRef>
              <c:f>'As(V)'!$Y$8</c:f>
              <c:strCache>
                <c:ptCount val="1"/>
                <c:pt idx="0">
                  <c:v>P</c:v>
                </c:pt>
              </c:strCache>
            </c:strRef>
          </c:tx>
          <c:spPr>
            <a:solidFill>
              <a:schemeClr val="accent3"/>
            </a:solidFill>
            <a:ln>
              <a:noFill/>
            </a:ln>
            <a:effectLst/>
          </c:spPr>
          <c:invertIfNegative val="0"/>
          <c:errBars>
            <c:errBarType val="both"/>
            <c:errValType val="cust"/>
            <c:noEndCap val="0"/>
            <c:plus>
              <c:numRef>
                <c:f>'As(V)'!$AE$28:$AH$28</c:f>
                <c:numCache>
                  <c:formatCode>General</c:formatCode>
                  <c:ptCount val="4"/>
                  <c:pt idx="0">
                    <c:v>91.586489366562944</c:v>
                  </c:pt>
                  <c:pt idx="1">
                    <c:v>67.23638742124048</c:v>
                  </c:pt>
                  <c:pt idx="2">
                    <c:v>494.48405561121945</c:v>
                  </c:pt>
                  <c:pt idx="3">
                    <c:v>26.952191042867334</c:v>
                  </c:pt>
                </c:numCache>
              </c:numRef>
            </c:plus>
            <c:minus>
              <c:numRef>
                <c:f>'As(V)'!$AE$28:$AH$28</c:f>
                <c:numCache>
                  <c:formatCode>General</c:formatCode>
                  <c:ptCount val="4"/>
                  <c:pt idx="0">
                    <c:v>91.586489366562944</c:v>
                  </c:pt>
                  <c:pt idx="1">
                    <c:v>67.23638742124048</c:v>
                  </c:pt>
                  <c:pt idx="2">
                    <c:v>494.48405561121945</c:v>
                  </c:pt>
                  <c:pt idx="3">
                    <c:v>26.952191042867334</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'As(V)'!$Z$28:$AC$28</c:f>
              <c:numCache>
                <c:formatCode>General</c:formatCode>
                <c:ptCount val="4"/>
                <c:pt idx="0">
                  <c:v>27474.727452923689</c:v>
                </c:pt>
                <c:pt idx="1">
                  <c:v>35044.289044289042</c:v>
                </c:pt>
                <c:pt idx="2">
                  <c:v>31982.394366197186</c:v>
                </c:pt>
                <c:pt idx="3">
                  <c:v>18082.352941176472</c:v>
                </c:pt>
              </c:numCache>
            </c:numRef>
          </c:val>
          <c:extLst>
            <c:ext xmlns:c16="http://schemas.microsoft.com/office/drawing/2014/chart" uri="{C3380CC4-5D6E-409C-BE32-E72D297353CC}">
              <c16:uniqueId val="{00000002-6954-4EA8-9905-D68D21A359D7}"/>
            </c:ext>
          </c:extLst>
        </c:ser>
        <c:ser>
          <c:idx val="3"/>
          <c:order val="3"/>
          <c:tx>
            <c:strRef>
              <c:f>'As(V)'!$Y$9</c:f>
              <c:strCache>
                <c:ptCount val="1"/>
                <c:pt idx="0">
                  <c:v>S </c:v>
                </c:pt>
              </c:strCache>
            </c:strRef>
          </c:tx>
          <c:spPr>
            <a:solidFill>
              <a:schemeClr val="accent4"/>
            </a:solidFill>
            <a:ln>
              <a:noFill/>
            </a:ln>
            <a:effectLst/>
          </c:spPr>
          <c:invertIfNegative val="0"/>
          <c:errBars>
            <c:errBarType val="both"/>
            <c:errValType val="cust"/>
            <c:noEndCap val="0"/>
            <c:plus>
              <c:numRef>
                <c:f>'As(V)'!$AE$29:$AH$29</c:f>
                <c:numCache>
                  <c:formatCode>General</c:formatCode>
                  <c:ptCount val="4"/>
                  <c:pt idx="0">
                    <c:v>131.94401776525373</c:v>
                  </c:pt>
                  <c:pt idx="1">
                    <c:v>1039.7524671638469</c:v>
                  </c:pt>
                  <c:pt idx="2">
                    <c:v>345.03592814081657</c:v>
                  </c:pt>
                  <c:pt idx="3">
                    <c:v>25.10897529048956</c:v>
                  </c:pt>
                </c:numCache>
              </c:numRef>
            </c:plus>
            <c:minus>
              <c:numRef>
                <c:f>'As(V)'!$AE$29:$AH$29</c:f>
                <c:numCache>
                  <c:formatCode>General</c:formatCode>
                  <c:ptCount val="4"/>
                  <c:pt idx="0">
                    <c:v>131.94401776525373</c:v>
                  </c:pt>
                  <c:pt idx="1">
                    <c:v>1039.7524671638469</c:v>
                  </c:pt>
                  <c:pt idx="2">
                    <c:v>345.03592814081657</c:v>
                  </c:pt>
                  <c:pt idx="3">
                    <c:v>25.10897529048956</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'As(V)'!$Z$29:$AC$29</c:f>
              <c:numCache>
                <c:formatCode>General</c:formatCode>
                <c:ptCount val="4"/>
                <c:pt idx="0">
                  <c:v>28351.337958374628</c:v>
                </c:pt>
                <c:pt idx="1">
                  <c:v>33277.38927738928</c:v>
                </c:pt>
                <c:pt idx="2">
                  <c:v>28683.098591549297</c:v>
                </c:pt>
                <c:pt idx="3">
                  <c:v>16937.499999999996</c:v>
                </c:pt>
              </c:numCache>
            </c:numRef>
          </c:val>
          <c:extLst>
            <c:ext xmlns:c16="http://schemas.microsoft.com/office/drawing/2014/chart" uri="{C3380CC4-5D6E-409C-BE32-E72D297353CC}">
              <c16:uniqueId val="{00000003-6954-4EA8-9905-D68D21A359D7}"/>
            </c:ext>
          </c:extLst>
        </c:ser>
        <c:ser>
          <c:idx val="5"/>
          <c:order val="4"/>
          <c:tx>
            <c:strRef>
              <c:f>'As(V)'!$Y$11</c:f>
              <c:strCache>
                <c:ptCount val="1"/>
                <c:pt idx="0">
                  <c:v>Ca</c:v>
                </c:pt>
              </c:strCache>
            </c:strRef>
          </c:tx>
          <c:spPr>
            <a:solidFill>
              <a:schemeClr val="accent6"/>
            </a:solidFill>
            <a:ln>
              <a:noFill/>
            </a:ln>
            <a:effectLst/>
          </c:spPr>
          <c:invertIfNegative val="0"/>
          <c:errBars>
            <c:errBarType val="both"/>
            <c:errValType val="cust"/>
            <c:noEndCap val="0"/>
            <c:plus>
              <c:numRef>
                <c:f>'As(V)'!$AE$31:$AH$31</c:f>
                <c:numCache>
                  <c:formatCode>General</c:formatCode>
                  <c:ptCount val="4"/>
                  <c:pt idx="0">
                    <c:v>208.30376171440972</c:v>
                  </c:pt>
                  <c:pt idx="1">
                    <c:v>208.43905739960826</c:v>
                  </c:pt>
                  <c:pt idx="2">
                    <c:v>730.73349056905784</c:v>
                  </c:pt>
                  <c:pt idx="3">
                    <c:v>1795.9494095900952</c:v>
                  </c:pt>
                </c:numCache>
              </c:numRef>
            </c:plus>
            <c:minus>
              <c:numRef>
                <c:f>'As(V)'!$AE$31:$AH$31</c:f>
                <c:numCache>
                  <c:formatCode>General</c:formatCode>
                  <c:ptCount val="4"/>
                  <c:pt idx="0">
                    <c:v>208.30376171440972</c:v>
                  </c:pt>
                  <c:pt idx="1">
                    <c:v>208.43905739960826</c:v>
                  </c:pt>
                  <c:pt idx="2">
                    <c:v>730.73349056905784</c:v>
                  </c:pt>
                  <c:pt idx="3">
                    <c:v>1795.9494095900952</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'As(V)'!$Z$31:$AC$31</c:f>
              <c:numCache>
                <c:formatCode>General</c:formatCode>
                <c:ptCount val="4"/>
                <c:pt idx="0">
                  <c:v>59628.344895936571</c:v>
                </c:pt>
                <c:pt idx="1">
                  <c:v>61878.787878787887</c:v>
                </c:pt>
                <c:pt idx="2">
                  <c:v>50323.943661971833</c:v>
                </c:pt>
                <c:pt idx="3">
                  <c:v>23810.000000000004</c:v>
                </c:pt>
              </c:numCache>
            </c:numRef>
          </c:val>
          <c:extLst>
            <c:ext xmlns:c16="http://schemas.microsoft.com/office/drawing/2014/chart" uri="{C3380CC4-5D6E-409C-BE32-E72D297353CC}">
              <c16:uniqueId val="{00000004-6954-4EA8-9905-D68D21A359D7}"/>
            </c:ext>
          </c:extLst>
        </c:ser>
        <c:ser>
          <c:idx val="4"/>
          <c:order val="5"/>
          <c:tx>
            <c:strRef>
              <c:f>'As(V)'!$Y$30</c:f>
              <c:strCache>
                <c:ptCount val="1"/>
                <c:pt idx="0">
                  <c:v>K</c:v>
                </c:pt>
              </c:strCache>
            </c:strRef>
          </c:tx>
          <c:spPr>
            <a:solidFill>
              <a:schemeClr val="accent5"/>
            </a:solidFill>
            <a:ln>
              <a:noFill/>
            </a:ln>
            <a:effectLst/>
          </c:spPr>
          <c:invertIfNegative val="0"/>
          <c:errBars>
            <c:errBarType val="both"/>
            <c:errValType val="cust"/>
            <c:noEndCap val="0"/>
            <c:plus>
              <c:numRef>
                <c:f>'As(V)'!$AE$30:$AH$30</c:f>
                <c:numCache>
                  <c:formatCode>General</c:formatCode>
                  <c:ptCount val="4"/>
                  <c:pt idx="0">
                    <c:v>774.48659324470623</c:v>
                  </c:pt>
                  <c:pt idx="1">
                    <c:v>650.07806111153877</c:v>
                  </c:pt>
                  <c:pt idx="2">
                    <c:v>2794.9940372601532</c:v>
                  </c:pt>
                  <c:pt idx="3">
                    <c:v>73.851301152066242</c:v>
                  </c:pt>
                </c:numCache>
              </c:numRef>
            </c:plus>
            <c:minus>
              <c:numRef>
                <c:f>'As(V)'!$AE$30:$AH$30</c:f>
                <c:numCache>
                  <c:formatCode>General</c:formatCode>
                  <c:ptCount val="4"/>
                  <c:pt idx="0">
                    <c:v>774.48659324470623</c:v>
                  </c:pt>
                  <c:pt idx="1">
                    <c:v>650.07806111153877</c:v>
                  </c:pt>
                  <c:pt idx="2">
                    <c:v>2794.9940372601532</c:v>
                  </c:pt>
                  <c:pt idx="3">
                    <c:v>73.851301152066242</c:v>
                  </c:pt>
                </c:numCache>
              </c:numRef>
            </c:minus>
            <c:spPr>
              <a:noFill/>
              <a:ln w="9525" cap="flat" cmpd="sng" algn="ctr">
                <a:solidFill>
                  <a:schemeClr val="tx1">
                    <a:lumMod val="65000"/>
                    <a:lumOff val="35000"/>
                  </a:schemeClr>
                </a:solidFill>
                <a:round/>
              </a:ln>
              <a:effectLst/>
            </c:spPr>
          </c:errBars>
          <c:val>
            <c:numRef>
              <c:f>'As(V)'!$Z$30:$AC$30</c:f>
              <c:numCache>
                <c:formatCode>General</c:formatCode>
                <c:ptCount val="4"/>
                <c:pt idx="0">
                  <c:v>285322.10109018831</c:v>
                </c:pt>
                <c:pt idx="1">
                  <c:v>215599.06759906761</c:v>
                </c:pt>
                <c:pt idx="2">
                  <c:v>219612.6760563381</c:v>
                </c:pt>
                <c:pt idx="3">
                  <c:v>184294.1176470588</c:v>
                </c:pt>
              </c:numCache>
            </c:numRef>
          </c:val>
          <c:extLst>
            <c:ext xmlns:c16="http://schemas.microsoft.com/office/drawing/2014/chart" uri="{C3380CC4-5D6E-409C-BE32-E72D297353CC}">
              <c16:uniqueId val="{00000005-6954-4EA8-9905-D68D21A359D7}"/>
            </c:ext>
          </c:extLst>
        </c:ser>
        <c:dLbls>
          <c:showLegendKey val="0"/>
          <c:showVal val="0"/>
          <c:showCatName val="0"/>
          <c:showSerName val="0"/>
          <c:showPercent val="0"/>
          <c:showBubbleSize val="0"/>
        </c:dLbls>
        <c:gapWidth val="219"/>
        <c:overlap val="-27"/>
        <c:axId val="1543854992"/>
        <c:axId val="1422429504"/>
      </c:barChart>
      <c:catAx>
        <c:axId val="154385499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2429504"/>
        <c:crosses val="autoZero"/>
        <c:auto val="1"/>
        <c:lblAlgn val="ctr"/>
        <c:lblOffset val="100"/>
        <c:noMultiLvlLbl val="0"/>
      </c:catAx>
      <c:valAx>
        <c:axId val="142242950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3854992"/>
        <c:crosses val="autoZero"/>
        <c:crossBetween val="between"/>
      </c:valAx>
      <c:spPr>
        <a:noFill/>
        <a:ln>
          <a:noFill/>
        </a:ln>
        <a:effectLst/>
      </c:spPr>
    </c:plotArea>
    <c:legend>
      <c:legendPos val="b"/>
      <c:layout>
        <c:manualLayout>
          <c:xMode val="edge"/>
          <c:yMode val="edge"/>
          <c:x val="0.28168910951348475"/>
          <c:y val="0.91937641768997769"/>
          <c:w val="0.63952014150405112"/>
          <c:h val="6.758145067938209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1997373461699979"/>
          <c:y val="4.9377430058145301E-2"/>
          <c:w val="0.65042576520967799"/>
          <c:h val="0.68482079306613852"/>
        </c:manualLayout>
      </c:layout>
      <c:barChart>
        <c:barDir val="col"/>
        <c:grouping val="clustered"/>
        <c:varyColors val="0"/>
        <c:ser>
          <c:idx val="0"/>
          <c:order val="0"/>
          <c:tx>
            <c:strRef>
              <c:f>'As(V)'!$Y$6</c:f>
              <c:strCache>
                <c:ptCount val="1"/>
                <c:pt idx="0">
                  <c:v>Na</c:v>
                </c:pt>
              </c:strCache>
            </c:strRef>
          </c:tx>
          <c:spPr>
            <a:solidFill>
              <a:schemeClr val="accent1"/>
            </a:solidFill>
            <a:ln>
              <a:noFill/>
            </a:ln>
            <a:effectLst/>
          </c:spPr>
          <c:invertIfNegative val="0"/>
          <c:errBars>
            <c:errBarType val="both"/>
            <c:errValType val="cust"/>
            <c:noEndCap val="0"/>
            <c:plus>
              <c:numRef>
                <c:f>'As(V)'!$AE$6:$AH$6</c:f>
                <c:numCache>
                  <c:formatCode>General</c:formatCode>
                  <c:ptCount val="4"/>
                  <c:pt idx="0">
                    <c:v>30.948868861051039</c:v>
                  </c:pt>
                  <c:pt idx="1">
                    <c:v>15.474268981903714</c:v>
                  </c:pt>
                  <c:pt idx="2">
                    <c:v>47.576168382266928</c:v>
                  </c:pt>
                  <c:pt idx="3">
                    <c:v>9.1312821914746856</c:v>
                  </c:pt>
                </c:numCache>
              </c:numRef>
            </c:plus>
            <c:minus>
              <c:numRef>
                <c:f>'As(V)'!$AE$6:$AH$6</c:f>
                <c:numCache>
                  <c:formatCode>General</c:formatCode>
                  <c:ptCount val="4"/>
                  <c:pt idx="0">
                    <c:v>30.948868861051039</c:v>
                  </c:pt>
                  <c:pt idx="1">
                    <c:v>15.474268981903714</c:v>
                  </c:pt>
                  <c:pt idx="2">
                    <c:v>47.576168382266928</c:v>
                  </c:pt>
                  <c:pt idx="3">
                    <c:v>9.1312821914746856</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'As(V)'!$Z$6:$AC$6</c:f>
              <c:numCache>
                <c:formatCode>General</c:formatCode>
                <c:ptCount val="4"/>
                <c:pt idx="0">
                  <c:v>2312.7889060092448</c:v>
                </c:pt>
                <c:pt idx="1">
                  <c:v>2490.7860097781117</c:v>
                </c:pt>
                <c:pt idx="2">
                  <c:v>6109.0504451038578</c:v>
                </c:pt>
                <c:pt idx="3">
                  <c:v>1974.0932642487046</c:v>
                </c:pt>
              </c:numCache>
            </c:numRef>
          </c:val>
          <c:extLst>
            <c:ext xmlns:c16="http://schemas.microsoft.com/office/drawing/2014/chart" uri="{C3380CC4-5D6E-409C-BE32-E72D297353CC}">
              <c16:uniqueId val="{00000000-0C4D-44F1-8AD6-CC503456D017}"/>
            </c:ext>
          </c:extLst>
        </c:ser>
        <c:ser>
          <c:idx val="1"/>
          <c:order val="1"/>
          <c:tx>
            <c:strRef>
              <c:f>'As(V)'!$Y$7</c:f>
              <c:strCache>
                <c:ptCount val="1"/>
                <c:pt idx="0">
                  <c:v>Mg</c:v>
                </c:pt>
              </c:strCache>
            </c:strRef>
          </c:tx>
          <c:spPr>
            <a:solidFill>
              <a:schemeClr val="accent2"/>
            </a:solidFill>
            <a:ln>
              <a:noFill/>
            </a:ln>
            <a:effectLst/>
          </c:spPr>
          <c:invertIfNegative val="0"/>
          <c:errBars>
            <c:errBarType val="both"/>
            <c:errValType val="cust"/>
            <c:noEndCap val="0"/>
            <c:plus>
              <c:numRef>
                <c:f>'As(V)'!$AE$7:$AH$7</c:f>
                <c:numCache>
                  <c:formatCode>General</c:formatCode>
                  <c:ptCount val="4"/>
                  <c:pt idx="0">
                    <c:v>152.7314097451862</c:v>
                  </c:pt>
                  <c:pt idx="1">
                    <c:v>8.617103600894982</c:v>
                  </c:pt>
                  <c:pt idx="2">
                    <c:v>102.27977009424791</c:v>
                  </c:pt>
                  <c:pt idx="3">
                    <c:v>15.993315351858657</c:v>
                  </c:pt>
                </c:numCache>
              </c:numRef>
            </c:plus>
            <c:minus>
              <c:numRef>
                <c:f>'As(V)'!$AE$7:$AH$7</c:f>
                <c:numCache>
                  <c:formatCode>General</c:formatCode>
                  <c:ptCount val="4"/>
                  <c:pt idx="0">
                    <c:v>152.7314097451862</c:v>
                  </c:pt>
                  <c:pt idx="1">
                    <c:v>8.617103600894982</c:v>
                  </c:pt>
                  <c:pt idx="2">
                    <c:v>102.27977009424791</c:v>
                  </c:pt>
                  <c:pt idx="3">
                    <c:v>15.993315351858657</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'As(V)'!$Z$7:$AC$7</c:f>
              <c:numCache>
                <c:formatCode>General</c:formatCode>
                <c:ptCount val="4"/>
                <c:pt idx="0">
                  <c:v>10053.929121725732</c:v>
                </c:pt>
                <c:pt idx="1">
                  <c:v>16746.521248589692</c:v>
                </c:pt>
                <c:pt idx="2">
                  <c:v>16221.06824925816</c:v>
                </c:pt>
                <c:pt idx="3">
                  <c:v>14301.381692573403</c:v>
                </c:pt>
              </c:numCache>
            </c:numRef>
          </c:val>
          <c:extLst>
            <c:ext xmlns:c16="http://schemas.microsoft.com/office/drawing/2014/chart" uri="{C3380CC4-5D6E-409C-BE32-E72D297353CC}">
              <c16:uniqueId val="{00000001-0C4D-44F1-8AD6-CC503456D017}"/>
            </c:ext>
          </c:extLst>
        </c:ser>
        <c:ser>
          <c:idx val="2"/>
          <c:order val="2"/>
          <c:tx>
            <c:strRef>
              <c:f>'As(V)'!$Y$8</c:f>
              <c:strCache>
                <c:ptCount val="1"/>
                <c:pt idx="0">
                  <c:v>P</c:v>
                </c:pt>
              </c:strCache>
            </c:strRef>
          </c:tx>
          <c:spPr>
            <a:solidFill>
              <a:schemeClr val="accent3"/>
            </a:solidFill>
            <a:ln>
              <a:noFill/>
            </a:ln>
            <a:effectLst/>
          </c:spPr>
          <c:invertIfNegative val="0"/>
          <c:errBars>
            <c:errBarType val="both"/>
            <c:errValType val="cust"/>
            <c:noEndCap val="0"/>
            <c:plus>
              <c:numRef>
                <c:f>'As(V)'!$AE$8:$AH$8</c:f>
                <c:numCache>
                  <c:formatCode>General</c:formatCode>
                  <c:ptCount val="4"/>
                  <c:pt idx="0">
                    <c:v>192.48686730653648</c:v>
                  </c:pt>
                  <c:pt idx="1">
                    <c:v>99.501741672229812</c:v>
                  </c:pt>
                  <c:pt idx="2">
                    <c:v>120.01307503898694</c:v>
                  </c:pt>
                  <c:pt idx="3">
                    <c:v>224.72257817769702</c:v>
                  </c:pt>
                </c:numCache>
              </c:numRef>
            </c:plus>
            <c:minus>
              <c:numRef>
                <c:f>'As(V)'!$AE$8:$AH$8</c:f>
                <c:numCache>
                  <c:formatCode>General</c:formatCode>
                  <c:ptCount val="4"/>
                  <c:pt idx="0">
                    <c:v>192.48686730653648</c:v>
                  </c:pt>
                  <c:pt idx="1">
                    <c:v>99.501741672229812</c:v>
                  </c:pt>
                  <c:pt idx="2">
                    <c:v>120.01307503898694</c:v>
                  </c:pt>
                  <c:pt idx="3">
                    <c:v>224.72257817769702</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'As(V)'!$Z$8:$AC$8</c:f>
              <c:numCache>
                <c:formatCode>General</c:formatCode>
                <c:ptCount val="4"/>
                <c:pt idx="0">
                  <c:v>10362.71186440678</c:v>
                </c:pt>
                <c:pt idx="1">
                  <c:v>26532.531026701767</c:v>
                </c:pt>
                <c:pt idx="2">
                  <c:v>31061.57270029674</c:v>
                </c:pt>
                <c:pt idx="3">
                  <c:v>24367.875647668396</c:v>
                </c:pt>
              </c:numCache>
            </c:numRef>
          </c:val>
          <c:extLst>
            <c:ext xmlns:c16="http://schemas.microsoft.com/office/drawing/2014/chart" uri="{C3380CC4-5D6E-409C-BE32-E72D297353CC}">
              <c16:uniqueId val="{00000002-0C4D-44F1-8AD6-CC503456D017}"/>
            </c:ext>
          </c:extLst>
        </c:ser>
        <c:ser>
          <c:idx val="3"/>
          <c:order val="3"/>
          <c:tx>
            <c:strRef>
              <c:f>'As(V)'!$Y$9</c:f>
              <c:strCache>
                <c:ptCount val="1"/>
                <c:pt idx="0">
                  <c:v>S </c:v>
                </c:pt>
              </c:strCache>
            </c:strRef>
          </c:tx>
          <c:spPr>
            <a:solidFill>
              <a:schemeClr val="accent4"/>
            </a:solidFill>
            <a:ln>
              <a:noFill/>
            </a:ln>
            <a:effectLst/>
          </c:spPr>
          <c:invertIfNegative val="0"/>
          <c:errBars>
            <c:errBarType val="both"/>
            <c:errValType val="cust"/>
            <c:noEndCap val="0"/>
            <c:plus>
              <c:numRef>
                <c:f>'As(V)'!$AE$9:$AH$9</c:f>
                <c:numCache>
                  <c:formatCode>General</c:formatCode>
                  <c:ptCount val="4"/>
                  <c:pt idx="0">
                    <c:v>218.9066334074339</c:v>
                  </c:pt>
                  <c:pt idx="1">
                    <c:v>1522.9524131664823</c:v>
                  </c:pt>
                  <c:pt idx="2">
                    <c:v>88.614925516294775</c:v>
                  </c:pt>
                  <c:pt idx="3">
                    <c:v>48.397776404842887</c:v>
                  </c:pt>
                </c:numCache>
              </c:numRef>
            </c:plus>
            <c:minus>
              <c:numRef>
                <c:f>'As(V)'!$AE$9:$AH$9</c:f>
                <c:numCache>
                  <c:formatCode>General</c:formatCode>
                  <c:ptCount val="4"/>
                  <c:pt idx="0">
                    <c:v>218.9066334074339</c:v>
                  </c:pt>
                  <c:pt idx="1">
                    <c:v>1522.9524131664823</c:v>
                  </c:pt>
                  <c:pt idx="2">
                    <c:v>88.614925516294775</c:v>
                  </c:pt>
                  <c:pt idx="3">
                    <c:v>48.397776404842887</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'As(V)'!$Z$9:$AC$9</c:f>
              <c:numCache>
                <c:formatCode>General</c:formatCode>
                <c:ptCount val="4"/>
                <c:pt idx="0">
                  <c:v>11248.690292758089</c:v>
                </c:pt>
                <c:pt idx="1">
                  <c:v>21499.435878149678</c:v>
                </c:pt>
                <c:pt idx="2">
                  <c:v>20055.637982195847</c:v>
                </c:pt>
                <c:pt idx="3">
                  <c:v>21080.310880829016</c:v>
                </c:pt>
              </c:numCache>
            </c:numRef>
          </c:val>
          <c:extLst>
            <c:ext xmlns:c16="http://schemas.microsoft.com/office/drawing/2014/chart" uri="{C3380CC4-5D6E-409C-BE32-E72D297353CC}">
              <c16:uniqueId val="{00000003-0C4D-44F1-8AD6-CC503456D017}"/>
            </c:ext>
          </c:extLst>
        </c:ser>
        <c:ser>
          <c:idx val="5"/>
          <c:order val="4"/>
          <c:tx>
            <c:strRef>
              <c:f>'As(V)'!$Y$11</c:f>
              <c:strCache>
                <c:ptCount val="1"/>
                <c:pt idx="0">
                  <c:v>Ca</c:v>
                </c:pt>
              </c:strCache>
            </c:strRef>
          </c:tx>
          <c:spPr>
            <a:solidFill>
              <a:schemeClr val="accent6"/>
            </a:solidFill>
            <a:ln>
              <a:noFill/>
            </a:ln>
            <a:effectLst/>
          </c:spPr>
          <c:invertIfNegative val="0"/>
          <c:errBars>
            <c:errBarType val="both"/>
            <c:errValType val="cust"/>
            <c:noEndCap val="0"/>
            <c:plus>
              <c:numRef>
                <c:f>'As(V)'!$AE$11:$AH$11</c:f>
                <c:numCache>
                  <c:formatCode>General</c:formatCode>
                  <c:ptCount val="4"/>
                  <c:pt idx="0">
                    <c:v>510.78214461734518</c:v>
                  </c:pt>
                  <c:pt idx="1">
                    <c:v>54.62895466842555</c:v>
                  </c:pt>
                  <c:pt idx="2">
                    <c:v>598.04432869221023</c:v>
                  </c:pt>
                  <c:pt idx="3">
                    <c:v>85.050585507736528</c:v>
                  </c:pt>
                </c:numCache>
              </c:numRef>
            </c:plus>
            <c:minus>
              <c:numRef>
                <c:f>'As(V)'!$AE$11:$AH$11</c:f>
                <c:numCache>
                  <c:formatCode>General</c:formatCode>
                  <c:ptCount val="4"/>
                  <c:pt idx="0">
                    <c:v>510.78214461734518</c:v>
                  </c:pt>
                  <c:pt idx="1">
                    <c:v>54.62895466842555</c:v>
                  </c:pt>
                  <c:pt idx="2">
                    <c:v>598.04432869221023</c:v>
                  </c:pt>
                  <c:pt idx="3">
                    <c:v>85.050585507736528</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'As(V)'!$Z$11:$AC$11</c:f>
              <c:numCache>
                <c:formatCode>General</c:formatCode>
                <c:ptCount val="4"/>
                <c:pt idx="0">
                  <c:v>26776.579352850546</c:v>
                </c:pt>
                <c:pt idx="1">
                  <c:v>70342.233922527259</c:v>
                </c:pt>
                <c:pt idx="2">
                  <c:v>58212.166172106823</c:v>
                </c:pt>
                <c:pt idx="3">
                  <c:v>66278.065630397236</c:v>
                </c:pt>
              </c:numCache>
            </c:numRef>
          </c:val>
          <c:extLst>
            <c:ext xmlns:c16="http://schemas.microsoft.com/office/drawing/2014/chart" uri="{C3380CC4-5D6E-409C-BE32-E72D297353CC}">
              <c16:uniqueId val="{00000004-0C4D-44F1-8AD6-CC503456D017}"/>
            </c:ext>
          </c:extLst>
        </c:ser>
        <c:ser>
          <c:idx val="4"/>
          <c:order val="5"/>
          <c:tx>
            <c:strRef>
              <c:f>'As(V)'!$Y$10</c:f>
              <c:strCache>
                <c:ptCount val="1"/>
                <c:pt idx="0">
                  <c:v>K</c:v>
                </c:pt>
              </c:strCache>
            </c:strRef>
          </c:tx>
          <c:spPr>
            <a:solidFill>
              <a:schemeClr val="accent5"/>
            </a:solidFill>
            <a:ln>
              <a:noFill/>
            </a:ln>
            <a:effectLst/>
          </c:spPr>
          <c:invertIfNegative val="0"/>
          <c:errBars>
            <c:errBarType val="both"/>
            <c:errValType val="cust"/>
            <c:noEndCap val="0"/>
            <c:plus>
              <c:numRef>
                <c:f>'As(V)'!$AE$10:$AH$10</c:f>
                <c:numCache>
                  <c:formatCode>General</c:formatCode>
                  <c:ptCount val="4"/>
                  <c:pt idx="0">
                    <c:v>1338.6014824454567</c:v>
                  </c:pt>
                  <c:pt idx="1">
                    <c:v>1627.1762055497506</c:v>
                  </c:pt>
                  <c:pt idx="2">
                    <c:v>1387.7758055160225</c:v>
                  </c:pt>
                  <c:pt idx="3">
                    <c:v>784.22275185544663</c:v>
                  </c:pt>
                </c:numCache>
              </c:numRef>
            </c:plus>
            <c:minus>
              <c:numRef>
                <c:f>'As(V)'!$AE$10:$AH$10</c:f>
                <c:numCache>
                  <c:formatCode>General</c:formatCode>
                  <c:ptCount val="4"/>
                  <c:pt idx="0">
                    <c:v>1338.6014824454567</c:v>
                  </c:pt>
                  <c:pt idx="1">
                    <c:v>1627.1762055497506</c:v>
                  </c:pt>
                  <c:pt idx="2">
                    <c:v>1387.7758055160225</c:v>
                  </c:pt>
                  <c:pt idx="3">
                    <c:v>784.22275185544663</c:v>
                  </c:pt>
                </c:numCache>
              </c:numRef>
            </c:minus>
            <c:spPr>
              <a:noFill/>
              <a:ln w="9525" cap="flat" cmpd="sng" algn="ctr">
                <a:solidFill>
                  <a:schemeClr val="tx1">
                    <a:lumMod val="65000"/>
                    <a:lumOff val="35000"/>
                  </a:schemeClr>
                </a:solidFill>
                <a:round/>
              </a:ln>
              <a:effectLst/>
            </c:spPr>
          </c:errBars>
          <c:val>
            <c:numRef>
              <c:f>'As(V)'!$Z$10:$AC$10</c:f>
              <c:numCache>
                <c:formatCode>General</c:formatCode>
                <c:ptCount val="4"/>
                <c:pt idx="0">
                  <c:v>123476.11710323577</c:v>
                </c:pt>
                <c:pt idx="1">
                  <c:v>297517.86385859345</c:v>
                </c:pt>
                <c:pt idx="2">
                  <c:v>300259.64391691395</c:v>
                </c:pt>
                <c:pt idx="3">
                  <c:v>266269.43005181343</c:v>
                </c:pt>
              </c:numCache>
            </c:numRef>
          </c:val>
          <c:extLst>
            <c:ext xmlns:c16="http://schemas.microsoft.com/office/drawing/2014/chart" uri="{C3380CC4-5D6E-409C-BE32-E72D297353CC}">
              <c16:uniqueId val="{00000005-0C4D-44F1-8AD6-CC503456D017}"/>
            </c:ext>
          </c:extLst>
        </c:ser>
        <c:dLbls>
          <c:showLegendKey val="0"/>
          <c:showVal val="0"/>
          <c:showCatName val="0"/>
          <c:showSerName val="0"/>
          <c:showPercent val="0"/>
          <c:showBubbleSize val="0"/>
        </c:dLbls>
        <c:gapWidth val="219"/>
        <c:overlap val="-27"/>
        <c:axId val="1543854992"/>
        <c:axId val="1422429504"/>
      </c:barChart>
      <c:catAx>
        <c:axId val="154385499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layout>
            <c:manualLayout>
              <c:xMode val="edge"/>
              <c:yMode val="edge"/>
              <c:x val="0.52634214745687635"/>
              <c:y val="0.8724771829467764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2429504"/>
        <c:crosses val="autoZero"/>
        <c:auto val="1"/>
        <c:lblAlgn val="ctr"/>
        <c:lblOffset val="100"/>
        <c:noMultiLvlLbl val="0"/>
      </c:catAx>
      <c:valAx>
        <c:axId val="142242950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3854992"/>
        <c:crosses val="autoZero"/>
        <c:crossBetween val="between"/>
      </c:valAx>
      <c:spPr>
        <a:noFill/>
        <a:ln>
          <a:noFill/>
        </a:ln>
        <a:effectLst/>
      </c:spPr>
    </c:plotArea>
    <c:legend>
      <c:legendPos val="b"/>
      <c:layout>
        <c:manualLayout>
          <c:xMode val="edge"/>
          <c:yMode val="edge"/>
          <c:x val="0.28086826569927392"/>
          <c:y val="0.92782189798240156"/>
          <c:w val="0.68872798258190382"/>
          <c:h val="7.217810201759838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78165772756664"/>
          <c:y val="2.6272076329105904E-2"/>
          <c:w val="0.71521834227243331"/>
          <c:h val="0.70246774290442648"/>
        </c:manualLayout>
      </c:layout>
      <c:barChart>
        <c:barDir val="col"/>
        <c:grouping val="clustered"/>
        <c:varyColors val="0"/>
        <c:ser>
          <c:idx val="0"/>
          <c:order val="0"/>
          <c:tx>
            <c:strRef>
              <c:f>'As(V)'!$Y$15</c:f>
              <c:strCache>
                <c:ptCount val="1"/>
                <c:pt idx="0">
                  <c:v>Mn</c:v>
                </c:pt>
              </c:strCache>
            </c:strRef>
          </c:tx>
          <c:spPr>
            <a:solidFill>
              <a:schemeClr val="accent1"/>
            </a:solidFill>
            <a:ln>
              <a:noFill/>
            </a:ln>
            <a:effectLst/>
          </c:spPr>
          <c:invertIfNegative val="0"/>
          <c:errBars>
            <c:errBarType val="both"/>
            <c:errValType val="cust"/>
            <c:noEndCap val="0"/>
            <c:plus>
              <c:numRef>
                <c:f>'As(V)'!$AE$15:$AH$15</c:f>
                <c:numCache>
                  <c:formatCode>General</c:formatCode>
                  <c:ptCount val="4"/>
                  <c:pt idx="0">
                    <c:v>5.4600849941854008</c:v>
                  </c:pt>
                  <c:pt idx="1">
                    <c:v>2.4104430776926962</c:v>
                  </c:pt>
                  <c:pt idx="2">
                    <c:v>3.7173500938776103</c:v>
                  </c:pt>
                  <c:pt idx="3">
                    <c:v>3.7072690731719598</c:v>
                  </c:pt>
                </c:numCache>
              </c:numRef>
            </c:plus>
            <c:minus>
              <c:numRef>
                <c:f>'As(V)'!$AE$15:$AH$15</c:f>
                <c:numCache>
                  <c:formatCode>General</c:formatCode>
                  <c:ptCount val="4"/>
                  <c:pt idx="0">
                    <c:v>5.4600849941854008</c:v>
                  </c:pt>
                  <c:pt idx="1">
                    <c:v>2.4104430776926962</c:v>
                  </c:pt>
                  <c:pt idx="2">
                    <c:v>3.7173500938776103</c:v>
                  </c:pt>
                  <c:pt idx="3">
                    <c:v>3.7072690731719598</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'As(V)'!$Z$15:$AC$15</c:f>
              <c:numCache>
                <c:formatCode>General</c:formatCode>
                <c:ptCount val="4"/>
                <c:pt idx="0">
                  <c:v>384.31432973805858</c:v>
                </c:pt>
                <c:pt idx="1">
                  <c:v>482.58743888679959</c:v>
                </c:pt>
                <c:pt idx="2">
                  <c:v>103.70919881305637</c:v>
                </c:pt>
                <c:pt idx="3">
                  <c:v>171.93436960276338</c:v>
                </c:pt>
              </c:numCache>
            </c:numRef>
          </c:val>
          <c:extLst>
            <c:ext xmlns:c16="http://schemas.microsoft.com/office/drawing/2014/chart" uri="{C3380CC4-5D6E-409C-BE32-E72D297353CC}">
              <c16:uniqueId val="{00000000-5D4F-4BD3-9F7C-C17024930ECF}"/>
            </c:ext>
          </c:extLst>
        </c:ser>
        <c:ser>
          <c:idx val="1"/>
          <c:order val="1"/>
          <c:tx>
            <c:strRef>
              <c:f>'As(V)'!$Y$16</c:f>
              <c:strCache>
                <c:ptCount val="1"/>
                <c:pt idx="0">
                  <c:v>Fe</c:v>
                </c:pt>
              </c:strCache>
            </c:strRef>
          </c:tx>
          <c:spPr>
            <a:solidFill>
              <a:schemeClr val="accent2"/>
            </a:solidFill>
            <a:ln>
              <a:noFill/>
            </a:ln>
            <a:effectLst/>
          </c:spPr>
          <c:invertIfNegative val="0"/>
          <c:errBars>
            <c:errBarType val="both"/>
            <c:errValType val="cust"/>
            <c:noEndCap val="0"/>
            <c:plus>
              <c:numRef>
                <c:f>'As(V)'!$AE$16:$AH$16</c:f>
                <c:numCache>
                  <c:formatCode>General</c:formatCode>
                  <c:ptCount val="4"/>
                  <c:pt idx="0">
                    <c:v>3.4723121161179087</c:v>
                  </c:pt>
                  <c:pt idx="1">
                    <c:v>12.078532540130345</c:v>
                  </c:pt>
                  <c:pt idx="2">
                    <c:v>9.6121938871435866</c:v>
                  </c:pt>
                  <c:pt idx="3">
                    <c:v>5.330401478862</c:v>
                  </c:pt>
                </c:numCache>
              </c:numRef>
            </c:plus>
            <c:minus>
              <c:numRef>
                <c:f>'As(V)'!$AE$16:$AH$16</c:f>
                <c:numCache>
                  <c:formatCode>General</c:formatCode>
                  <c:ptCount val="4"/>
                  <c:pt idx="0">
                    <c:v>3.4723121161179087</c:v>
                  </c:pt>
                  <c:pt idx="1">
                    <c:v>12.078532540130345</c:v>
                  </c:pt>
                  <c:pt idx="2">
                    <c:v>9.6121938871435866</c:v>
                  </c:pt>
                  <c:pt idx="3">
                    <c:v>5.330401478862</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'As(V)'!$Z$16:$AC$16</c:f>
              <c:numCache>
                <c:formatCode>General</c:formatCode>
                <c:ptCount val="4"/>
                <c:pt idx="0">
                  <c:v>257.93528505392914</c:v>
                </c:pt>
                <c:pt idx="1">
                  <c:v>505.45317788642342</c:v>
                </c:pt>
                <c:pt idx="2">
                  <c:v>639.09495548961422</c:v>
                </c:pt>
                <c:pt idx="3">
                  <c:v>1184.6286701208981</c:v>
                </c:pt>
              </c:numCache>
            </c:numRef>
          </c:val>
          <c:extLst>
            <c:ext xmlns:c16="http://schemas.microsoft.com/office/drawing/2014/chart" uri="{C3380CC4-5D6E-409C-BE32-E72D297353CC}">
              <c16:uniqueId val="{00000001-5D4F-4BD3-9F7C-C17024930ECF}"/>
            </c:ext>
          </c:extLst>
        </c:ser>
        <c:ser>
          <c:idx val="2"/>
          <c:order val="2"/>
          <c:tx>
            <c:strRef>
              <c:f>'As(V)'!$Y$17</c:f>
              <c:strCache>
                <c:ptCount val="1"/>
                <c:pt idx="0">
                  <c:v>Ni</c:v>
                </c:pt>
              </c:strCache>
            </c:strRef>
          </c:tx>
          <c:spPr>
            <a:solidFill>
              <a:schemeClr val="accent3"/>
            </a:solidFill>
            <a:ln>
              <a:noFill/>
            </a:ln>
            <a:effectLst/>
          </c:spPr>
          <c:invertIfNegative val="0"/>
          <c:errBars>
            <c:errBarType val="both"/>
            <c:errValType val="cust"/>
            <c:noEndCap val="0"/>
            <c:plus>
              <c:numRef>
                <c:f>'As(V)'!$AE$17:$AH$17</c:f>
                <c:numCache>
                  <c:formatCode>General</c:formatCode>
                  <c:ptCount val="4"/>
                  <c:pt idx="0">
                    <c:v>0.12580841000427223</c:v>
                  </c:pt>
                  <c:pt idx="1">
                    <c:v>0.19900348334445983</c:v>
                  </c:pt>
                  <c:pt idx="2">
                    <c:v>96.842258488594226</c:v>
                  </c:pt>
                  <c:pt idx="3">
                    <c:v>1.74353165649703</c:v>
                  </c:pt>
                </c:numCache>
              </c:numRef>
            </c:plus>
            <c:minus>
              <c:numRef>
                <c:f>'As(V)'!$AE$17:$AH$17</c:f>
                <c:numCache>
                  <c:formatCode>General</c:formatCode>
                  <c:ptCount val="4"/>
                  <c:pt idx="0">
                    <c:v>0.12580841000427223</c:v>
                  </c:pt>
                  <c:pt idx="1">
                    <c:v>0.19900348334445983</c:v>
                  </c:pt>
                  <c:pt idx="2">
                    <c:v>96.842258488594226</c:v>
                  </c:pt>
                  <c:pt idx="3">
                    <c:v>1.74353165649703</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'As(V)'!$Z$17:$AC$17</c:f>
              <c:numCache>
                <c:formatCode>General</c:formatCode>
                <c:ptCount val="4"/>
                <c:pt idx="0">
                  <c:v>40.708782742681052</c:v>
                </c:pt>
                <c:pt idx="1">
                  <c:v>49.153817224520495</c:v>
                </c:pt>
                <c:pt idx="2">
                  <c:v>130.34124629080122</c:v>
                </c:pt>
                <c:pt idx="3">
                  <c:v>47.668393782383426</c:v>
                </c:pt>
              </c:numCache>
            </c:numRef>
          </c:val>
          <c:extLst>
            <c:ext xmlns:c16="http://schemas.microsoft.com/office/drawing/2014/chart" uri="{C3380CC4-5D6E-409C-BE32-E72D297353CC}">
              <c16:uniqueId val="{00000002-5D4F-4BD3-9F7C-C17024930ECF}"/>
            </c:ext>
          </c:extLst>
        </c:ser>
        <c:ser>
          <c:idx val="3"/>
          <c:order val="3"/>
          <c:tx>
            <c:strRef>
              <c:f>'As(V)'!$Y$18</c:f>
              <c:strCache>
                <c:ptCount val="1"/>
                <c:pt idx="0">
                  <c:v>Cu</c:v>
                </c:pt>
              </c:strCache>
            </c:strRef>
          </c:tx>
          <c:spPr>
            <a:solidFill>
              <a:schemeClr val="accent4"/>
            </a:solidFill>
            <a:ln>
              <a:noFill/>
            </a:ln>
            <a:effectLst/>
          </c:spPr>
          <c:invertIfNegative val="0"/>
          <c:errBars>
            <c:errBarType val="both"/>
            <c:errValType val="cust"/>
            <c:noEndCap val="0"/>
            <c:plus>
              <c:numRef>
                <c:f>'As(V)'!$AE$18:$AH$18</c:f>
                <c:numCache>
                  <c:formatCode>General</c:formatCode>
                  <c:ptCount val="4"/>
                  <c:pt idx="0">
                    <c:v>1.9626111960666415</c:v>
                  </c:pt>
                  <c:pt idx="1">
                    <c:v>1.8687112822572196</c:v>
                  </c:pt>
                  <c:pt idx="2">
                    <c:v>3.5290059027496339</c:v>
                  </c:pt>
                  <c:pt idx="3">
                    <c:v>0.3113602137706411</c:v>
                  </c:pt>
                </c:numCache>
              </c:numRef>
            </c:plus>
            <c:minus>
              <c:numRef>
                <c:f>'As(V)'!$AE$18:$AH$18</c:f>
                <c:numCache>
                  <c:formatCode>General</c:formatCode>
                  <c:ptCount val="4"/>
                  <c:pt idx="0">
                    <c:v>1.9626111960666415</c:v>
                  </c:pt>
                  <c:pt idx="1">
                    <c:v>1.8687112822572196</c:v>
                  </c:pt>
                  <c:pt idx="2">
                    <c:v>3.5290059027496339</c:v>
                  </c:pt>
                  <c:pt idx="3">
                    <c:v>0.3113602137706411</c:v>
                  </c:pt>
                </c:numCache>
              </c:numRef>
            </c:minus>
            <c:spPr>
              <a:noFill/>
              <a:ln w="9525" cap="flat" cmpd="sng" algn="ctr">
                <a:solidFill>
                  <a:schemeClr val="tx1">
                    <a:lumMod val="65000"/>
                    <a:lumOff val="35000"/>
                  </a:schemeClr>
                </a:solidFill>
                <a:round/>
              </a:ln>
              <a:effectLst/>
            </c:spPr>
          </c:errBars>
          <c:cat>
            <c:strRef>
              <c:f>'As(V)'!$Z$5:$AC$5</c:f>
              <c:strCache>
                <c:ptCount val="4"/>
                <c:pt idx="0">
                  <c:v>Control </c:v>
                </c:pt>
                <c:pt idx="1">
                  <c:v>1 ppm As(V)</c:v>
                </c:pt>
                <c:pt idx="2">
                  <c:v>2 ppm As(V) </c:v>
                </c:pt>
                <c:pt idx="3">
                  <c:v>5 ppm As(V)</c:v>
                </c:pt>
              </c:strCache>
            </c:strRef>
          </c:cat>
          <c:val>
            <c:numRef>
              <c:f>'As(V)'!$Z$18:$AC$18</c:f>
              <c:numCache>
                <c:formatCode>General</c:formatCode>
                <c:ptCount val="4"/>
                <c:pt idx="0">
                  <c:v>193.95993836671806</c:v>
                </c:pt>
                <c:pt idx="1">
                  <c:v>356.52500940203083</c:v>
                </c:pt>
                <c:pt idx="2">
                  <c:v>824.92581602373889</c:v>
                </c:pt>
                <c:pt idx="3">
                  <c:v>266.14853195164073</c:v>
                </c:pt>
              </c:numCache>
            </c:numRef>
          </c:val>
          <c:extLst>
            <c:ext xmlns:c16="http://schemas.microsoft.com/office/drawing/2014/chart" uri="{C3380CC4-5D6E-409C-BE32-E72D297353CC}">
              <c16:uniqueId val="{00000003-5D4F-4BD3-9F7C-C17024930ECF}"/>
            </c:ext>
          </c:extLst>
        </c:ser>
        <c:dLbls>
          <c:showLegendKey val="0"/>
          <c:showVal val="0"/>
          <c:showCatName val="0"/>
          <c:showSerName val="0"/>
          <c:showPercent val="0"/>
          <c:showBubbleSize val="0"/>
        </c:dLbls>
        <c:gapWidth val="219"/>
        <c:overlap val="-27"/>
        <c:axId val="1592586976"/>
        <c:axId val="1547329616"/>
      </c:barChart>
      <c:catAx>
        <c:axId val="159258697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layout>
            <c:manualLayout>
              <c:xMode val="edge"/>
              <c:yMode val="edge"/>
              <c:x val="0.50194668837701195"/>
              <c:y val="0.8676728724389154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7329616"/>
        <c:crosses val="autoZero"/>
        <c:auto val="1"/>
        <c:lblAlgn val="ctr"/>
        <c:lblOffset val="100"/>
        <c:noMultiLvlLbl val="0"/>
      </c:catAx>
      <c:valAx>
        <c:axId val="154732961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2586976"/>
        <c:crosses val="autoZero"/>
        <c:crossBetween val="between"/>
      </c:valAx>
      <c:spPr>
        <a:noFill/>
        <a:ln>
          <a:noFill/>
        </a:ln>
        <a:effectLst/>
      </c:spPr>
    </c:plotArea>
    <c:legend>
      <c:legendPos val="b"/>
      <c:layout>
        <c:manualLayout>
          <c:xMode val="edge"/>
          <c:yMode val="edge"/>
          <c:x val="0.28450354662326538"/>
          <c:y val="0.92185323072947656"/>
          <c:w val="0.5848092662027623"/>
          <c:h val="6.769546207533334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1262885617558"/>
          <c:y val="2.8741106612841041E-2"/>
          <c:w val="0.69030621172353446"/>
          <c:h val="0.7232972077305142"/>
        </c:manualLayout>
      </c:layout>
      <c:barChart>
        <c:barDir val="col"/>
        <c:grouping val="clustered"/>
        <c:varyColors val="0"/>
        <c:ser>
          <c:idx val="0"/>
          <c:order val="0"/>
          <c:tx>
            <c:strRef>
              <c:f>'As(V)'!$Y$22</c:f>
              <c:strCache>
                <c:ptCount val="1"/>
                <c:pt idx="0">
                  <c:v>As</c:v>
                </c:pt>
              </c:strCache>
            </c:strRef>
          </c:tx>
          <c:spPr>
            <a:solidFill>
              <a:schemeClr val="accent1"/>
            </a:solidFill>
            <a:ln>
              <a:noFill/>
            </a:ln>
            <a:effectLst/>
          </c:spPr>
          <c:invertIfNegative val="0"/>
          <c:errBars>
            <c:errBarType val="both"/>
            <c:errValType val="cust"/>
            <c:noEndCap val="0"/>
            <c:plus>
              <c:numRef>
                <c:f>'As(V)'!$AE$22:$AH$22</c:f>
                <c:numCache>
                  <c:formatCode>General</c:formatCode>
                  <c:ptCount val="4"/>
                  <c:pt idx="0">
                    <c:v>0.10064672800341778</c:v>
                  </c:pt>
                  <c:pt idx="1">
                    <c:v>0.48890560361038032</c:v>
                  </c:pt>
                  <c:pt idx="2">
                    <c:v>0.51928783382789356</c:v>
                  </c:pt>
                  <c:pt idx="3">
                    <c:v>0.45695186719595737</c:v>
                  </c:pt>
                </c:numCache>
              </c:numRef>
            </c:plus>
            <c:minus>
              <c:numRef>
                <c:f>'As(V)'!$AE$22:$AH$22</c:f>
                <c:numCache>
                  <c:formatCode>General</c:formatCode>
                  <c:ptCount val="4"/>
                  <c:pt idx="0">
                    <c:v>0.10064672800341778</c:v>
                  </c:pt>
                  <c:pt idx="1">
                    <c:v>0.48890560361038032</c:v>
                  </c:pt>
                  <c:pt idx="2">
                    <c:v>0.51928783382789356</c:v>
                  </c:pt>
                  <c:pt idx="3">
                    <c:v>0.45695186719595737</c:v>
                  </c:pt>
                </c:numCache>
              </c:numRef>
            </c:minus>
            <c:spPr>
              <a:noFill/>
              <a:ln w="9525" cap="flat" cmpd="sng" algn="ctr">
                <a:solidFill>
                  <a:schemeClr val="tx1">
                    <a:lumMod val="65000"/>
                    <a:lumOff val="35000"/>
                  </a:schemeClr>
                </a:solidFill>
                <a:round/>
              </a:ln>
              <a:effectLst/>
            </c:spPr>
          </c:errBars>
          <c:cat>
            <c:strRef>
              <c:f>'As(V)'!$Z$21:$AC$21</c:f>
              <c:strCache>
                <c:ptCount val="4"/>
                <c:pt idx="0">
                  <c:v>Control </c:v>
                </c:pt>
                <c:pt idx="1">
                  <c:v>1 ppm As(V)</c:v>
                </c:pt>
                <c:pt idx="2">
                  <c:v>2 ppm As(V) </c:v>
                </c:pt>
                <c:pt idx="3">
                  <c:v>5 ppm As(V)</c:v>
                </c:pt>
              </c:strCache>
            </c:strRef>
          </c:cat>
          <c:val>
            <c:numRef>
              <c:f>'As(V)'!$Z$22:$AC$22</c:f>
              <c:numCache>
                <c:formatCode>General</c:formatCode>
                <c:ptCount val="4"/>
                <c:pt idx="0">
                  <c:v>5.0539291217257318</c:v>
                </c:pt>
                <c:pt idx="1">
                  <c:v>36.705528394133125</c:v>
                </c:pt>
                <c:pt idx="2">
                  <c:v>46.884272997032639</c:v>
                </c:pt>
                <c:pt idx="3">
                  <c:v>157.426597582038</c:v>
                </c:pt>
              </c:numCache>
            </c:numRef>
          </c:val>
          <c:extLst>
            <c:ext xmlns:c16="http://schemas.microsoft.com/office/drawing/2014/chart" uri="{C3380CC4-5D6E-409C-BE32-E72D297353CC}">
              <c16:uniqueId val="{00000000-774D-458B-94A4-812D81648C3B}"/>
            </c:ext>
          </c:extLst>
        </c:ser>
        <c:dLbls>
          <c:showLegendKey val="0"/>
          <c:showVal val="0"/>
          <c:showCatName val="0"/>
          <c:showSerName val="0"/>
          <c:showPercent val="0"/>
          <c:showBubbleSize val="0"/>
        </c:dLbls>
        <c:gapWidth val="219"/>
        <c:overlap val="-27"/>
        <c:axId val="1805823440"/>
        <c:axId val="1433926384"/>
      </c:barChart>
      <c:catAx>
        <c:axId val="180582344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3926384"/>
        <c:crosses val="autoZero"/>
        <c:auto val="1"/>
        <c:lblAlgn val="ctr"/>
        <c:lblOffset val="100"/>
        <c:noMultiLvlLbl val="0"/>
      </c:catAx>
      <c:valAx>
        <c:axId val="1433926384"/>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Element Concentration (ppm)</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05823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7019539224262"/>
          <c:y val="0.13585322667999833"/>
          <c:w val="0.77485943423738701"/>
          <c:h val="0.68715827188268119"/>
        </c:manualLayout>
      </c:layout>
      <c:barChart>
        <c:barDir val="col"/>
        <c:grouping val="clustered"/>
        <c:varyColors val="0"/>
        <c:ser>
          <c:idx val="0"/>
          <c:order val="0"/>
          <c:tx>
            <c:strRef>
              <c:f>'As(III) R'!$M$18</c:f>
              <c:strCache>
                <c:ptCount val="1"/>
                <c:pt idx="0">
                  <c:v>As(III)</c:v>
                </c:pt>
              </c:strCache>
            </c:strRef>
          </c:tx>
          <c:spPr>
            <a:solidFill>
              <a:schemeClr val="accent1"/>
            </a:solidFill>
            <a:ln>
              <a:noFill/>
            </a:ln>
            <a:effectLst/>
          </c:spPr>
          <c:invertIfNegative val="0"/>
          <c:errBars>
            <c:errBarType val="both"/>
            <c:errValType val="cust"/>
            <c:noEndCap val="0"/>
            <c:plus>
              <c:numRef>
                <c:f>'As(III) R'!$W$18:$Z$18</c:f>
                <c:numCache>
                  <c:formatCode>General</c:formatCode>
                  <c:ptCount val="4"/>
                  <c:pt idx="0">
                    <c:v>0</c:v>
                  </c:pt>
                  <c:pt idx="1">
                    <c:v>1.4131499653811905</c:v>
                  </c:pt>
                  <c:pt idx="2">
                    <c:v>2.8138912842477315</c:v>
                  </c:pt>
                  <c:pt idx="3">
                    <c:v>26.086637051864404</c:v>
                  </c:pt>
                </c:numCache>
              </c:numRef>
            </c:plus>
            <c:minus>
              <c:numRef>
                <c:f>'As(III) R'!$W$18:$Z$18</c:f>
                <c:numCache>
                  <c:formatCode>General</c:formatCode>
                  <c:ptCount val="4"/>
                  <c:pt idx="0">
                    <c:v>0</c:v>
                  </c:pt>
                  <c:pt idx="1">
                    <c:v>1.4131499653811905</c:v>
                  </c:pt>
                  <c:pt idx="2">
                    <c:v>2.8138912842477315</c:v>
                  </c:pt>
                  <c:pt idx="3">
                    <c:v>26.086637051864404</c:v>
                  </c:pt>
                </c:numCache>
              </c:numRef>
            </c:minus>
            <c:spPr>
              <a:noFill/>
              <a:ln w="9525" cap="flat" cmpd="sng" algn="ctr">
                <a:solidFill>
                  <a:schemeClr val="tx1">
                    <a:lumMod val="65000"/>
                    <a:lumOff val="35000"/>
                  </a:schemeClr>
                </a:solidFill>
                <a:round/>
              </a:ln>
              <a:effectLst/>
            </c:spPr>
          </c:errBars>
          <c:cat>
            <c:strRef>
              <c:f>('As(III) R'!$N$17,'As(III) R'!$O$17,'As(III) R'!$P$17,'As(III) R'!$Q$17)</c:f>
              <c:strCache>
                <c:ptCount val="4"/>
                <c:pt idx="0">
                  <c:v>Control </c:v>
                </c:pt>
                <c:pt idx="1">
                  <c:v>As(III) 1 ppm</c:v>
                </c:pt>
                <c:pt idx="2">
                  <c:v>As(III) 2 ppm </c:v>
                </c:pt>
                <c:pt idx="3">
                  <c:v>As(III) 5 ppm </c:v>
                </c:pt>
              </c:strCache>
            </c:strRef>
          </c:cat>
          <c:val>
            <c:numRef>
              <c:f>('As(III) R'!$N$18,'As(III) R'!$O$18,'As(III) R'!$P$18,'As(III) R'!$Q$18)</c:f>
              <c:numCache>
                <c:formatCode>General</c:formatCode>
                <c:ptCount val="4"/>
                <c:pt idx="0">
                  <c:v>0</c:v>
                </c:pt>
                <c:pt idx="1">
                  <c:v>176.88332880065272</c:v>
                </c:pt>
                <c:pt idx="2">
                  <c:v>252.64417324718835</c:v>
                </c:pt>
                <c:pt idx="3">
                  <c:v>457.76905462872094</c:v>
                </c:pt>
              </c:numCache>
            </c:numRef>
          </c:val>
          <c:extLst>
            <c:ext xmlns:c16="http://schemas.microsoft.com/office/drawing/2014/chart" uri="{C3380CC4-5D6E-409C-BE32-E72D297353CC}">
              <c16:uniqueId val="{00000000-9F7E-4B96-8D79-05DE2EF9A9C9}"/>
            </c:ext>
          </c:extLst>
        </c:ser>
        <c:dLbls>
          <c:showLegendKey val="0"/>
          <c:showVal val="0"/>
          <c:showCatName val="0"/>
          <c:showSerName val="0"/>
          <c:showPercent val="0"/>
          <c:showBubbleSize val="0"/>
        </c:dLbls>
        <c:gapWidth val="219"/>
        <c:overlap val="-27"/>
        <c:axId val="1876050160"/>
        <c:axId val="1594499888"/>
      </c:barChart>
      <c:catAx>
        <c:axId val="187605016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94499888"/>
        <c:crosses val="autoZero"/>
        <c:auto val="1"/>
        <c:lblAlgn val="ctr"/>
        <c:lblOffset val="100"/>
        <c:noMultiLvlLbl val="0"/>
      </c:catAx>
      <c:valAx>
        <c:axId val="159449988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Elemental Concentration (ppm)</a:t>
                </a:r>
              </a:p>
            </c:rich>
          </c:tx>
          <c:layout>
            <c:manualLayout>
              <c:xMode val="edge"/>
              <c:yMode val="edge"/>
              <c:x val="2.5972149314669003E-2"/>
              <c:y val="0.2038965962588009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76050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99584421925215"/>
          <c:y val="7.9651387483075473E-2"/>
          <c:w val="0.79024653989721372"/>
          <c:h val="0.7058504334685437"/>
        </c:manualLayout>
      </c:layout>
      <c:barChart>
        <c:barDir val="col"/>
        <c:grouping val="clustered"/>
        <c:varyColors val="0"/>
        <c:ser>
          <c:idx val="0"/>
          <c:order val="0"/>
          <c:tx>
            <c:strRef>
              <c:f>'As(III) R'!$M$12</c:f>
              <c:strCache>
                <c:ptCount val="1"/>
                <c:pt idx="0">
                  <c:v>Mn</c:v>
                </c:pt>
              </c:strCache>
            </c:strRef>
          </c:tx>
          <c:spPr>
            <a:solidFill>
              <a:schemeClr val="accent1"/>
            </a:solidFill>
            <a:ln>
              <a:noFill/>
            </a:ln>
            <a:effectLst/>
          </c:spPr>
          <c:invertIfNegative val="0"/>
          <c:errBars>
            <c:errBarType val="both"/>
            <c:errValType val="cust"/>
            <c:noEndCap val="0"/>
            <c:plus>
              <c:numRef>
                <c:f>'As(III) R'!$W$11:$Z$11</c:f>
                <c:numCache>
                  <c:formatCode>General</c:formatCode>
                  <c:ptCount val="4"/>
                  <c:pt idx="0">
                    <c:v>8.3421165313711327</c:v>
                  </c:pt>
                  <c:pt idx="1">
                    <c:v>2.3350653177770626</c:v>
                  </c:pt>
                  <c:pt idx="2">
                    <c:v>6.4006838716140795</c:v>
                  </c:pt>
                  <c:pt idx="3">
                    <c:v>52.502728531007982</c:v>
                  </c:pt>
                </c:numCache>
              </c:numRef>
            </c:plus>
            <c:minus>
              <c:numRef>
                <c:f>'As(III) R'!$W$11:$Z$11</c:f>
                <c:numCache>
                  <c:formatCode>General</c:formatCode>
                  <c:ptCount val="4"/>
                  <c:pt idx="0">
                    <c:v>8.3421165313711327</c:v>
                  </c:pt>
                  <c:pt idx="1">
                    <c:v>2.3350653177770626</c:v>
                  </c:pt>
                  <c:pt idx="2">
                    <c:v>6.4006838716140795</c:v>
                  </c:pt>
                  <c:pt idx="3">
                    <c:v>52.502728531007982</c:v>
                  </c:pt>
                </c:numCache>
              </c:numRef>
            </c:minus>
            <c:spPr>
              <a:noFill/>
              <a:ln w="9525" cap="flat" cmpd="sng" algn="ctr">
                <a:solidFill>
                  <a:schemeClr val="tx1">
                    <a:lumMod val="65000"/>
                    <a:lumOff val="35000"/>
                  </a:schemeClr>
                </a:solidFill>
                <a:round/>
              </a:ln>
              <a:effectLst/>
            </c:spPr>
          </c:errBars>
          <c:cat>
            <c:strRef>
              <c:f>('As(III) R'!$N$11,'As(III) R'!$O$11,'As(III) R'!$P$11,'As(III) R'!$Q$11)</c:f>
              <c:strCache>
                <c:ptCount val="4"/>
                <c:pt idx="0">
                  <c:v>Control </c:v>
                </c:pt>
                <c:pt idx="1">
                  <c:v>As(III) 1 ppm</c:v>
                </c:pt>
                <c:pt idx="2">
                  <c:v>As(III) 2 ppm </c:v>
                </c:pt>
                <c:pt idx="3">
                  <c:v>As(III) 5 ppm </c:v>
                </c:pt>
              </c:strCache>
            </c:strRef>
          </c:cat>
          <c:val>
            <c:numRef>
              <c:f>('As(III) R'!$N$12,'As(III) R'!$O$12,'As(III) R'!$P$12,'As(III) R'!$Q$12)</c:f>
              <c:numCache>
                <c:formatCode>General</c:formatCode>
                <c:ptCount val="4"/>
                <c:pt idx="0">
                  <c:v>211.33069828722003</c:v>
                </c:pt>
                <c:pt idx="1">
                  <c:v>282.51291813978781</c:v>
                </c:pt>
                <c:pt idx="2">
                  <c:v>612.53888490069392</c:v>
                </c:pt>
                <c:pt idx="3">
                  <c:v>977.82139352306183</c:v>
                </c:pt>
              </c:numCache>
            </c:numRef>
          </c:val>
          <c:extLst>
            <c:ext xmlns:c16="http://schemas.microsoft.com/office/drawing/2014/chart" uri="{C3380CC4-5D6E-409C-BE32-E72D297353CC}">
              <c16:uniqueId val="{00000000-4667-48F4-8F51-285A64B045F1}"/>
            </c:ext>
          </c:extLst>
        </c:ser>
        <c:ser>
          <c:idx val="1"/>
          <c:order val="1"/>
          <c:tx>
            <c:strRef>
              <c:f>'As(III) R'!$M$13</c:f>
              <c:strCache>
                <c:ptCount val="1"/>
                <c:pt idx="0">
                  <c:v>Fe</c:v>
                </c:pt>
              </c:strCache>
            </c:strRef>
          </c:tx>
          <c:spPr>
            <a:solidFill>
              <a:schemeClr val="accent2"/>
            </a:solidFill>
            <a:ln>
              <a:noFill/>
            </a:ln>
            <a:effectLst/>
          </c:spPr>
          <c:invertIfNegative val="0"/>
          <c:errBars>
            <c:errBarType val="both"/>
            <c:errValType val="cust"/>
            <c:noEndCap val="0"/>
            <c:plus>
              <c:numRef>
                <c:f>'As(III) R'!$W$12:$Z$12</c:f>
                <c:numCache>
                  <c:formatCode>General</c:formatCode>
                  <c:ptCount val="4"/>
                  <c:pt idx="0">
                    <c:v>100.00164906005755</c:v>
                  </c:pt>
                  <c:pt idx="1">
                    <c:v>65.170805768833944</c:v>
                  </c:pt>
                  <c:pt idx="2">
                    <c:v>29.111091315138747</c:v>
                  </c:pt>
                  <c:pt idx="3">
                    <c:v>522.03291788388537</c:v>
                  </c:pt>
                </c:numCache>
              </c:numRef>
            </c:plus>
            <c:minus>
              <c:numRef>
                <c:f>'As(III) R'!$W$12:$Z$12</c:f>
                <c:numCache>
                  <c:formatCode>General</c:formatCode>
                  <c:ptCount val="4"/>
                  <c:pt idx="0">
                    <c:v>100.00164906005755</c:v>
                  </c:pt>
                  <c:pt idx="1">
                    <c:v>65.170805768833944</c:v>
                  </c:pt>
                  <c:pt idx="2">
                    <c:v>29.111091315138747</c:v>
                  </c:pt>
                  <c:pt idx="3">
                    <c:v>522.03291788388537</c:v>
                  </c:pt>
                </c:numCache>
              </c:numRef>
            </c:minus>
            <c:spPr>
              <a:noFill/>
              <a:ln w="9525" cap="flat" cmpd="sng" algn="ctr">
                <a:solidFill>
                  <a:schemeClr val="tx1">
                    <a:lumMod val="65000"/>
                    <a:lumOff val="35000"/>
                  </a:schemeClr>
                </a:solidFill>
                <a:round/>
              </a:ln>
              <a:effectLst/>
            </c:spPr>
          </c:errBars>
          <c:cat>
            <c:strRef>
              <c:f>('As(III) R'!$N$11,'As(III) R'!$O$11,'As(III) R'!$P$11,'As(III) R'!$Q$11)</c:f>
              <c:strCache>
                <c:ptCount val="4"/>
                <c:pt idx="0">
                  <c:v>Control </c:v>
                </c:pt>
                <c:pt idx="1">
                  <c:v>As(III) 1 ppm</c:v>
                </c:pt>
                <c:pt idx="2">
                  <c:v>As(III) 2 ppm </c:v>
                </c:pt>
                <c:pt idx="3">
                  <c:v>As(III) 5 ppm </c:v>
                </c:pt>
              </c:strCache>
            </c:strRef>
          </c:cat>
          <c:val>
            <c:numRef>
              <c:f>('As(III) R'!$N$13,'As(III) R'!$O$13,'As(III) R'!$P$13,'As(III) R'!$Q$13)</c:f>
              <c:numCache>
                <c:formatCode>General</c:formatCode>
                <c:ptCount val="4"/>
                <c:pt idx="0">
                  <c:v>5022.3978919631099</c:v>
                </c:pt>
                <c:pt idx="1">
                  <c:v>5454.4465596954042</c:v>
                </c:pt>
                <c:pt idx="2">
                  <c:v>6874.8504426896388</c:v>
                </c:pt>
                <c:pt idx="3">
                  <c:v>10473.666993784756</c:v>
                </c:pt>
              </c:numCache>
            </c:numRef>
          </c:val>
          <c:extLst>
            <c:ext xmlns:c16="http://schemas.microsoft.com/office/drawing/2014/chart" uri="{C3380CC4-5D6E-409C-BE32-E72D297353CC}">
              <c16:uniqueId val="{00000001-4667-48F4-8F51-285A64B045F1}"/>
            </c:ext>
          </c:extLst>
        </c:ser>
        <c:ser>
          <c:idx val="2"/>
          <c:order val="2"/>
          <c:tx>
            <c:strRef>
              <c:f>'As(III) R'!$M$14</c:f>
              <c:strCache>
                <c:ptCount val="1"/>
                <c:pt idx="0">
                  <c:v>Ni</c:v>
                </c:pt>
              </c:strCache>
            </c:strRef>
          </c:tx>
          <c:spPr>
            <a:solidFill>
              <a:schemeClr val="accent3"/>
            </a:solidFill>
            <a:ln>
              <a:noFill/>
            </a:ln>
            <a:effectLst/>
          </c:spPr>
          <c:invertIfNegative val="0"/>
          <c:errBars>
            <c:errBarType val="both"/>
            <c:errValType val="cust"/>
            <c:noEndCap val="0"/>
            <c:plus>
              <c:numRef>
                <c:f>'As(III) R'!$W$13:$Z$13</c:f>
                <c:numCache>
                  <c:formatCode>General</c:formatCode>
                  <c:ptCount val="4"/>
                  <c:pt idx="0">
                    <c:v>4.2956101151254602</c:v>
                  </c:pt>
                  <c:pt idx="1">
                    <c:v>0.33967897734013613</c:v>
                  </c:pt>
                  <c:pt idx="2">
                    <c:v>0.37378557912929711</c:v>
                  </c:pt>
                  <c:pt idx="3">
                    <c:v>2.3507025480172437</c:v>
                  </c:pt>
                </c:numCache>
              </c:numRef>
            </c:plus>
            <c:minus>
              <c:numRef>
                <c:f>'As(III) R'!$W$13:$Z$13</c:f>
                <c:numCache>
                  <c:formatCode>General</c:formatCode>
                  <c:ptCount val="4"/>
                  <c:pt idx="0">
                    <c:v>4.2956101151254602</c:v>
                  </c:pt>
                  <c:pt idx="1">
                    <c:v>0.33967897734013613</c:v>
                  </c:pt>
                  <c:pt idx="2">
                    <c:v>0.37378557912929711</c:v>
                  </c:pt>
                  <c:pt idx="3">
                    <c:v>2.3507025480172437</c:v>
                  </c:pt>
                </c:numCache>
              </c:numRef>
            </c:minus>
            <c:spPr>
              <a:noFill/>
              <a:ln w="9525" cap="flat" cmpd="sng" algn="ctr">
                <a:solidFill>
                  <a:schemeClr val="tx1">
                    <a:lumMod val="65000"/>
                    <a:lumOff val="35000"/>
                  </a:schemeClr>
                </a:solidFill>
                <a:round/>
              </a:ln>
              <a:effectLst/>
            </c:spPr>
          </c:errBars>
          <c:cat>
            <c:strRef>
              <c:f>('As(III) R'!$N$11,'As(III) R'!$O$11,'As(III) R'!$P$11,'As(III) R'!$Q$11)</c:f>
              <c:strCache>
                <c:ptCount val="4"/>
                <c:pt idx="0">
                  <c:v>Control </c:v>
                </c:pt>
                <c:pt idx="1">
                  <c:v>As(III) 1 ppm</c:v>
                </c:pt>
                <c:pt idx="2">
                  <c:v>As(III) 2 ppm </c:v>
                </c:pt>
                <c:pt idx="3">
                  <c:v>As(III) 5 ppm </c:v>
                </c:pt>
              </c:strCache>
            </c:strRef>
          </c:cat>
          <c:val>
            <c:numRef>
              <c:f>('As(III) R'!$N$14,'As(III) R'!$O$14,'As(III) R'!$P$14,'As(III) R'!$Q$14)</c:f>
              <c:numCache>
                <c:formatCode>General</c:formatCode>
                <c:ptCount val="4"/>
                <c:pt idx="0">
                  <c:v>154.41370223978922</c:v>
                </c:pt>
                <c:pt idx="1">
                  <c:v>64.291542017949396</c:v>
                </c:pt>
                <c:pt idx="2">
                  <c:v>41.445321847331897</c:v>
                </c:pt>
                <c:pt idx="3">
                  <c:v>32.711808963035651</c:v>
                </c:pt>
              </c:numCache>
            </c:numRef>
          </c:val>
          <c:extLst>
            <c:ext xmlns:c16="http://schemas.microsoft.com/office/drawing/2014/chart" uri="{C3380CC4-5D6E-409C-BE32-E72D297353CC}">
              <c16:uniqueId val="{00000002-4667-48F4-8F51-285A64B045F1}"/>
            </c:ext>
          </c:extLst>
        </c:ser>
        <c:ser>
          <c:idx val="3"/>
          <c:order val="3"/>
          <c:tx>
            <c:strRef>
              <c:f>'As(III) R'!$M$15</c:f>
              <c:strCache>
                <c:ptCount val="1"/>
                <c:pt idx="0">
                  <c:v>Cu</c:v>
                </c:pt>
              </c:strCache>
            </c:strRef>
          </c:tx>
          <c:spPr>
            <a:solidFill>
              <a:schemeClr val="accent4"/>
            </a:solidFill>
            <a:ln>
              <a:noFill/>
            </a:ln>
            <a:effectLst/>
          </c:spPr>
          <c:invertIfNegative val="0"/>
          <c:errBars>
            <c:errBarType val="both"/>
            <c:errValType val="cust"/>
            <c:noEndCap val="0"/>
            <c:plus>
              <c:numRef>
                <c:f>'As(III) R'!$W$14:$Z$14</c:f>
                <c:numCache>
                  <c:formatCode>General</c:formatCode>
                  <c:ptCount val="4"/>
                  <c:pt idx="0">
                    <c:v>42.207648473944325</c:v>
                  </c:pt>
                  <c:pt idx="1">
                    <c:v>7.1599598245980491</c:v>
                  </c:pt>
                  <c:pt idx="2">
                    <c:v>7.2938056083833986</c:v>
                  </c:pt>
                  <c:pt idx="3">
                    <c:v>40.451693312687489</c:v>
                  </c:pt>
                </c:numCache>
              </c:numRef>
            </c:plus>
            <c:minus>
              <c:numRef>
                <c:f>'As(III) R'!$W$14:$Z$14</c:f>
                <c:numCache>
                  <c:formatCode>General</c:formatCode>
                  <c:ptCount val="4"/>
                  <c:pt idx="0">
                    <c:v>42.207648473944325</c:v>
                  </c:pt>
                  <c:pt idx="1">
                    <c:v>7.1599598245980491</c:v>
                  </c:pt>
                  <c:pt idx="2">
                    <c:v>7.2938056083833986</c:v>
                  </c:pt>
                  <c:pt idx="3">
                    <c:v>40.451693312687489</c:v>
                  </c:pt>
                </c:numCache>
              </c:numRef>
            </c:minus>
            <c:spPr>
              <a:noFill/>
              <a:ln w="9525" cap="flat" cmpd="sng" algn="ctr">
                <a:solidFill>
                  <a:schemeClr val="tx1">
                    <a:lumMod val="65000"/>
                    <a:lumOff val="35000"/>
                  </a:schemeClr>
                </a:solidFill>
                <a:round/>
              </a:ln>
              <a:effectLst/>
            </c:spPr>
          </c:errBars>
          <c:cat>
            <c:strRef>
              <c:f>('As(III) R'!$N$11,'As(III) R'!$O$11,'As(III) R'!$P$11,'As(III) R'!$Q$11)</c:f>
              <c:strCache>
                <c:ptCount val="4"/>
                <c:pt idx="0">
                  <c:v>Control </c:v>
                </c:pt>
                <c:pt idx="1">
                  <c:v>As(III) 1 ppm</c:v>
                </c:pt>
                <c:pt idx="2">
                  <c:v>As(III) 2 ppm </c:v>
                </c:pt>
                <c:pt idx="3">
                  <c:v>As(III) 5 ppm </c:v>
                </c:pt>
              </c:strCache>
            </c:strRef>
          </c:cat>
          <c:val>
            <c:numRef>
              <c:f>('As(III) R'!$N$15,'As(III) R'!$O$15,'As(III) R'!$P$15,'As(III) R'!$Q$15)</c:f>
              <c:numCache>
                <c:formatCode>General</c:formatCode>
                <c:ptCount val="4"/>
                <c:pt idx="0">
                  <c:v>1990.38208168643</c:v>
                </c:pt>
                <c:pt idx="1">
                  <c:v>724.17731846614095</c:v>
                </c:pt>
                <c:pt idx="2">
                  <c:v>934.48193347690835</c:v>
                </c:pt>
                <c:pt idx="3">
                  <c:v>761.79260713117424</c:v>
                </c:pt>
              </c:numCache>
            </c:numRef>
          </c:val>
          <c:extLst>
            <c:ext xmlns:c16="http://schemas.microsoft.com/office/drawing/2014/chart" uri="{C3380CC4-5D6E-409C-BE32-E72D297353CC}">
              <c16:uniqueId val="{00000003-4667-48F4-8F51-285A64B045F1}"/>
            </c:ext>
          </c:extLst>
        </c:ser>
        <c:dLbls>
          <c:showLegendKey val="0"/>
          <c:showVal val="0"/>
          <c:showCatName val="0"/>
          <c:showSerName val="0"/>
          <c:showPercent val="0"/>
          <c:showBubbleSize val="0"/>
        </c:dLbls>
        <c:gapWidth val="219"/>
        <c:overlap val="-27"/>
        <c:axId val="1553456640"/>
        <c:axId val="1436115184"/>
      </c:barChart>
      <c:catAx>
        <c:axId val="155345664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36115184"/>
        <c:crosses val="autoZero"/>
        <c:auto val="1"/>
        <c:lblAlgn val="ctr"/>
        <c:lblOffset val="100"/>
        <c:noMultiLvlLbl val="0"/>
      </c:catAx>
      <c:valAx>
        <c:axId val="1436115184"/>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53456640"/>
        <c:crosses val="autoZero"/>
        <c:crossBetween val="between"/>
      </c:valAx>
      <c:spPr>
        <a:noFill/>
        <a:ln>
          <a:noFill/>
        </a:ln>
        <a:effectLst/>
      </c:spPr>
    </c:plotArea>
    <c:legend>
      <c:legendPos val="b"/>
      <c:layout>
        <c:manualLayout>
          <c:xMode val="edge"/>
          <c:yMode val="edge"/>
          <c:x val="0.41610082693047501"/>
          <c:y val="0.93363900464027982"/>
          <c:w val="0.33530147289582535"/>
          <c:h val="6.63610986753746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211495302217659"/>
          <c:y val="3.9036736548400626E-2"/>
          <c:w val="0.72503423485107832"/>
          <c:h val="0.66974822591620486"/>
        </c:manualLayout>
      </c:layout>
      <c:barChart>
        <c:barDir val="col"/>
        <c:grouping val="clustered"/>
        <c:varyColors val="0"/>
        <c:ser>
          <c:idx val="0"/>
          <c:order val="0"/>
          <c:tx>
            <c:strRef>
              <c:f>'As(III) S'!$M$12</c:f>
              <c:strCache>
                <c:ptCount val="1"/>
                <c:pt idx="0">
                  <c:v>Mn</c:v>
                </c:pt>
              </c:strCache>
            </c:strRef>
          </c:tx>
          <c:spPr>
            <a:solidFill>
              <a:schemeClr val="accent1"/>
            </a:solidFill>
            <a:ln>
              <a:noFill/>
            </a:ln>
            <a:effectLst/>
          </c:spPr>
          <c:invertIfNegative val="0"/>
          <c:errBars>
            <c:errBarType val="both"/>
            <c:errValType val="cust"/>
            <c:noEndCap val="0"/>
            <c:plus>
              <c:numRef>
                <c:f>'As(III) S'!$W$12:$Z$12</c:f>
                <c:numCache>
                  <c:formatCode>General</c:formatCode>
                  <c:ptCount val="4"/>
                  <c:pt idx="0">
                    <c:v>2.9542902575216479</c:v>
                  </c:pt>
                  <c:pt idx="1">
                    <c:v>4.824756354441198</c:v>
                  </c:pt>
                  <c:pt idx="2">
                    <c:v>1.8630834487428363</c:v>
                  </c:pt>
                  <c:pt idx="3">
                    <c:v>43.326030557072578</c:v>
                  </c:pt>
                </c:numCache>
              </c:numRef>
            </c:plus>
            <c:minus>
              <c:numRef>
                <c:f>'As(III) S'!$W$12:$Z$12</c:f>
                <c:numCache>
                  <c:formatCode>General</c:formatCode>
                  <c:ptCount val="4"/>
                  <c:pt idx="0">
                    <c:v>2.9542902575216479</c:v>
                  </c:pt>
                  <c:pt idx="1">
                    <c:v>4.824756354441198</c:v>
                  </c:pt>
                  <c:pt idx="2">
                    <c:v>1.8630834487428363</c:v>
                  </c:pt>
                  <c:pt idx="3">
                    <c:v>43.326030557072578</c:v>
                  </c:pt>
                </c:numCache>
              </c:numRef>
            </c:minus>
            <c:spPr>
              <a:noFill/>
              <a:ln w="9525" cap="flat" cmpd="sng" algn="ctr">
                <a:solidFill>
                  <a:schemeClr val="tx1">
                    <a:lumMod val="65000"/>
                    <a:lumOff val="35000"/>
                  </a:schemeClr>
                </a:solidFill>
                <a:round/>
              </a:ln>
              <a:effectLst/>
            </c:spPr>
          </c:errBars>
          <c:cat>
            <c:strRef>
              <c:f>'As(III) S'!$N$11:$Q$11</c:f>
              <c:strCache>
                <c:ptCount val="4"/>
                <c:pt idx="0">
                  <c:v>Control </c:v>
                </c:pt>
                <c:pt idx="1">
                  <c:v>As(III) 1 ppm</c:v>
                </c:pt>
                <c:pt idx="2">
                  <c:v>As(III) 2 ppm </c:v>
                </c:pt>
                <c:pt idx="3">
                  <c:v>As(III) 5 ppm </c:v>
                </c:pt>
              </c:strCache>
            </c:strRef>
          </c:cat>
          <c:val>
            <c:numRef>
              <c:f>'As(III) S'!$N$12:$Q$12</c:f>
              <c:numCache>
                <c:formatCode>General</c:formatCode>
                <c:ptCount val="4"/>
                <c:pt idx="0">
                  <c:v>33.717277486910994</c:v>
                </c:pt>
                <c:pt idx="1">
                  <c:v>120.53798618684115</c:v>
                </c:pt>
                <c:pt idx="2">
                  <c:v>246.37990916377237</c:v>
                </c:pt>
                <c:pt idx="3">
                  <c:v>370.61933534743207</c:v>
                </c:pt>
              </c:numCache>
            </c:numRef>
          </c:val>
          <c:extLst>
            <c:ext xmlns:c16="http://schemas.microsoft.com/office/drawing/2014/chart" uri="{C3380CC4-5D6E-409C-BE32-E72D297353CC}">
              <c16:uniqueId val="{00000000-6F41-42A9-B28E-688EBDC8B96E}"/>
            </c:ext>
          </c:extLst>
        </c:ser>
        <c:ser>
          <c:idx val="1"/>
          <c:order val="1"/>
          <c:tx>
            <c:strRef>
              <c:f>'As(III) S'!$M$13</c:f>
              <c:strCache>
                <c:ptCount val="1"/>
                <c:pt idx="0">
                  <c:v>Fe</c:v>
                </c:pt>
              </c:strCache>
            </c:strRef>
          </c:tx>
          <c:spPr>
            <a:solidFill>
              <a:schemeClr val="accent2"/>
            </a:solidFill>
            <a:ln>
              <a:noFill/>
            </a:ln>
            <a:effectLst/>
          </c:spPr>
          <c:invertIfNegative val="0"/>
          <c:errBars>
            <c:errBarType val="both"/>
            <c:errValType val="cust"/>
            <c:noEndCap val="0"/>
            <c:plus>
              <c:numRef>
                <c:f>'As(III) S'!$W$13:$Z$13</c:f>
                <c:numCache>
                  <c:formatCode>General</c:formatCode>
                  <c:ptCount val="4"/>
                  <c:pt idx="0">
                    <c:v>21.959840342490121</c:v>
                  </c:pt>
                  <c:pt idx="1">
                    <c:v>10.686342854299614</c:v>
                  </c:pt>
                  <c:pt idx="2">
                    <c:v>2.1151670224835084</c:v>
                  </c:pt>
                  <c:pt idx="3">
                    <c:v>9.6203524641031297</c:v>
                  </c:pt>
                </c:numCache>
              </c:numRef>
            </c:plus>
            <c:minus>
              <c:numRef>
                <c:f>'As(III) S'!$W$13:$Z$13</c:f>
                <c:numCache>
                  <c:formatCode>General</c:formatCode>
                  <c:ptCount val="4"/>
                  <c:pt idx="0">
                    <c:v>21.959840342490121</c:v>
                  </c:pt>
                  <c:pt idx="1">
                    <c:v>10.686342854299614</c:v>
                  </c:pt>
                  <c:pt idx="2">
                    <c:v>2.1151670224835084</c:v>
                  </c:pt>
                  <c:pt idx="3">
                    <c:v>9.6203524641031297</c:v>
                  </c:pt>
                </c:numCache>
              </c:numRef>
            </c:minus>
            <c:spPr>
              <a:noFill/>
              <a:ln w="9525" cap="flat" cmpd="sng" algn="ctr">
                <a:solidFill>
                  <a:schemeClr val="tx1">
                    <a:lumMod val="65000"/>
                    <a:lumOff val="35000"/>
                  </a:schemeClr>
                </a:solidFill>
                <a:round/>
              </a:ln>
              <a:effectLst/>
            </c:spPr>
          </c:errBars>
          <c:cat>
            <c:strRef>
              <c:f>'As(III) S'!$N$11:$Q$11</c:f>
              <c:strCache>
                <c:ptCount val="4"/>
                <c:pt idx="0">
                  <c:v>Control </c:v>
                </c:pt>
                <c:pt idx="1">
                  <c:v>As(III) 1 ppm</c:v>
                </c:pt>
                <c:pt idx="2">
                  <c:v>As(III) 2 ppm </c:v>
                </c:pt>
                <c:pt idx="3">
                  <c:v>As(III) 5 ppm </c:v>
                </c:pt>
              </c:strCache>
            </c:strRef>
          </c:cat>
          <c:val>
            <c:numRef>
              <c:f>'As(III) S'!$N$13:$Q$13</c:f>
              <c:numCache>
                <c:formatCode>General</c:formatCode>
                <c:ptCount val="4"/>
                <c:pt idx="0">
                  <c:v>762.93193717277484</c:v>
                </c:pt>
                <c:pt idx="1">
                  <c:v>332.89712831697562</c:v>
                </c:pt>
                <c:pt idx="2">
                  <c:v>329.06759283996792</c:v>
                </c:pt>
                <c:pt idx="3">
                  <c:v>989.04833836858052</c:v>
                </c:pt>
              </c:numCache>
            </c:numRef>
          </c:val>
          <c:extLst>
            <c:ext xmlns:c16="http://schemas.microsoft.com/office/drawing/2014/chart" uri="{C3380CC4-5D6E-409C-BE32-E72D297353CC}">
              <c16:uniqueId val="{00000001-6F41-42A9-B28E-688EBDC8B96E}"/>
            </c:ext>
          </c:extLst>
        </c:ser>
        <c:ser>
          <c:idx val="2"/>
          <c:order val="2"/>
          <c:tx>
            <c:strRef>
              <c:f>'As(III) S'!$M$14</c:f>
              <c:strCache>
                <c:ptCount val="1"/>
                <c:pt idx="0">
                  <c:v>Ni</c:v>
                </c:pt>
              </c:strCache>
            </c:strRef>
          </c:tx>
          <c:spPr>
            <a:solidFill>
              <a:schemeClr val="accent3"/>
            </a:solidFill>
            <a:ln>
              <a:noFill/>
            </a:ln>
            <a:effectLst/>
          </c:spPr>
          <c:invertIfNegative val="0"/>
          <c:errBars>
            <c:errBarType val="both"/>
            <c:errValType val="cust"/>
            <c:noEndCap val="0"/>
            <c:plus>
              <c:numRef>
                <c:f>'As(III) S'!$W$14:$Z$14</c:f>
                <c:numCache>
                  <c:formatCode>General</c:formatCode>
                  <c:ptCount val="4"/>
                  <c:pt idx="0">
                    <c:v>2.2064196341052864</c:v>
                  </c:pt>
                  <c:pt idx="1">
                    <c:v>0.48087083080054405</c:v>
                  </c:pt>
                  <c:pt idx="2">
                    <c:v>0.53366241932776304</c:v>
                  </c:pt>
                  <c:pt idx="3">
                    <c:v>4.2678728684551945</c:v>
                  </c:pt>
                </c:numCache>
              </c:numRef>
            </c:plus>
            <c:minus>
              <c:numRef>
                <c:f>'As(III) S'!$W$14:$Z$14</c:f>
                <c:numCache>
                  <c:formatCode>General</c:formatCode>
                  <c:ptCount val="4"/>
                  <c:pt idx="0">
                    <c:v>2.2064196341052864</c:v>
                  </c:pt>
                  <c:pt idx="1">
                    <c:v>0.48087083080054405</c:v>
                  </c:pt>
                  <c:pt idx="2">
                    <c:v>0.53366241932776304</c:v>
                  </c:pt>
                  <c:pt idx="3">
                    <c:v>4.2678728684551945</c:v>
                  </c:pt>
                </c:numCache>
              </c:numRef>
            </c:minus>
            <c:spPr>
              <a:noFill/>
              <a:ln w="9525" cap="flat" cmpd="sng" algn="ctr">
                <a:solidFill>
                  <a:schemeClr val="tx1">
                    <a:lumMod val="65000"/>
                    <a:lumOff val="35000"/>
                  </a:schemeClr>
                </a:solidFill>
                <a:round/>
              </a:ln>
              <a:effectLst/>
            </c:spPr>
          </c:errBars>
          <c:cat>
            <c:strRef>
              <c:f>'As(III) S'!$N$11:$Q$11</c:f>
              <c:strCache>
                <c:ptCount val="4"/>
                <c:pt idx="0">
                  <c:v>Control </c:v>
                </c:pt>
                <c:pt idx="1">
                  <c:v>As(III) 1 ppm</c:v>
                </c:pt>
                <c:pt idx="2">
                  <c:v>As(III) 2 ppm </c:v>
                </c:pt>
                <c:pt idx="3">
                  <c:v>As(III) 5 ppm </c:v>
                </c:pt>
              </c:strCache>
            </c:strRef>
          </c:cat>
          <c:val>
            <c:numRef>
              <c:f>'As(III) S'!$N$14:$Q$14</c:f>
              <c:numCache>
                <c:formatCode>General</c:formatCode>
                <c:ptCount val="4"/>
                <c:pt idx="0">
                  <c:v>37.382198952879577</c:v>
                </c:pt>
                <c:pt idx="1">
                  <c:v>27.081061432206472</c:v>
                </c:pt>
                <c:pt idx="2">
                  <c:v>18.674859738177929</c:v>
                </c:pt>
                <c:pt idx="3">
                  <c:v>28.625377643504535</c:v>
                </c:pt>
              </c:numCache>
            </c:numRef>
          </c:val>
          <c:extLst>
            <c:ext xmlns:c16="http://schemas.microsoft.com/office/drawing/2014/chart" uri="{C3380CC4-5D6E-409C-BE32-E72D297353CC}">
              <c16:uniqueId val="{00000002-6F41-42A9-B28E-688EBDC8B96E}"/>
            </c:ext>
          </c:extLst>
        </c:ser>
        <c:ser>
          <c:idx val="3"/>
          <c:order val="3"/>
          <c:tx>
            <c:strRef>
              <c:f>'As(III) S'!$M$15</c:f>
              <c:strCache>
                <c:ptCount val="1"/>
                <c:pt idx="0">
                  <c:v>Cu</c:v>
                </c:pt>
              </c:strCache>
            </c:strRef>
          </c:tx>
          <c:spPr>
            <a:solidFill>
              <a:schemeClr val="accent4"/>
            </a:solidFill>
            <a:ln>
              <a:noFill/>
            </a:ln>
            <a:effectLst/>
          </c:spPr>
          <c:invertIfNegative val="0"/>
          <c:errBars>
            <c:errBarType val="both"/>
            <c:errValType val="cust"/>
            <c:noEndCap val="0"/>
            <c:plus>
              <c:numRef>
                <c:f>'As(III) S'!$W$15:$Z$15</c:f>
                <c:numCache>
                  <c:formatCode>General</c:formatCode>
                  <c:ptCount val="4"/>
                  <c:pt idx="0">
                    <c:v>16.289707429274351</c:v>
                  </c:pt>
                  <c:pt idx="1">
                    <c:v>2.3493171402481305</c:v>
                  </c:pt>
                  <c:pt idx="2">
                    <c:v>0.81342972736512353</c:v>
                  </c:pt>
                  <c:pt idx="3">
                    <c:v>20.049705031824374</c:v>
                  </c:pt>
                </c:numCache>
              </c:numRef>
            </c:plus>
            <c:minus>
              <c:numRef>
                <c:f>'As(III) S'!$W$15:$Z$15</c:f>
                <c:numCache>
                  <c:formatCode>General</c:formatCode>
                  <c:ptCount val="4"/>
                  <c:pt idx="0">
                    <c:v>16.289707429274351</c:v>
                  </c:pt>
                  <c:pt idx="1">
                    <c:v>2.3493171402481305</c:v>
                  </c:pt>
                  <c:pt idx="2">
                    <c:v>0.81342972736512353</c:v>
                  </c:pt>
                  <c:pt idx="3">
                    <c:v>20.049705031824374</c:v>
                  </c:pt>
                </c:numCache>
              </c:numRef>
            </c:minus>
            <c:spPr>
              <a:noFill/>
              <a:ln w="9525" cap="flat" cmpd="sng" algn="ctr">
                <a:solidFill>
                  <a:schemeClr val="tx1">
                    <a:lumMod val="65000"/>
                    <a:lumOff val="35000"/>
                  </a:schemeClr>
                </a:solidFill>
                <a:round/>
              </a:ln>
              <a:effectLst/>
            </c:spPr>
          </c:errBars>
          <c:cat>
            <c:strRef>
              <c:f>'As(III) S'!$N$11:$Q$11</c:f>
              <c:strCache>
                <c:ptCount val="4"/>
                <c:pt idx="0">
                  <c:v>Control </c:v>
                </c:pt>
                <c:pt idx="1">
                  <c:v>As(III) 1 ppm</c:v>
                </c:pt>
                <c:pt idx="2">
                  <c:v>As(III) 2 ppm </c:v>
                </c:pt>
                <c:pt idx="3">
                  <c:v>As(III) 5 ppm </c:v>
                </c:pt>
              </c:strCache>
            </c:strRef>
          </c:cat>
          <c:val>
            <c:numRef>
              <c:f>'As(III) S'!$N$15:$Q$15</c:f>
              <c:numCache>
                <c:formatCode>General</c:formatCode>
                <c:ptCount val="4"/>
                <c:pt idx="0">
                  <c:v>540.3141361256545</c:v>
                </c:pt>
                <c:pt idx="1">
                  <c:v>76.590330788804067</c:v>
                </c:pt>
                <c:pt idx="2">
                  <c:v>74.458990114881104</c:v>
                </c:pt>
                <c:pt idx="3">
                  <c:v>154.83383685800604</c:v>
                </c:pt>
              </c:numCache>
            </c:numRef>
          </c:val>
          <c:extLst>
            <c:ext xmlns:c16="http://schemas.microsoft.com/office/drawing/2014/chart" uri="{C3380CC4-5D6E-409C-BE32-E72D297353CC}">
              <c16:uniqueId val="{00000003-6F41-42A9-B28E-688EBDC8B96E}"/>
            </c:ext>
          </c:extLst>
        </c:ser>
        <c:dLbls>
          <c:showLegendKey val="0"/>
          <c:showVal val="0"/>
          <c:showCatName val="0"/>
          <c:showSerName val="0"/>
          <c:showPercent val="0"/>
          <c:showBubbleSize val="0"/>
        </c:dLbls>
        <c:gapWidth val="219"/>
        <c:overlap val="-27"/>
        <c:axId val="1434293920"/>
        <c:axId val="1539033136"/>
      </c:barChart>
      <c:catAx>
        <c:axId val="143429392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39033136"/>
        <c:crosses val="autoZero"/>
        <c:auto val="1"/>
        <c:lblAlgn val="ctr"/>
        <c:lblOffset val="100"/>
        <c:noMultiLvlLbl val="0"/>
      </c:catAx>
      <c:valAx>
        <c:axId val="1539033136"/>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4293920"/>
        <c:crosses val="autoZero"/>
        <c:crossBetween val="between"/>
      </c:valAx>
      <c:spPr>
        <a:noFill/>
        <a:ln>
          <a:noFill/>
        </a:ln>
        <a:effectLst/>
      </c:spPr>
    </c:plotArea>
    <c:legend>
      <c:legendPos val="b"/>
      <c:layout>
        <c:manualLayout>
          <c:xMode val="edge"/>
          <c:yMode val="edge"/>
          <c:x val="0.33321313096732474"/>
          <c:y val="0.9183841042316937"/>
          <c:w val="0.45917760279965003"/>
          <c:h val="6.62692241230343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152002738788"/>
          <c:y val="3.8578924175068523E-2"/>
          <c:w val="0.73981475141694253"/>
          <c:h val="0.73624307109212828"/>
        </c:manualLayout>
      </c:layout>
      <c:barChart>
        <c:barDir val="col"/>
        <c:grouping val="clustered"/>
        <c:varyColors val="0"/>
        <c:ser>
          <c:idx val="0"/>
          <c:order val="0"/>
          <c:tx>
            <c:strRef>
              <c:f>'As(III) S'!$M$18</c:f>
              <c:strCache>
                <c:ptCount val="1"/>
                <c:pt idx="0">
                  <c:v>As(III)</c:v>
                </c:pt>
              </c:strCache>
            </c:strRef>
          </c:tx>
          <c:spPr>
            <a:solidFill>
              <a:schemeClr val="accent1"/>
            </a:solidFill>
            <a:ln>
              <a:noFill/>
            </a:ln>
            <a:effectLst/>
          </c:spPr>
          <c:invertIfNegative val="0"/>
          <c:errBars>
            <c:errBarType val="both"/>
            <c:errValType val="cust"/>
            <c:noEndCap val="0"/>
            <c:plus>
              <c:numRef>
                <c:f>'As(III) S'!$W$18:$Z$18</c:f>
                <c:numCache>
                  <c:formatCode>General</c:formatCode>
                  <c:ptCount val="4"/>
                  <c:pt idx="0">
                    <c:v>0</c:v>
                  </c:pt>
                  <c:pt idx="1">
                    <c:v>1.0132577146322332</c:v>
                  </c:pt>
                  <c:pt idx="2">
                    <c:v>1.2976098791964599</c:v>
                  </c:pt>
                  <c:pt idx="3">
                    <c:v>1.7575643924803788</c:v>
                  </c:pt>
                </c:numCache>
              </c:numRef>
            </c:plus>
            <c:minus>
              <c:numRef>
                <c:f>'As(III) S'!$W$18:$Z$18</c:f>
                <c:numCache>
                  <c:formatCode>General</c:formatCode>
                  <c:ptCount val="4"/>
                  <c:pt idx="0">
                    <c:v>0</c:v>
                  </c:pt>
                  <c:pt idx="1">
                    <c:v>1.0132577146322332</c:v>
                  </c:pt>
                  <c:pt idx="2">
                    <c:v>1.2976098791964599</c:v>
                  </c:pt>
                  <c:pt idx="3">
                    <c:v>1.7575643924803788</c:v>
                  </c:pt>
                </c:numCache>
              </c:numRef>
            </c:minus>
            <c:spPr>
              <a:noFill/>
              <a:ln w="9525" cap="flat" cmpd="sng" algn="ctr">
                <a:solidFill>
                  <a:schemeClr val="tx1">
                    <a:lumMod val="65000"/>
                    <a:lumOff val="35000"/>
                  </a:schemeClr>
                </a:solidFill>
                <a:round/>
              </a:ln>
              <a:effectLst/>
            </c:spPr>
          </c:errBars>
          <c:cat>
            <c:strRef>
              <c:f>('As(III) S'!$N$17,'As(III) S'!$O$17,'As(III) S'!$P$17,'As(III) S'!$Q$17)</c:f>
              <c:strCache>
                <c:ptCount val="4"/>
                <c:pt idx="0">
                  <c:v>Control </c:v>
                </c:pt>
                <c:pt idx="1">
                  <c:v>As(III) 1 ppm</c:v>
                </c:pt>
                <c:pt idx="2">
                  <c:v>As(III) 2 ppm </c:v>
                </c:pt>
                <c:pt idx="3">
                  <c:v>As(III) 5 ppm </c:v>
                </c:pt>
              </c:strCache>
            </c:strRef>
          </c:cat>
          <c:val>
            <c:numRef>
              <c:f>('As(III) S'!$N$18,'As(III) S'!$O$18,'As(III) S'!$P$18,'As(III) S'!$Q$18)</c:f>
              <c:numCache>
                <c:formatCode>General</c:formatCode>
                <c:ptCount val="4"/>
                <c:pt idx="0">
                  <c:v>0</c:v>
                </c:pt>
                <c:pt idx="1">
                  <c:v>27.37186477644493</c:v>
                </c:pt>
                <c:pt idx="2">
                  <c:v>65.535666577611536</c:v>
                </c:pt>
                <c:pt idx="3">
                  <c:v>199.01812688821755</c:v>
                </c:pt>
              </c:numCache>
            </c:numRef>
          </c:val>
          <c:extLst>
            <c:ext xmlns:c16="http://schemas.microsoft.com/office/drawing/2014/chart" uri="{C3380CC4-5D6E-409C-BE32-E72D297353CC}">
              <c16:uniqueId val="{00000000-9F84-47F5-ADA9-3B006AC59005}"/>
            </c:ext>
          </c:extLst>
        </c:ser>
        <c:dLbls>
          <c:showLegendKey val="0"/>
          <c:showVal val="0"/>
          <c:showCatName val="0"/>
          <c:showSerName val="0"/>
          <c:showPercent val="0"/>
          <c:showBubbleSize val="0"/>
        </c:dLbls>
        <c:gapWidth val="219"/>
        <c:overlap val="-27"/>
        <c:axId val="1876170560"/>
        <c:axId val="1594493232"/>
      </c:barChart>
      <c:catAx>
        <c:axId val="18761705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4493232"/>
        <c:crosses val="autoZero"/>
        <c:auto val="1"/>
        <c:lblAlgn val="ctr"/>
        <c:lblOffset val="100"/>
        <c:noMultiLvlLbl val="0"/>
      </c:catAx>
      <c:valAx>
        <c:axId val="1594493232"/>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Element Concentration (ppm)</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6170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826847730990151"/>
          <c:y val="4.2894033715848441E-2"/>
          <c:w val="0.71440792726996094"/>
          <c:h val="0.65149388967789867"/>
        </c:manualLayout>
      </c:layout>
      <c:barChart>
        <c:barDir val="col"/>
        <c:grouping val="clustered"/>
        <c:varyColors val="0"/>
        <c:ser>
          <c:idx val="0"/>
          <c:order val="0"/>
          <c:tx>
            <c:strRef>
              <c:f>'As(III) S'!$M$4</c:f>
              <c:strCache>
                <c:ptCount val="1"/>
                <c:pt idx="0">
                  <c:v>Na</c:v>
                </c:pt>
              </c:strCache>
            </c:strRef>
          </c:tx>
          <c:spPr>
            <a:solidFill>
              <a:schemeClr val="accent1"/>
            </a:solidFill>
            <a:ln>
              <a:noFill/>
            </a:ln>
            <a:effectLst/>
          </c:spPr>
          <c:invertIfNegative val="0"/>
          <c:errBars>
            <c:errBarType val="both"/>
            <c:errValType val="cust"/>
            <c:noEndCap val="0"/>
            <c:plus>
              <c:numRef>
                <c:f>'As(III) S'!$X$3:$AA$3</c:f>
                <c:numCache>
                  <c:formatCode>General</c:formatCode>
                  <c:ptCount val="4"/>
                  <c:pt idx="0">
                    <c:v>1170.388372140143</c:v>
                  </c:pt>
                  <c:pt idx="1">
                    <c:v>1103.2396785980691</c:v>
                  </c:pt>
                  <c:pt idx="2">
                    <c:v>143.7737007435077</c:v>
                  </c:pt>
                  <c:pt idx="3">
                    <c:v>920.54800818429715</c:v>
                  </c:pt>
                </c:numCache>
              </c:numRef>
            </c:plus>
            <c:minus>
              <c:numRef>
                <c:f>'As(III) S'!$X$3:$AA$3</c:f>
                <c:numCache>
                  <c:formatCode>General</c:formatCode>
                  <c:ptCount val="4"/>
                  <c:pt idx="0">
                    <c:v>1170.388372140143</c:v>
                  </c:pt>
                  <c:pt idx="1">
                    <c:v>1103.2396785980691</c:v>
                  </c:pt>
                  <c:pt idx="2">
                    <c:v>143.7737007435077</c:v>
                  </c:pt>
                  <c:pt idx="3">
                    <c:v>920.54800818429715</c:v>
                  </c:pt>
                </c:numCache>
              </c:numRef>
            </c:minus>
            <c:spPr>
              <a:noFill/>
              <a:ln w="9525" cap="flat" cmpd="sng" algn="ctr">
                <a:solidFill>
                  <a:schemeClr val="tx1">
                    <a:lumMod val="65000"/>
                    <a:lumOff val="35000"/>
                  </a:schemeClr>
                </a:solidFill>
                <a:round/>
              </a:ln>
              <a:effectLst/>
            </c:spPr>
          </c:errBars>
          <c:cat>
            <c:strRef>
              <c:f>'As(III) S'!$N$3:$Q$3</c:f>
              <c:strCache>
                <c:ptCount val="4"/>
                <c:pt idx="0">
                  <c:v>Control </c:v>
                </c:pt>
                <c:pt idx="1">
                  <c:v>As(III) 1 ppm</c:v>
                </c:pt>
                <c:pt idx="2">
                  <c:v>As(III) 2 ppm </c:v>
                </c:pt>
                <c:pt idx="3">
                  <c:v>As(III) 5 ppm </c:v>
                </c:pt>
              </c:strCache>
            </c:strRef>
          </c:cat>
          <c:val>
            <c:numRef>
              <c:f>'As(III) S'!$N$4:$Q$4</c:f>
              <c:numCache>
                <c:formatCode>General</c:formatCode>
                <c:ptCount val="4"/>
                <c:pt idx="0">
                  <c:v>36303.66492146597</c:v>
                </c:pt>
                <c:pt idx="1">
                  <c:v>33624.136677571791</c:v>
                </c:pt>
                <c:pt idx="2">
                  <c:v>22933.475821533531</c:v>
                </c:pt>
                <c:pt idx="3">
                  <c:v>17345.921450151061</c:v>
                </c:pt>
              </c:numCache>
            </c:numRef>
          </c:val>
          <c:extLst>
            <c:ext xmlns:c16="http://schemas.microsoft.com/office/drawing/2014/chart" uri="{C3380CC4-5D6E-409C-BE32-E72D297353CC}">
              <c16:uniqueId val="{00000000-742F-4196-862E-0A903F613A08}"/>
            </c:ext>
          </c:extLst>
        </c:ser>
        <c:ser>
          <c:idx val="1"/>
          <c:order val="1"/>
          <c:tx>
            <c:strRef>
              <c:f>'As(III) S'!$M$5</c:f>
              <c:strCache>
                <c:ptCount val="1"/>
                <c:pt idx="0">
                  <c:v>Mg</c:v>
                </c:pt>
              </c:strCache>
            </c:strRef>
          </c:tx>
          <c:spPr>
            <a:solidFill>
              <a:schemeClr val="accent2"/>
            </a:solidFill>
            <a:ln>
              <a:noFill/>
            </a:ln>
            <a:effectLst/>
          </c:spPr>
          <c:invertIfNegative val="0"/>
          <c:errBars>
            <c:errBarType val="both"/>
            <c:errValType val="cust"/>
            <c:noEndCap val="0"/>
            <c:plus>
              <c:numRef>
                <c:f>'As(III) S'!$X$4:$AA$4</c:f>
                <c:numCache>
                  <c:formatCode>General</c:formatCode>
                  <c:ptCount val="4"/>
                  <c:pt idx="0">
                    <c:v>525.90782571160287</c:v>
                  </c:pt>
                  <c:pt idx="1">
                    <c:v>380.95168724148135</c:v>
                  </c:pt>
                  <c:pt idx="2">
                    <c:v>25.7644957547232</c:v>
                  </c:pt>
                  <c:pt idx="3">
                    <c:v>1262.542833926454</c:v>
                  </c:pt>
                </c:numCache>
              </c:numRef>
            </c:plus>
            <c:minus>
              <c:numRef>
                <c:f>'As(III) S'!$X$4:$AA$4</c:f>
                <c:numCache>
                  <c:formatCode>General</c:formatCode>
                  <c:ptCount val="4"/>
                  <c:pt idx="0">
                    <c:v>525.90782571160287</c:v>
                  </c:pt>
                  <c:pt idx="1">
                    <c:v>380.95168724148135</c:v>
                  </c:pt>
                  <c:pt idx="2">
                    <c:v>25.7644957547232</c:v>
                  </c:pt>
                  <c:pt idx="3">
                    <c:v>1262.542833926454</c:v>
                  </c:pt>
                </c:numCache>
              </c:numRef>
            </c:minus>
            <c:spPr>
              <a:noFill/>
              <a:ln w="9525" cap="flat" cmpd="sng" algn="ctr">
                <a:solidFill>
                  <a:schemeClr val="tx1">
                    <a:lumMod val="65000"/>
                    <a:lumOff val="35000"/>
                  </a:schemeClr>
                </a:solidFill>
                <a:round/>
              </a:ln>
              <a:effectLst/>
            </c:spPr>
          </c:errBars>
          <c:cat>
            <c:strRef>
              <c:f>'As(III) S'!$N$3:$Q$3</c:f>
              <c:strCache>
                <c:ptCount val="4"/>
                <c:pt idx="0">
                  <c:v>Control </c:v>
                </c:pt>
                <c:pt idx="1">
                  <c:v>As(III) 1 ppm</c:v>
                </c:pt>
                <c:pt idx="2">
                  <c:v>As(III) 2 ppm </c:v>
                </c:pt>
                <c:pt idx="3">
                  <c:v>As(III) 5 ppm </c:v>
                </c:pt>
              </c:strCache>
            </c:strRef>
          </c:cat>
          <c:val>
            <c:numRef>
              <c:f>'As(III) S'!$N$5:$Q$5</c:f>
              <c:numCache>
                <c:formatCode>General</c:formatCode>
                <c:ptCount val="4"/>
                <c:pt idx="0">
                  <c:v>16877.486910994765</c:v>
                </c:pt>
                <c:pt idx="1">
                  <c:v>16652.126499454738</c:v>
                </c:pt>
                <c:pt idx="2">
                  <c:v>12815.923056371896</c:v>
                </c:pt>
                <c:pt idx="3">
                  <c:v>15126.888217522661</c:v>
                </c:pt>
              </c:numCache>
            </c:numRef>
          </c:val>
          <c:extLst>
            <c:ext xmlns:c16="http://schemas.microsoft.com/office/drawing/2014/chart" uri="{C3380CC4-5D6E-409C-BE32-E72D297353CC}">
              <c16:uniqueId val="{00000001-742F-4196-862E-0A903F613A08}"/>
            </c:ext>
          </c:extLst>
        </c:ser>
        <c:ser>
          <c:idx val="2"/>
          <c:order val="2"/>
          <c:tx>
            <c:strRef>
              <c:f>'As(III) S'!$M$6</c:f>
              <c:strCache>
                <c:ptCount val="1"/>
                <c:pt idx="0">
                  <c:v>P</c:v>
                </c:pt>
              </c:strCache>
            </c:strRef>
          </c:tx>
          <c:spPr>
            <a:solidFill>
              <a:schemeClr val="accent3"/>
            </a:solidFill>
            <a:ln>
              <a:noFill/>
            </a:ln>
            <a:effectLst/>
          </c:spPr>
          <c:invertIfNegative val="0"/>
          <c:errBars>
            <c:errBarType val="both"/>
            <c:errValType val="cust"/>
            <c:noEndCap val="0"/>
            <c:plus>
              <c:numRef>
                <c:f>'As(III) S'!$X$6:$AA$6</c:f>
                <c:numCache>
                  <c:formatCode>General</c:formatCode>
                  <c:ptCount val="4"/>
                  <c:pt idx="0">
                    <c:v>1192.6343025376116</c:v>
                  </c:pt>
                  <c:pt idx="1">
                    <c:v>1161.9716882341124</c:v>
                  </c:pt>
                  <c:pt idx="2">
                    <c:v>588.1765728296815</c:v>
                  </c:pt>
                  <c:pt idx="3">
                    <c:v>6609.3957399425199</c:v>
                  </c:pt>
                </c:numCache>
              </c:numRef>
            </c:plus>
            <c:minus>
              <c:numRef>
                <c:f>'As(III) S'!$X$6:$AA$6</c:f>
                <c:numCache>
                  <c:formatCode>General</c:formatCode>
                  <c:ptCount val="4"/>
                  <c:pt idx="0">
                    <c:v>1192.6343025376116</c:v>
                  </c:pt>
                  <c:pt idx="1">
                    <c:v>1161.9716882341124</c:v>
                  </c:pt>
                  <c:pt idx="2">
                    <c:v>588.1765728296815</c:v>
                  </c:pt>
                  <c:pt idx="3">
                    <c:v>6609.3957399425199</c:v>
                  </c:pt>
                </c:numCache>
              </c:numRef>
            </c:minus>
            <c:spPr>
              <a:noFill/>
              <a:ln w="9525" cap="flat" cmpd="sng" algn="ctr">
                <a:solidFill>
                  <a:schemeClr val="tx1">
                    <a:lumMod val="65000"/>
                    <a:lumOff val="35000"/>
                  </a:schemeClr>
                </a:solidFill>
                <a:round/>
              </a:ln>
              <a:effectLst/>
            </c:spPr>
          </c:errBars>
          <c:cat>
            <c:strRef>
              <c:f>'As(III) S'!$N$3:$Q$3</c:f>
              <c:strCache>
                <c:ptCount val="4"/>
                <c:pt idx="0">
                  <c:v>Control </c:v>
                </c:pt>
                <c:pt idx="1">
                  <c:v>As(III) 1 ppm</c:v>
                </c:pt>
                <c:pt idx="2">
                  <c:v>As(III) 2 ppm </c:v>
                </c:pt>
                <c:pt idx="3">
                  <c:v>As(III) 5 ppm </c:v>
                </c:pt>
              </c:strCache>
            </c:strRef>
          </c:cat>
          <c:val>
            <c:numRef>
              <c:f>'As(III) S'!$N$6:$Q$6</c:f>
              <c:numCache>
                <c:formatCode>General</c:formatCode>
                <c:ptCount val="4"/>
                <c:pt idx="0">
                  <c:v>37643.979057591619</c:v>
                </c:pt>
                <c:pt idx="1">
                  <c:v>52013.813158851328</c:v>
                </c:pt>
                <c:pt idx="2">
                  <c:v>42228.159230563717</c:v>
                </c:pt>
                <c:pt idx="3">
                  <c:v>50626.888217522654</c:v>
                </c:pt>
              </c:numCache>
            </c:numRef>
          </c:val>
          <c:extLst>
            <c:ext xmlns:c16="http://schemas.microsoft.com/office/drawing/2014/chart" uri="{C3380CC4-5D6E-409C-BE32-E72D297353CC}">
              <c16:uniqueId val="{00000002-742F-4196-862E-0A903F613A08}"/>
            </c:ext>
          </c:extLst>
        </c:ser>
        <c:ser>
          <c:idx val="3"/>
          <c:order val="3"/>
          <c:tx>
            <c:strRef>
              <c:f>'As(III) S'!$M$7</c:f>
              <c:strCache>
                <c:ptCount val="1"/>
                <c:pt idx="0">
                  <c:v>S </c:v>
                </c:pt>
              </c:strCache>
            </c:strRef>
          </c:tx>
          <c:spPr>
            <a:solidFill>
              <a:schemeClr val="accent4"/>
            </a:solidFill>
            <a:ln>
              <a:noFill/>
            </a:ln>
            <a:effectLst/>
          </c:spPr>
          <c:invertIfNegative val="0"/>
          <c:errBars>
            <c:errBarType val="both"/>
            <c:errValType val="cust"/>
            <c:noEndCap val="0"/>
            <c:plus>
              <c:numRef>
                <c:f>'As(III) S'!$X$7:$AA$7</c:f>
                <c:numCache>
                  <c:formatCode>General</c:formatCode>
                  <c:ptCount val="4"/>
                  <c:pt idx="0">
                    <c:v>4114.3571903152315</c:v>
                  </c:pt>
                  <c:pt idx="1">
                    <c:v>5609.5184949233098</c:v>
                  </c:pt>
                  <c:pt idx="2">
                    <c:v>1974.314163702091</c:v>
                  </c:pt>
                  <c:pt idx="3">
                    <c:v>2932.357433769896</c:v>
                  </c:pt>
                </c:numCache>
              </c:numRef>
            </c:plus>
            <c:minus>
              <c:numRef>
                <c:f>'As(III) S'!$X$7:$AA$7</c:f>
                <c:numCache>
                  <c:formatCode>General</c:formatCode>
                  <c:ptCount val="4"/>
                  <c:pt idx="0">
                    <c:v>4114.3571903152315</c:v>
                  </c:pt>
                  <c:pt idx="1">
                    <c:v>5609.5184949233098</c:v>
                  </c:pt>
                  <c:pt idx="2">
                    <c:v>1974.314163702091</c:v>
                  </c:pt>
                  <c:pt idx="3">
                    <c:v>2932.357433769896</c:v>
                  </c:pt>
                </c:numCache>
              </c:numRef>
            </c:minus>
            <c:spPr>
              <a:noFill/>
              <a:ln w="9525" cap="flat" cmpd="sng" algn="ctr">
                <a:solidFill>
                  <a:schemeClr val="tx1">
                    <a:lumMod val="65000"/>
                    <a:lumOff val="35000"/>
                  </a:schemeClr>
                </a:solidFill>
                <a:round/>
              </a:ln>
              <a:effectLst/>
            </c:spPr>
          </c:errBars>
          <c:cat>
            <c:strRef>
              <c:f>'As(III) S'!$N$3:$Q$3</c:f>
              <c:strCache>
                <c:ptCount val="4"/>
                <c:pt idx="0">
                  <c:v>Control </c:v>
                </c:pt>
                <c:pt idx="1">
                  <c:v>As(III) 1 ppm</c:v>
                </c:pt>
                <c:pt idx="2">
                  <c:v>As(III) 2 ppm </c:v>
                </c:pt>
                <c:pt idx="3">
                  <c:v>As(III) 5 ppm </c:v>
                </c:pt>
              </c:strCache>
            </c:strRef>
          </c:cat>
          <c:val>
            <c:numRef>
              <c:f>'As(III) S'!$N$7:$Q$7</c:f>
              <c:numCache>
                <c:formatCode>General</c:formatCode>
                <c:ptCount val="4"/>
                <c:pt idx="0">
                  <c:v>27734.031413612563</c:v>
                </c:pt>
                <c:pt idx="1">
                  <c:v>42319.156670301702</c:v>
                </c:pt>
                <c:pt idx="2">
                  <c:v>47232.16671119423</c:v>
                </c:pt>
                <c:pt idx="3">
                  <c:v>63074.018126888222</c:v>
                </c:pt>
              </c:numCache>
            </c:numRef>
          </c:val>
          <c:extLst>
            <c:ext xmlns:c16="http://schemas.microsoft.com/office/drawing/2014/chart" uri="{C3380CC4-5D6E-409C-BE32-E72D297353CC}">
              <c16:uniqueId val="{00000003-742F-4196-862E-0A903F613A08}"/>
            </c:ext>
          </c:extLst>
        </c:ser>
        <c:ser>
          <c:idx val="5"/>
          <c:order val="4"/>
          <c:tx>
            <c:strRef>
              <c:f>'As(III) S'!$M$9</c:f>
              <c:strCache>
                <c:ptCount val="1"/>
                <c:pt idx="0">
                  <c:v>Ca</c:v>
                </c:pt>
              </c:strCache>
            </c:strRef>
          </c:tx>
          <c:spPr>
            <a:solidFill>
              <a:schemeClr val="accent6"/>
            </a:solidFill>
            <a:ln>
              <a:noFill/>
            </a:ln>
            <a:effectLst/>
          </c:spPr>
          <c:invertIfNegative val="0"/>
          <c:errBars>
            <c:errBarType val="both"/>
            <c:errValType val="cust"/>
            <c:noEndCap val="0"/>
            <c:plus>
              <c:numRef>
                <c:f>'As(III) S'!$X$8:$AA$8</c:f>
                <c:numCache>
                  <c:formatCode>General</c:formatCode>
                  <c:ptCount val="4"/>
                  <c:pt idx="0">
                    <c:v>1665.6457313667979</c:v>
                  </c:pt>
                  <c:pt idx="1">
                    <c:v>1442.1727720553927</c:v>
                  </c:pt>
                  <c:pt idx="2">
                    <c:v>160.56616832825637</c:v>
                  </c:pt>
                  <c:pt idx="3">
                    <c:v>6638.8696980124469</c:v>
                  </c:pt>
                </c:numCache>
              </c:numRef>
            </c:plus>
            <c:minus>
              <c:numRef>
                <c:f>'As(III) S'!$X$8:$AA$8</c:f>
                <c:numCache>
                  <c:formatCode>General</c:formatCode>
                  <c:ptCount val="4"/>
                  <c:pt idx="0">
                    <c:v>1665.6457313667979</c:v>
                  </c:pt>
                  <c:pt idx="1">
                    <c:v>1442.1727720553927</c:v>
                  </c:pt>
                  <c:pt idx="2">
                    <c:v>160.56616832825637</c:v>
                  </c:pt>
                  <c:pt idx="3">
                    <c:v>6638.8696980124469</c:v>
                  </c:pt>
                </c:numCache>
              </c:numRef>
            </c:minus>
            <c:spPr>
              <a:noFill/>
              <a:ln w="9525" cap="flat" cmpd="sng" algn="ctr">
                <a:solidFill>
                  <a:schemeClr val="tx1">
                    <a:lumMod val="65000"/>
                    <a:lumOff val="35000"/>
                  </a:schemeClr>
                </a:solidFill>
                <a:round/>
              </a:ln>
              <a:effectLst/>
            </c:spPr>
          </c:errBars>
          <c:cat>
            <c:strRef>
              <c:f>'As(III) S'!$N$3:$Q$3</c:f>
              <c:strCache>
                <c:ptCount val="4"/>
                <c:pt idx="0">
                  <c:v>Control </c:v>
                </c:pt>
                <c:pt idx="1">
                  <c:v>As(III) 1 ppm</c:v>
                </c:pt>
                <c:pt idx="2">
                  <c:v>As(III) 2 ppm </c:v>
                </c:pt>
                <c:pt idx="3">
                  <c:v>As(III) 5 ppm </c:v>
                </c:pt>
              </c:strCache>
            </c:strRef>
          </c:cat>
          <c:val>
            <c:numRef>
              <c:f>'As(III) S'!$N$9:$Q$9</c:f>
              <c:numCache>
                <c:formatCode>General</c:formatCode>
                <c:ptCount val="4"/>
                <c:pt idx="0">
                  <c:v>37958.115183246075</c:v>
                </c:pt>
                <c:pt idx="1">
                  <c:v>45725.190839694653</c:v>
                </c:pt>
                <c:pt idx="2">
                  <c:v>47929.468340903019</c:v>
                </c:pt>
                <c:pt idx="3">
                  <c:v>67953.172205438066</c:v>
                </c:pt>
              </c:numCache>
            </c:numRef>
          </c:val>
          <c:extLst>
            <c:ext xmlns:c16="http://schemas.microsoft.com/office/drawing/2014/chart" uri="{C3380CC4-5D6E-409C-BE32-E72D297353CC}">
              <c16:uniqueId val="{00000004-742F-4196-862E-0A903F613A08}"/>
            </c:ext>
          </c:extLst>
        </c:ser>
        <c:ser>
          <c:idx val="4"/>
          <c:order val="5"/>
          <c:tx>
            <c:strRef>
              <c:f>'As(III) S'!$M$8</c:f>
              <c:strCache>
                <c:ptCount val="1"/>
                <c:pt idx="0">
                  <c:v>K</c:v>
                </c:pt>
              </c:strCache>
            </c:strRef>
          </c:tx>
          <c:spPr>
            <a:solidFill>
              <a:schemeClr val="accent5"/>
            </a:solidFill>
            <a:ln>
              <a:noFill/>
            </a:ln>
            <a:effectLst/>
          </c:spPr>
          <c:invertIfNegative val="0"/>
          <c:errBars>
            <c:errBarType val="both"/>
            <c:errValType val="cust"/>
            <c:noEndCap val="0"/>
            <c:plus>
              <c:numRef>
                <c:f>'As(III) S'!$X$7:$AA$7</c:f>
                <c:numCache>
                  <c:formatCode>General</c:formatCode>
                  <c:ptCount val="4"/>
                  <c:pt idx="0">
                    <c:v>4114.3571903152315</c:v>
                  </c:pt>
                  <c:pt idx="1">
                    <c:v>5609.5184949233098</c:v>
                  </c:pt>
                  <c:pt idx="2">
                    <c:v>1974.314163702091</c:v>
                  </c:pt>
                  <c:pt idx="3">
                    <c:v>2932.357433769896</c:v>
                  </c:pt>
                </c:numCache>
              </c:numRef>
            </c:plus>
            <c:minus>
              <c:numRef>
                <c:f>'As(III) S'!$X$7:$AA$7</c:f>
                <c:numCache>
                  <c:formatCode>General</c:formatCode>
                  <c:ptCount val="4"/>
                  <c:pt idx="0">
                    <c:v>4114.3571903152315</c:v>
                  </c:pt>
                  <c:pt idx="1">
                    <c:v>5609.5184949233098</c:v>
                  </c:pt>
                  <c:pt idx="2">
                    <c:v>1974.314163702091</c:v>
                  </c:pt>
                  <c:pt idx="3">
                    <c:v>2932.357433769896</c:v>
                  </c:pt>
                </c:numCache>
              </c:numRef>
            </c:minus>
            <c:spPr>
              <a:noFill/>
              <a:ln w="9525" cap="flat" cmpd="sng" algn="ctr">
                <a:solidFill>
                  <a:schemeClr val="tx1">
                    <a:lumMod val="65000"/>
                    <a:lumOff val="35000"/>
                  </a:schemeClr>
                </a:solidFill>
                <a:round/>
              </a:ln>
              <a:effectLst/>
            </c:spPr>
          </c:errBars>
          <c:val>
            <c:numRef>
              <c:f>'As(III) S'!$N$8:$Q$8</c:f>
              <c:numCache>
                <c:formatCode>General</c:formatCode>
                <c:ptCount val="4"/>
                <c:pt idx="0">
                  <c:v>132732.9842931937</c:v>
                </c:pt>
                <c:pt idx="1">
                  <c:v>312868.04798255186</c:v>
                </c:pt>
                <c:pt idx="2">
                  <c:v>294763.55864279985</c:v>
                </c:pt>
                <c:pt idx="3">
                  <c:v>206835.34743202419</c:v>
                </c:pt>
              </c:numCache>
            </c:numRef>
          </c:val>
          <c:extLst>
            <c:ext xmlns:c16="http://schemas.microsoft.com/office/drawing/2014/chart" uri="{C3380CC4-5D6E-409C-BE32-E72D297353CC}">
              <c16:uniqueId val="{00000005-742F-4196-862E-0A903F613A08}"/>
            </c:ext>
          </c:extLst>
        </c:ser>
        <c:dLbls>
          <c:showLegendKey val="0"/>
          <c:showVal val="0"/>
          <c:showCatName val="0"/>
          <c:showSerName val="0"/>
          <c:showPercent val="0"/>
          <c:showBubbleSize val="0"/>
        </c:dLbls>
        <c:gapWidth val="219"/>
        <c:overlap val="-27"/>
        <c:axId val="1876161360"/>
        <c:axId val="1594487408"/>
      </c:barChart>
      <c:catAx>
        <c:axId val="18761613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4487408"/>
        <c:crosses val="autoZero"/>
        <c:auto val="1"/>
        <c:lblAlgn val="ctr"/>
        <c:lblOffset val="100"/>
        <c:noMultiLvlLbl val="0"/>
      </c:catAx>
      <c:valAx>
        <c:axId val="159448740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6161360"/>
        <c:crosses val="autoZero"/>
        <c:crossBetween val="between"/>
      </c:valAx>
      <c:spPr>
        <a:noFill/>
        <a:ln>
          <a:noFill/>
        </a:ln>
        <a:effectLst/>
      </c:spPr>
    </c:plotArea>
    <c:legend>
      <c:legendPos val="b"/>
      <c:layout>
        <c:manualLayout>
          <c:xMode val="edge"/>
          <c:yMode val="edge"/>
          <c:x val="0.27043668454486669"/>
          <c:y val="0.92124870256969815"/>
          <c:w val="0.66567804024496946"/>
          <c:h val="7.106954226417011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3788276465443"/>
          <c:y val="5.7990649091709354E-2"/>
          <c:w val="0.7601898512685914"/>
          <c:h val="0.73819613582062493"/>
        </c:manualLayout>
      </c:layout>
      <c:barChart>
        <c:barDir val="col"/>
        <c:grouping val="clustered"/>
        <c:varyColors val="0"/>
        <c:ser>
          <c:idx val="0"/>
          <c:order val="0"/>
          <c:spPr>
            <a:solidFill>
              <a:schemeClr val="accent1"/>
            </a:solidFill>
            <a:ln>
              <a:noFill/>
            </a:ln>
            <a:effectLst/>
          </c:spPr>
          <c:invertIfNegative val="0"/>
          <c:errBars>
            <c:errBarType val="both"/>
            <c:errValType val="cust"/>
            <c:noEndCap val="0"/>
            <c:plus>
              <c:numRef>
                <c:f>('As(III) L'!#REF!,'As(III) L'!$V$18,'As(III) L'!$W$18,'As(III) L'!$X$18)</c:f>
                <c:numCache>
                  <c:formatCode>General</c:formatCode>
                  <c:ptCount val="1"/>
                  <c:pt idx="0">
                    <c:v>1</c:v>
                  </c:pt>
                </c:numCache>
              </c:numRef>
            </c:plus>
            <c:minus>
              <c:numRef>
                <c:f>('As(III) L'!#REF!,'As(III) L'!$V$18,'As(III) L'!$W$18,'As(III) L'!$X$18)</c:f>
                <c:numCache>
                  <c:formatCode>General</c:formatCode>
                  <c:ptCount val="1"/>
                  <c:pt idx="0">
                    <c:v>1</c:v>
                  </c:pt>
                </c:numCache>
              </c:numRef>
            </c:minus>
            <c:spPr>
              <a:noFill/>
              <a:ln w="9525" cap="flat" cmpd="sng" algn="ctr">
                <a:solidFill>
                  <a:schemeClr val="tx1">
                    <a:lumMod val="65000"/>
                    <a:lumOff val="35000"/>
                  </a:schemeClr>
                </a:solidFill>
                <a:round/>
              </a:ln>
              <a:effectLst/>
            </c:spPr>
          </c:errBars>
          <c:cat>
            <c:strRef>
              <c:f>('As(III) L'!$N$18,'As(III) L'!$O$18,'As(III) L'!$P$18,'As(III) L'!$Q$18)</c:f>
              <c:strCache>
                <c:ptCount val="4"/>
                <c:pt idx="0">
                  <c:v>Control </c:v>
                </c:pt>
                <c:pt idx="1">
                  <c:v>As(III) 1 ppm</c:v>
                </c:pt>
                <c:pt idx="2">
                  <c:v>As(III) 2 ppm </c:v>
                </c:pt>
                <c:pt idx="3">
                  <c:v>As(III) 5 ppm </c:v>
                </c:pt>
              </c:strCache>
            </c:strRef>
          </c:cat>
          <c:val>
            <c:numRef>
              <c:f>('As(III) L'!$N$19,'As(III) L'!$O$19,'As(III) L'!$P$19,'As(III) L'!$Q$19)</c:f>
              <c:numCache>
                <c:formatCode>General</c:formatCode>
                <c:ptCount val="4"/>
                <c:pt idx="0">
                  <c:v>0</c:v>
                </c:pt>
                <c:pt idx="1">
                  <c:v>16.046831955922865</c:v>
                </c:pt>
                <c:pt idx="2">
                  <c:v>56.943261202930657</c:v>
                </c:pt>
                <c:pt idx="3">
                  <c:v>129.8570227081581</c:v>
                </c:pt>
              </c:numCache>
            </c:numRef>
          </c:val>
          <c:extLst>
            <c:ext xmlns:c16="http://schemas.microsoft.com/office/drawing/2014/chart" uri="{C3380CC4-5D6E-409C-BE32-E72D297353CC}">
              <c16:uniqueId val="{00000000-5A4A-4C7A-B0E5-EF52BEBC6C5E}"/>
            </c:ext>
          </c:extLst>
        </c:ser>
        <c:dLbls>
          <c:showLegendKey val="0"/>
          <c:showVal val="0"/>
          <c:showCatName val="0"/>
          <c:showSerName val="0"/>
          <c:showPercent val="0"/>
          <c:showBubbleSize val="0"/>
        </c:dLbls>
        <c:gapWidth val="219"/>
        <c:overlap val="-27"/>
        <c:axId val="1814364480"/>
        <c:axId val="1542687376"/>
      </c:barChart>
      <c:catAx>
        <c:axId val="181436448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42687376"/>
        <c:crosses val="autoZero"/>
        <c:auto val="1"/>
        <c:lblAlgn val="ctr"/>
        <c:lblOffset val="100"/>
        <c:noMultiLvlLbl val="0"/>
      </c:catAx>
      <c:valAx>
        <c:axId val="1542687376"/>
        <c:scaling>
          <c:orientation val="minMax"/>
          <c:min val="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ysClr val="windowText" lastClr="000000">
                        <a:lumMod val="65000"/>
                        <a:lumOff val="35000"/>
                      </a:sysClr>
                    </a:solidFill>
                    <a:latin typeface="+mn-lt"/>
                    <a:ea typeface="+mn-ea"/>
                    <a:cs typeface="+mn-cs"/>
                  </a:defRPr>
                </a:pPr>
                <a:r>
                  <a:rPr lang="en-US" sz="1800" b="0" i="0" baseline="0" dirty="0">
                    <a:effectLst/>
                  </a:rPr>
                  <a:t>Element Concentration (ppm)</a:t>
                </a:r>
                <a:endParaRPr lang="en-US"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dirty="0"/>
              </a:p>
            </c:rich>
          </c:tx>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ysClr val="windowText" lastClr="000000">
                      <a:lumMod val="65000"/>
                      <a:lumOff val="35000"/>
                    </a:sysClr>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1436448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881408573928252"/>
          <c:y val="4.4327559300058786E-2"/>
          <c:w val="0.68546062992125989"/>
          <c:h val="0.72958306515718063"/>
        </c:manualLayout>
      </c:layout>
      <c:barChart>
        <c:barDir val="col"/>
        <c:grouping val="clustered"/>
        <c:varyColors val="0"/>
        <c:ser>
          <c:idx val="0"/>
          <c:order val="0"/>
          <c:tx>
            <c:strRef>
              <c:f>'As(III) L'!$M$13</c:f>
              <c:strCache>
                <c:ptCount val="1"/>
                <c:pt idx="0">
                  <c:v>Mn</c:v>
                </c:pt>
              </c:strCache>
            </c:strRef>
          </c:tx>
          <c:spPr>
            <a:solidFill>
              <a:schemeClr val="accent1"/>
            </a:solidFill>
            <a:ln>
              <a:noFill/>
            </a:ln>
            <a:effectLst/>
          </c:spPr>
          <c:invertIfNegative val="0"/>
          <c:errBars>
            <c:errBarType val="both"/>
            <c:errValType val="cust"/>
            <c:noEndCap val="0"/>
            <c:plus>
              <c:numRef>
                <c:f>'As(III) L'!$U$13:$X$13</c:f>
                <c:numCache>
                  <c:formatCode>General</c:formatCode>
                  <c:ptCount val="4"/>
                  <c:pt idx="0">
                    <c:v>3.2304877526008724</c:v>
                  </c:pt>
                  <c:pt idx="1">
                    <c:v>18.660639573673397</c:v>
                  </c:pt>
                  <c:pt idx="2">
                    <c:v>7.7170728073519772</c:v>
                  </c:pt>
                  <c:pt idx="3">
                    <c:v>9.5306650136171687</c:v>
                  </c:pt>
                </c:numCache>
              </c:numRef>
            </c:plus>
            <c:minus>
              <c:numRef>
                <c:f>'As(III) L'!$U$13:$X$13</c:f>
                <c:numCache>
                  <c:formatCode>General</c:formatCode>
                  <c:ptCount val="4"/>
                  <c:pt idx="0">
                    <c:v>3.2304877526008724</c:v>
                  </c:pt>
                  <c:pt idx="1">
                    <c:v>18.660639573673397</c:v>
                  </c:pt>
                  <c:pt idx="2">
                    <c:v>7.7170728073519772</c:v>
                  </c:pt>
                  <c:pt idx="3">
                    <c:v>9.5306650136171687</c:v>
                  </c:pt>
                </c:numCache>
              </c:numRef>
            </c:minus>
            <c:spPr>
              <a:noFill/>
              <a:ln w="9525" cap="flat" cmpd="sng" algn="ctr">
                <a:solidFill>
                  <a:schemeClr val="tx1">
                    <a:lumMod val="65000"/>
                    <a:lumOff val="35000"/>
                  </a:schemeClr>
                </a:solidFill>
                <a:round/>
              </a:ln>
              <a:effectLst/>
            </c:spPr>
          </c:errBars>
          <c:cat>
            <c:strRef>
              <c:f>'As(III) L'!$N$12:$Q$12</c:f>
              <c:strCache>
                <c:ptCount val="4"/>
                <c:pt idx="0">
                  <c:v>Control </c:v>
                </c:pt>
                <c:pt idx="1">
                  <c:v>As(III) 1 ppm</c:v>
                </c:pt>
                <c:pt idx="2">
                  <c:v>As(III) 2 ppm </c:v>
                </c:pt>
                <c:pt idx="3">
                  <c:v>As(III) 5 ppm </c:v>
                </c:pt>
              </c:strCache>
            </c:strRef>
          </c:cat>
          <c:val>
            <c:numRef>
              <c:f>'As(III) L'!$N$13:$Q$13</c:f>
              <c:numCache>
                <c:formatCode>General</c:formatCode>
                <c:ptCount val="4"/>
                <c:pt idx="0">
                  <c:v>161.25965537730244</c:v>
                </c:pt>
                <c:pt idx="1">
                  <c:v>296.69421487603307</c:v>
                </c:pt>
                <c:pt idx="2">
                  <c:v>663.52019083319135</c:v>
                </c:pt>
                <c:pt idx="3">
                  <c:v>961.81665264928506</c:v>
                </c:pt>
              </c:numCache>
            </c:numRef>
          </c:val>
          <c:extLst>
            <c:ext xmlns:c16="http://schemas.microsoft.com/office/drawing/2014/chart" uri="{C3380CC4-5D6E-409C-BE32-E72D297353CC}">
              <c16:uniqueId val="{00000000-7AC2-4E6C-AC32-837F08C6E16F}"/>
            </c:ext>
          </c:extLst>
        </c:ser>
        <c:ser>
          <c:idx val="1"/>
          <c:order val="1"/>
          <c:tx>
            <c:strRef>
              <c:f>'As(III) L'!$M$14</c:f>
              <c:strCache>
                <c:ptCount val="1"/>
                <c:pt idx="0">
                  <c:v>Fe</c:v>
                </c:pt>
              </c:strCache>
            </c:strRef>
          </c:tx>
          <c:spPr>
            <a:solidFill>
              <a:schemeClr val="accent2"/>
            </a:solidFill>
            <a:ln>
              <a:noFill/>
            </a:ln>
            <a:effectLst/>
          </c:spPr>
          <c:invertIfNegative val="0"/>
          <c:errBars>
            <c:errBarType val="both"/>
            <c:errValType val="cust"/>
            <c:noEndCap val="0"/>
            <c:plus>
              <c:numRef>
                <c:f>'As(III) L'!$U$14:$X$14</c:f>
                <c:numCache>
                  <c:formatCode>General</c:formatCode>
                  <c:ptCount val="4"/>
                  <c:pt idx="0">
                    <c:v>7.6082511241873592</c:v>
                  </c:pt>
                  <c:pt idx="1">
                    <c:v>20.129730075340564</c:v>
                  </c:pt>
                  <c:pt idx="2">
                    <c:v>13.374613217329713</c:v>
                  </c:pt>
                  <c:pt idx="3">
                    <c:v>7.2650615979083577</c:v>
                  </c:pt>
                </c:numCache>
              </c:numRef>
            </c:plus>
            <c:minus>
              <c:numRef>
                <c:f>'As(III) L'!$U$14:$X$14</c:f>
                <c:numCache>
                  <c:formatCode>General</c:formatCode>
                  <c:ptCount val="4"/>
                  <c:pt idx="0">
                    <c:v>7.6082511241873592</c:v>
                  </c:pt>
                  <c:pt idx="1">
                    <c:v>20.129730075340564</c:v>
                  </c:pt>
                  <c:pt idx="2">
                    <c:v>13.374613217329713</c:v>
                  </c:pt>
                  <c:pt idx="3">
                    <c:v>7.2650615979083577</c:v>
                  </c:pt>
                </c:numCache>
              </c:numRef>
            </c:minus>
            <c:spPr>
              <a:noFill/>
              <a:ln w="9525" cap="flat" cmpd="sng" algn="ctr">
                <a:solidFill>
                  <a:schemeClr val="tx1">
                    <a:lumMod val="65000"/>
                    <a:lumOff val="35000"/>
                  </a:schemeClr>
                </a:solidFill>
                <a:round/>
              </a:ln>
              <a:effectLst/>
            </c:spPr>
          </c:errBars>
          <c:cat>
            <c:strRef>
              <c:f>'As(III) L'!$N$12:$Q$12</c:f>
              <c:strCache>
                <c:ptCount val="4"/>
                <c:pt idx="0">
                  <c:v>Control </c:v>
                </c:pt>
                <c:pt idx="1">
                  <c:v>As(III) 1 ppm</c:v>
                </c:pt>
                <c:pt idx="2">
                  <c:v>As(III) 2 ppm </c:v>
                </c:pt>
                <c:pt idx="3">
                  <c:v>As(III) 5 ppm </c:v>
                </c:pt>
              </c:strCache>
            </c:strRef>
          </c:cat>
          <c:val>
            <c:numRef>
              <c:f>'As(III) L'!$N$14:$Q$14</c:f>
              <c:numCache>
                <c:formatCode>General</c:formatCode>
                <c:ptCount val="4"/>
                <c:pt idx="0">
                  <c:v>683.89780154486027</c:v>
                </c:pt>
                <c:pt idx="1">
                  <c:v>398.82920110192839</c:v>
                </c:pt>
                <c:pt idx="2">
                  <c:v>1010.3254387459534</c:v>
                </c:pt>
                <c:pt idx="3">
                  <c:v>855.95738716007838</c:v>
                </c:pt>
              </c:numCache>
            </c:numRef>
          </c:val>
          <c:extLst>
            <c:ext xmlns:c16="http://schemas.microsoft.com/office/drawing/2014/chart" uri="{C3380CC4-5D6E-409C-BE32-E72D297353CC}">
              <c16:uniqueId val="{00000001-7AC2-4E6C-AC32-837F08C6E16F}"/>
            </c:ext>
          </c:extLst>
        </c:ser>
        <c:ser>
          <c:idx val="2"/>
          <c:order val="2"/>
          <c:tx>
            <c:strRef>
              <c:f>'As(III) L'!$M$15</c:f>
              <c:strCache>
                <c:ptCount val="1"/>
                <c:pt idx="0">
                  <c:v>Ni</c:v>
                </c:pt>
              </c:strCache>
            </c:strRef>
          </c:tx>
          <c:spPr>
            <a:solidFill>
              <a:schemeClr val="accent3"/>
            </a:solidFill>
            <a:ln>
              <a:noFill/>
            </a:ln>
            <a:effectLst/>
          </c:spPr>
          <c:invertIfNegative val="0"/>
          <c:errBars>
            <c:errBarType val="both"/>
            <c:errValType val="cust"/>
            <c:noEndCap val="0"/>
            <c:plus>
              <c:numRef>
                <c:f>'As(III) L'!$U$15:$X$15</c:f>
                <c:numCache>
                  <c:formatCode>General</c:formatCode>
                  <c:ptCount val="4"/>
                  <c:pt idx="0">
                    <c:v>0.66164757728223733</c:v>
                  </c:pt>
                  <c:pt idx="1">
                    <c:v>1.7255468066622017</c:v>
                  </c:pt>
                  <c:pt idx="2">
                    <c:v>0.49500218252969713</c:v>
                  </c:pt>
                  <c:pt idx="3">
                    <c:v>0.77082854414732449</c:v>
                  </c:pt>
                </c:numCache>
              </c:numRef>
            </c:plus>
            <c:minus>
              <c:numRef>
                <c:f>'As(III) L'!$U$15:$X$15</c:f>
                <c:numCache>
                  <c:formatCode>General</c:formatCode>
                  <c:ptCount val="4"/>
                  <c:pt idx="0">
                    <c:v>0.66164757728223733</c:v>
                  </c:pt>
                  <c:pt idx="1">
                    <c:v>1.7255468066622017</c:v>
                  </c:pt>
                  <c:pt idx="2">
                    <c:v>0.49500218252969713</c:v>
                  </c:pt>
                  <c:pt idx="3">
                    <c:v>0.77082854414732449</c:v>
                  </c:pt>
                </c:numCache>
              </c:numRef>
            </c:minus>
            <c:spPr>
              <a:noFill/>
              <a:ln w="9525" cap="flat" cmpd="sng" algn="ctr">
                <a:solidFill>
                  <a:schemeClr val="tx1">
                    <a:lumMod val="65000"/>
                    <a:lumOff val="35000"/>
                  </a:schemeClr>
                </a:solidFill>
                <a:round/>
              </a:ln>
              <a:effectLst/>
            </c:spPr>
          </c:errBars>
          <c:cat>
            <c:strRef>
              <c:f>'As(III) L'!$N$12:$Q$12</c:f>
              <c:strCache>
                <c:ptCount val="4"/>
                <c:pt idx="0">
                  <c:v>Control </c:v>
                </c:pt>
                <c:pt idx="1">
                  <c:v>As(III) 1 ppm</c:v>
                </c:pt>
                <c:pt idx="2">
                  <c:v>As(III) 2 ppm </c:v>
                </c:pt>
                <c:pt idx="3">
                  <c:v>As(III) 5 ppm </c:v>
                </c:pt>
              </c:strCache>
            </c:strRef>
          </c:cat>
          <c:val>
            <c:numRef>
              <c:f>'As(III) L'!$N$15:$Q$15</c:f>
              <c:numCache>
                <c:formatCode>General</c:formatCode>
                <c:ptCount val="4"/>
                <c:pt idx="0">
                  <c:v>37.551990493166961</c:v>
                </c:pt>
                <c:pt idx="1">
                  <c:v>15.599173553719007</c:v>
                </c:pt>
                <c:pt idx="2">
                  <c:v>37.042085534162545</c:v>
                </c:pt>
                <c:pt idx="3">
                  <c:v>37.005887300252311</c:v>
                </c:pt>
              </c:numCache>
            </c:numRef>
          </c:val>
          <c:extLst>
            <c:ext xmlns:c16="http://schemas.microsoft.com/office/drawing/2014/chart" uri="{C3380CC4-5D6E-409C-BE32-E72D297353CC}">
              <c16:uniqueId val="{00000002-7AC2-4E6C-AC32-837F08C6E16F}"/>
            </c:ext>
          </c:extLst>
        </c:ser>
        <c:ser>
          <c:idx val="3"/>
          <c:order val="3"/>
          <c:tx>
            <c:strRef>
              <c:f>'As(III) L'!$M$16</c:f>
              <c:strCache>
                <c:ptCount val="1"/>
                <c:pt idx="0">
                  <c:v>Cu</c:v>
                </c:pt>
              </c:strCache>
            </c:strRef>
          </c:tx>
          <c:spPr>
            <a:solidFill>
              <a:schemeClr val="accent4"/>
            </a:solidFill>
            <a:ln>
              <a:noFill/>
            </a:ln>
            <a:effectLst/>
          </c:spPr>
          <c:invertIfNegative val="0"/>
          <c:errBars>
            <c:errBarType val="both"/>
            <c:errValType val="cust"/>
            <c:noEndCap val="0"/>
            <c:plus>
              <c:numRef>
                <c:f>'As(III) L'!$U$16:$X$16</c:f>
                <c:numCache>
                  <c:formatCode>General</c:formatCode>
                  <c:ptCount val="4"/>
                  <c:pt idx="0">
                    <c:v>3.5071549764405683</c:v>
                  </c:pt>
                  <c:pt idx="1">
                    <c:v>4.7506934976137707</c:v>
                  </c:pt>
                  <c:pt idx="2">
                    <c:v>0.83957641811245065</c:v>
                  </c:pt>
                  <c:pt idx="3">
                    <c:v>1.364230452547962</c:v>
                  </c:pt>
                </c:numCache>
              </c:numRef>
            </c:plus>
            <c:minus>
              <c:numRef>
                <c:f>'As(III) L'!$U$16:$X$16</c:f>
                <c:numCache>
                  <c:formatCode>General</c:formatCode>
                  <c:ptCount val="4"/>
                  <c:pt idx="0">
                    <c:v>3.5071549764405683</c:v>
                  </c:pt>
                  <c:pt idx="1">
                    <c:v>4.7506934976137707</c:v>
                  </c:pt>
                  <c:pt idx="2">
                    <c:v>0.83957641811245065</c:v>
                  </c:pt>
                  <c:pt idx="3">
                    <c:v>1.364230452547962</c:v>
                  </c:pt>
                </c:numCache>
              </c:numRef>
            </c:minus>
            <c:spPr>
              <a:noFill/>
              <a:ln w="9525" cap="flat" cmpd="sng" algn="ctr">
                <a:solidFill>
                  <a:schemeClr val="tx1">
                    <a:lumMod val="65000"/>
                    <a:lumOff val="35000"/>
                  </a:schemeClr>
                </a:solidFill>
                <a:round/>
              </a:ln>
              <a:effectLst/>
            </c:spPr>
          </c:errBars>
          <c:cat>
            <c:strRef>
              <c:f>'As(III) L'!$N$12:$Q$12</c:f>
              <c:strCache>
                <c:ptCount val="4"/>
                <c:pt idx="0">
                  <c:v>Control </c:v>
                </c:pt>
                <c:pt idx="1">
                  <c:v>As(III) 1 ppm</c:v>
                </c:pt>
                <c:pt idx="2">
                  <c:v>As(III) 2 ppm </c:v>
                </c:pt>
                <c:pt idx="3">
                  <c:v>As(III) 5 ppm </c:v>
                </c:pt>
              </c:strCache>
            </c:strRef>
          </c:cat>
          <c:val>
            <c:numRef>
              <c:f>'As(III) L'!$N$16:$Q$16</c:f>
              <c:numCache>
                <c:formatCode>General</c:formatCode>
                <c:ptCount val="4"/>
                <c:pt idx="0">
                  <c:v>98.871063576945929</c:v>
                </c:pt>
                <c:pt idx="1">
                  <c:v>92.011019283746563</c:v>
                </c:pt>
                <c:pt idx="2">
                  <c:v>102.40245356960301</c:v>
                </c:pt>
                <c:pt idx="3">
                  <c:v>181.60919540229884</c:v>
                </c:pt>
              </c:numCache>
            </c:numRef>
          </c:val>
          <c:extLst>
            <c:ext xmlns:c16="http://schemas.microsoft.com/office/drawing/2014/chart" uri="{C3380CC4-5D6E-409C-BE32-E72D297353CC}">
              <c16:uniqueId val="{00000003-7AC2-4E6C-AC32-837F08C6E16F}"/>
            </c:ext>
          </c:extLst>
        </c:ser>
        <c:dLbls>
          <c:showLegendKey val="0"/>
          <c:showVal val="0"/>
          <c:showCatName val="0"/>
          <c:showSerName val="0"/>
          <c:showPercent val="0"/>
          <c:showBubbleSize val="0"/>
        </c:dLbls>
        <c:gapWidth val="219"/>
        <c:overlap val="-27"/>
        <c:axId val="1539390368"/>
        <c:axId val="1494083360"/>
      </c:barChart>
      <c:catAx>
        <c:axId val="15393903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94083360"/>
        <c:crosses val="autoZero"/>
        <c:auto val="1"/>
        <c:lblAlgn val="ctr"/>
        <c:lblOffset val="100"/>
        <c:noMultiLvlLbl val="0"/>
      </c:catAx>
      <c:valAx>
        <c:axId val="149408336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39390368"/>
        <c:crosses val="autoZero"/>
        <c:crossBetween val="between"/>
      </c:valAx>
      <c:spPr>
        <a:noFill/>
        <a:ln>
          <a:noFill/>
        </a:ln>
        <a:effectLst/>
      </c:spPr>
    </c:plotArea>
    <c:legend>
      <c:legendPos val="b"/>
      <c:layout>
        <c:manualLayout>
          <c:xMode val="edge"/>
          <c:yMode val="edge"/>
          <c:x val="0.23875065616797905"/>
          <c:y val="0.93162893326747154"/>
          <c:w val="0.64472090988626407"/>
          <c:h val="6.58302318141741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9452296587926508"/>
          <c:y val="3.8684750296576975E-2"/>
          <c:w val="0.69987029746281704"/>
          <c:h val="0.71306728336694836"/>
        </c:manualLayout>
      </c:layout>
      <c:barChart>
        <c:barDir val="col"/>
        <c:grouping val="clustered"/>
        <c:varyColors val="0"/>
        <c:ser>
          <c:idx val="0"/>
          <c:order val="0"/>
          <c:tx>
            <c:strRef>
              <c:f>'As(III) L'!$M$5</c:f>
              <c:strCache>
                <c:ptCount val="1"/>
                <c:pt idx="0">
                  <c:v>Na</c:v>
                </c:pt>
              </c:strCache>
            </c:strRef>
          </c:tx>
          <c:spPr>
            <a:solidFill>
              <a:schemeClr val="accent1"/>
            </a:solidFill>
            <a:ln>
              <a:noFill/>
            </a:ln>
            <a:effectLst/>
          </c:spPr>
          <c:invertIfNegative val="0"/>
          <c:errBars>
            <c:errBarType val="both"/>
            <c:errValType val="cust"/>
            <c:noEndCap val="0"/>
            <c:plus>
              <c:numRef>
                <c:f>'As(III) L'!$U$5:$X$5</c:f>
                <c:numCache>
                  <c:formatCode>General</c:formatCode>
                  <c:ptCount val="4"/>
                  <c:pt idx="0">
                    <c:v>320.96122906926689</c:v>
                  </c:pt>
                  <c:pt idx="1">
                    <c:v>489.14474123975157</c:v>
                  </c:pt>
                  <c:pt idx="2">
                    <c:v>101.74930029113806</c:v>
                  </c:pt>
                  <c:pt idx="3">
                    <c:v>154.82602450733052</c:v>
                  </c:pt>
                </c:numCache>
              </c:numRef>
            </c:plus>
            <c:minus>
              <c:numRef>
                <c:f>'As(III) L'!$U$5:$X$5</c:f>
                <c:numCache>
                  <c:formatCode>General</c:formatCode>
                  <c:ptCount val="4"/>
                  <c:pt idx="0">
                    <c:v>320.96122906926689</c:v>
                  </c:pt>
                  <c:pt idx="1">
                    <c:v>489.14474123975157</c:v>
                  </c:pt>
                  <c:pt idx="2">
                    <c:v>101.74930029113806</c:v>
                  </c:pt>
                  <c:pt idx="3">
                    <c:v>154.82602450733052</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L'!$N$5:$Q$5</c:f>
              <c:numCache>
                <c:formatCode>General</c:formatCode>
                <c:ptCount val="4"/>
                <c:pt idx="0">
                  <c:v>6399.2869875222832</c:v>
                </c:pt>
                <c:pt idx="1">
                  <c:v>5655.6473829201104</c:v>
                </c:pt>
                <c:pt idx="2">
                  <c:v>5240.7565172942586</c:v>
                </c:pt>
                <c:pt idx="3">
                  <c:v>4860.6672273619288</c:v>
                </c:pt>
              </c:numCache>
            </c:numRef>
          </c:val>
          <c:extLst>
            <c:ext xmlns:c16="http://schemas.microsoft.com/office/drawing/2014/chart" uri="{C3380CC4-5D6E-409C-BE32-E72D297353CC}">
              <c16:uniqueId val="{00000000-D4B5-4623-B3DB-E6F0052B048C}"/>
            </c:ext>
          </c:extLst>
        </c:ser>
        <c:ser>
          <c:idx val="1"/>
          <c:order val="1"/>
          <c:tx>
            <c:strRef>
              <c:f>'As(III) L'!$M$6</c:f>
              <c:strCache>
                <c:ptCount val="1"/>
                <c:pt idx="0">
                  <c:v>Mg</c:v>
                </c:pt>
              </c:strCache>
            </c:strRef>
          </c:tx>
          <c:spPr>
            <a:solidFill>
              <a:schemeClr val="accent2"/>
            </a:solidFill>
            <a:ln>
              <a:noFill/>
            </a:ln>
            <a:effectLst/>
          </c:spPr>
          <c:invertIfNegative val="0"/>
          <c:errBars>
            <c:errBarType val="both"/>
            <c:errValType val="cust"/>
            <c:noEndCap val="0"/>
            <c:plus>
              <c:numRef>
                <c:f>'As(III) L'!$U$6:$X$6</c:f>
                <c:numCache>
                  <c:formatCode>General</c:formatCode>
                  <c:ptCount val="4"/>
                  <c:pt idx="0">
                    <c:v>212.11705117658704</c:v>
                  </c:pt>
                  <c:pt idx="1">
                    <c:v>671.65534388601282</c:v>
                  </c:pt>
                  <c:pt idx="2">
                    <c:v>202.26568412679097</c:v>
                  </c:pt>
                  <c:pt idx="3">
                    <c:v>161.74965065364293</c:v>
                  </c:pt>
                </c:numCache>
              </c:numRef>
            </c:plus>
            <c:minus>
              <c:numRef>
                <c:f>'As(III) L'!$U$6:$X$6</c:f>
                <c:numCache>
                  <c:formatCode>General</c:formatCode>
                  <c:ptCount val="4"/>
                  <c:pt idx="0">
                    <c:v>212.11705117658704</c:v>
                  </c:pt>
                  <c:pt idx="1">
                    <c:v>671.65534388601282</c:v>
                  </c:pt>
                  <c:pt idx="2">
                    <c:v>202.26568412679097</c:v>
                  </c:pt>
                  <c:pt idx="3">
                    <c:v>161.74965065364293</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L'!$N$6:$Q$6</c:f>
              <c:numCache>
                <c:formatCode>General</c:formatCode>
                <c:ptCount val="4"/>
                <c:pt idx="0">
                  <c:v>11605.46642899584</c:v>
                </c:pt>
                <c:pt idx="1">
                  <c:v>11904.269972451792</c:v>
                </c:pt>
                <c:pt idx="2">
                  <c:v>12066.791616970526</c:v>
                </c:pt>
                <c:pt idx="3">
                  <c:v>14957.667507709559</c:v>
                </c:pt>
              </c:numCache>
            </c:numRef>
          </c:val>
          <c:extLst>
            <c:ext xmlns:c16="http://schemas.microsoft.com/office/drawing/2014/chart" uri="{C3380CC4-5D6E-409C-BE32-E72D297353CC}">
              <c16:uniqueId val="{00000001-D4B5-4623-B3DB-E6F0052B048C}"/>
            </c:ext>
          </c:extLst>
        </c:ser>
        <c:ser>
          <c:idx val="2"/>
          <c:order val="2"/>
          <c:tx>
            <c:strRef>
              <c:f>'As(III) L'!$M$7</c:f>
              <c:strCache>
                <c:ptCount val="1"/>
                <c:pt idx="0">
                  <c:v>P</c:v>
                </c:pt>
              </c:strCache>
            </c:strRef>
          </c:tx>
          <c:spPr>
            <a:solidFill>
              <a:schemeClr val="accent3"/>
            </a:solidFill>
            <a:ln>
              <a:noFill/>
            </a:ln>
            <a:effectLst/>
          </c:spPr>
          <c:invertIfNegative val="0"/>
          <c:errBars>
            <c:errBarType val="both"/>
            <c:errValType val="cust"/>
            <c:noEndCap val="0"/>
            <c:plus>
              <c:numRef>
                <c:f>'As(III) L'!$U$7:$X$7</c:f>
                <c:numCache>
                  <c:formatCode>General</c:formatCode>
                  <c:ptCount val="4"/>
                  <c:pt idx="0">
                    <c:v>265.39435911867406</c:v>
                  </c:pt>
                  <c:pt idx="1">
                    <c:v>2024.0582846929351</c:v>
                  </c:pt>
                  <c:pt idx="2">
                    <c:v>586.04135361798751</c:v>
                  </c:pt>
                  <c:pt idx="3">
                    <c:v>475.40213537945505</c:v>
                  </c:pt>
                </c:numCache>
              </c:numRef>
            </c:plus>
            <c:minus>
              <c:numRef>
                <c:f>'As(III) L'!$U$7:$X$7</c:f>
                <c:numCache>
                  <c:formatCode>General</c:formatCode>
                  <c:ptCount val="4"/>
                  <c:pt idx="0">
                    <c:v>265.39435911867406</c:v>
                  </c:pt>
                  <c:pt idx="1">
                    <c:v>2024.0582846929351</c:v>
                  </c:pt>
                  <c:pt idx="2">
                    <c:v>586.04135361798751</c:v>
                  </c:pt>
                  <c:pt idx="3">
                    <c:v>475.40213537945505</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L'!$N$8:$Q$8</c:f>
              <c:numCache>
                <c:formatCode>General</c:formatCode>
                <c:ptCount val="4"/>
                <c:pt idx="0">
                  <c:v>14303.030303030302</c:v>
                </c:pt>
                <c:pt idx="1">
                  <c:v>17341.942148760332</c:v>
                </c:pt>
                <c:pt idx="2">
                  <c:v>41421.025728403481</c:v>
                </c:pt>
                <c:pt idx="3">
                  <c:v>55789.178581440996</c:v>
                </c:pt>
              </c:numCache>
            </c:numRef>
          </c:val>
          <c:extLst>
            <c:ext xmlns:c16="http://schemas.microsoft.com/office/drawing/2014/chart" uri="{C3380CC4-5D6E-409C-BE32-E72D297353CC}">
              <c16:uniqueId val="{00000002-D4B5-4623-B3DB-E6F0052B048C}"/>
            </c:ext>
          </c:extLst>
        </c:ser>
        <c:ser>
          <c:idx val="3"/>
          <c:order val="3"/>
          <c:tx>
            <c:strRef>
              <c:f>'As(III) L'!$M$8</c:f>
              <c:strCache>
                <c:ptCount val="1"/>
                <c:pt idx="0">
                  <c:v>S </c:v>
                </c:pt>
              </c:strCache>
            </c:strRef>
          </c:tx>
          <c:spPr>
            <a:solidFill>
              <a:schemeClr val="accent4"/>
            </a:solidFill>
            <a:ln>
              <a:noFill/>
            </a:ln>
            <a:effectLst/>
          </c:spPr>
          <c:invertIfNegative val="0"/>
          <c:errBars>
            <c:errBarType val="both"/>
            <c:errValType val="cust"/>
            <c:noEndCap val="0"/>
            <c:plus>
              <c:numRef>
                <c:f>'As(III) L'!$U$9:$X$9</c:f>
                <c:numCache>
                  <c:formatCode>General</c:formatCode>
                  <c:ptCount val="4"/>
                  <c:pt idx="0">
                    <c:v>1970.9490038186973</c:v>
                  </c:pt>
                  <c:pt idx="1">
                    <c:v>3085.3687031132399</c:v>
                  </c:pt>
                  <c:pt idx="2">
                    <c:v>2877.6707627937762</c:v>
                  </c:pt>
                  <c:pt idx="3">
                    <c:v>2677.8702408207578</c:v>
                  </c:pt>
                </c:numCache>
              </c:numRef>
            </c:plus>
            <c:minus>
              <c:numRef>
                <c:f>'As(III) L'!$U$9:$X$9</c:f>
                <c:numCache>
                  <c:formatCode>General</c:formatCode>
                  <c:ptCount val="4"/>
                  <c:pt idx="0">
                    <c:v>1970.9490038186973</c:v>
                  </c:pt>
                  <c:pt idx="1">
                    <c:v>3085.3687031132399</c:v>
                  </c:pt>
                  <c:pt idx="2">
                    <c:v>2877.6707627937762</c:v>
                  </c:pt>
                  <c:pt idx="3">
                    <c:v>2677.8702408207578</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L'!$N$8:$Q$8</c:f>
              <c:numCache>
                <c:formatCode>General</c:formatCode>
                <c:ptCount val="4"/>
                <c:pt idx="0">
                  <c:v>14303.030303030302</c:v>
                </c:pt>
                <c:pt idx="1">
                  <c:v>17341.942148760332</c:v>
                </c:pt>
                <c:pt idx="2">
                  <c:v>41421.025728403481</c:v>
                </c:pt>
                <c:pt idx="3">
                  <c:v>55789.178581440996</c:v>
                </c:pt>
              </c:numCache>
            </c:numRef>
          </c:val>
          <c:extLst>
            <c:ext xmlns:c16="http://schemas.microsoft.com/office/drawing/2014/chart" uri="{C3380CC4-5D6E-409C-BE32-E72D297353CC}">
              <c16:uniqueId val="{00000003-D4B5-4623-B3DB-E6F0052B048C}"/>
            </c:ext>
          </c:extLst>
        </c:ser>
        <c:ser>
          <c:idx val="4"/>
          <c:order val="4"/>
          <c:tx>
            <c:strRef>
              <c:f>'As(III) L'!$M$10</c:f>
              <c:strCache>
                <c:ptCount val="1"/>
                <c:pt idx="0">
                  <c:v>Ca</c:v>
                </c:pt>
              </c:strCache>
            </c:strRef>
          </c:tx>
          <c:spPr>
            <a:solidFill>
              <a:schemeClr val="accent5"/>
            </a:solidFill>
            <a:ln>
              <a:noFill/>
            </a:ln>
            <a:effectLst/>
          </c:spPr>
          <c:invertIfNegative val="0"/>
          <c:errBars>
            <c:errBarType val="both"/>
            <c:errValType val="cust"/>
            <c:noEndCap val="0"/>
            <c:plus>
              <c:numRef>
                <c:f>'As(III) L'!$U$10:$X$10</c:f>
                <c:numCache>
                  <c:formatCode>General</c:formatCode>
                  <c:ptCount val="4"/>
                  <c:pt idx="0">
                    <c:v>959.33378684130355</c:v>
                  </c:pt>
                  <c:pt idx="1">
                    <c:v>5525.5978066060516</c:v>
                  </c:pt>
                  <c:pt idx="2">
                    <c:v>1574.5102796212034</c:v>
                  </c:pt>
                  <c:pt idx="3">
                    <c:v>1134.4764927468884</c:v>
                  </c:pt>
                </c:numCache>
              </c:numRef>
            </c:plus>
            <c:minus>
              <c:numRef>
                <c:f>'As(III) L'!$U$10:$X$10</c:f>
                <c:numCache>
                  <c:formatCode>General</c:formatCode>
                  <c:ptCount val="4"/>
                  <c:pt idx="0">
                    <c:v>959.33378684130355</c:v>
                  </c:pt>
                  <c:pt idx="1">
                    <c:v>5525.5978066060516</c:v>
                  </c:pt>
                  <c:pt idx="2">
                    <c:v>1574.5102796212034</c:v>
                  </c:pt>
                  <c:pt idx="3">
                    <c:v>1134.4764927468884</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L'!$N$10:$Q$10</c:f>
              <c:numCache>
                <c:formatCode>General</c:formatCode>
                <c:ptCount val="4"/>
                <c:pt idx="0">
                  <c:v>56530.005941770658</c:v>
                </c:pt>
                <c:pt idx="1">
                  <c:v>71239.669421487619</c:v>
                </c:pt>
                <c:pt idx="2">
                  <c:v>75880.047708297832</c:v>
                </c:pt>
                <c:pt idx="3">
                  <c:v>93501.541911970839</c:v>
                </c:pt>
              </c:numCache>
            </c:numRef>
          </c:val>
          <c:extLst>
            <c:ext xmlns:c16="http://schemas.microsoft.com/office/drawing/2014/chart" uri="{C3380CC4-5D6E-409C-BE32-E72D297353CC}">
              <c16:uniqueId val="{00000004-D4B5-4623-B3DB-E6F0052B048C}"/>
            </c:ext>
          </c:extLst>
        </c:ser>
        <c:ser>
          <c:idx val="5"/>
          <c:order val="5"/>
          <c:tx>
            <c:strRef>
              <c:f>'As(III) L'!$M$9</c:f>
              <c:strCache>
                <c:ptCount val="1"/>
                <c:pt idx="0">
                  <c:v>K</c:v>
                </c:pt>
              </c:strCache>
            </c:strRef>
          </c:tx>
          <c:spPr>
            <a:solidFill>
              <a:schemeClr val="accent6"/>
            </a:solidFill>
            <a:ln>
              <a:noFill/>
            </a:ln>
            <a:effectLst/>
          </c:spPr>
          <c:invertIfNegative val="0"/>
          <c:errBars>
            <c:errBarType val="both"/>
            <c:errValType val="cust"/>
            <c:noEndCap val="0"/>
            <c:plus>
              <c:numRef>
                <c:f>'As(III) L'!$U$8:$X$8</c:f>
                <c:numCache>
                  <c:formatCode>General</c:formatCode>
                  <c:ptCount val="4"/>
                  <c:pt idx="0">
                    <c:v>123.10224611840907</c:v>
                  </c:pt>
                  <c:pt idx="1">
                    <c:v>4068.235376990754</c:v>
                  </c:pt>
                  <c:pt idx="2">
                    <c:v>1088.5088333584456</c:v>
                  </c:pt>
                  <c:pt idx="3">
                    <c:v>613.00687616991479</c:v>
                  </c:pt>
                </c:numCache>
              </c:numRef>
            </c:plus>
            <c:minus>
              <c:numRef>
                <c:f>'As(III) L'!$U$8:$X$8</c:f>
                <c:numCache>
                  <c:formatCode>General</c:formatCode>
                  <c:ptCount val="4"/>
                  <c:pt idx="0">
                    <c:v>123.10224611840907</c:v>
                  </c:pt>
                  <c:pt idx="1">
                    <c:v>4068.235376990754</c:v>
                  </c:pt>
                  <c:pt idx="2">
                    <c:v>1088.5088333584456</c:v>
                  </c:pt>
                  <c:pt idx="3">
                    <c:v>613.00687616991479</c:v>
                  </c:pt>
                </c:numCache>
              </c:numRef>
            </c:minus>
            <c:spPr>
              <a:noFill/>
              <a:ln w="9525" cap="flat" cmpd="sng" algn="ctr">
                <a:solidFill>
                  <a:schemeClr val="tx1">
                    <a:lumMod val="65000"/>
                    <a:lumOff val="35000"/>
                  </a:schemeClr>
                </a:solidFill>
                <a:round/>
              </a:ln>
              <a:effectLst/>
            </c:spPr>
          </c:errBars>
          <c:cat>
            <c:strRef>
              <c:f>'As(III) L'!$N$4:$Q$4</c:f>
              <c:strCache>
                <c:ptCount val="4"/>
                <c:pt idx="0">
                  <c:v>Control </c:v>
                </c:pt>
                <c:pt idx="1">
                  <c:v>As(III) 1 ppm</c:v>
                </c:pt>
                <c:pt idx="2">
                  <c:v>As(III) 2 ppm </c:v>
                </c:pt>
                <c:pt idx="3">
                  <c:v>As(III) 5 ppm </c:v>
                </c:pt>
              </c:strCache>
            </c:strRef>
          </c:cat>
          <c:val>
            <c:numRef>
              <c:f>'As(III) L'!$N$9:$Q$9</c:f>
              <c:numCache>
                <c:formatCode>General</c:formatCode>
                <c:ptCount val="4"/>
                <c:pt idx="0">
                  <c:v>103018.41948900771</c:v>
                </c:pt>
                <c:pt idx="1">
                  <c:v>140909.09090909091</c:v>
                </c:pt>
                <c:pt idx="2">
                  <c:v>254557.84631112625</c:v>
                </c:pt>
                <c:pt idx="3">
                  <c:v>257246.98626296606</c:v>
                </c:pt>
              </c:numCache>
            </c:numRef>
          </c:val>
          <c:extLst>
            <c:ext xmlns:c16="http://schemas.microsoft.com/office/drawing/2014/chart" uri="{C3380CC4-5D6E-409C-BE32-E72D297353CC}">
              <c16:uniqueId val="{00000005-D4B5-4623-B3DB-E6F0052B048C}"/>
            </c:ext>
          </c:extLst>
        </c:ser>
        <c:dLbls>
          <c:showLegendKey val="0"/>
          <c:showVal val="0"/>
          <c:showCatName val="0"/>
          <c:showSerName val="0"/>
          <c:showPercent val="0"/>
          <c:showBubbleSize val="0"/>
        </c:dLbls>
        <c:gapWidth val="219"/>
        <c:overlap val="-27"/>
        <c:axId val="1876176160"/>
        <c:axId val="1594494480"/>
      </c:barChart>
      <c:catAx>
        <c:axId val="187617616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Treatment </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94494480"/>
        <c:crosses val="autoZero"/>
        <c:auto val="1"/>
        <c:lblAlgn val="ctr"/>
        <c:lblOffset val="100"/>
        <c:noMultiLvlLbl val="0"/>
      </c:catAx>
      <c:valAx>
        <c:axId val="1594494480"/>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876176160"/>
        <c:crosses val="autoZero"/>
        <c:crossBetween val="between"/>
      </c:valAx>
      <c:spPr>
        <a:noFill/>
        <a:ln>
          <a:noFill/>
        </a:ln>
        <a:effectLst/>
      </c:spPr>
    </c:plotArea>
    <c:legend>
      <c:legendPos val="b"/>
      <c:layout>
        <c:manualLayout>
          <c:xMode val="edge"/>
          <c:yMode val="edge"/>
          <c:x val="0.20703871391076112"/>
          <c:y val="0.92904074936492365"/>
          <c:w val="0.76186351706036759"/>
          <c:h val="7.0959250635076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0.0047</cdr:y>
    </cdr:from>
    <cdr:to>
      <cdr:x>0.13763</cdr:x>
      <cdr:y>0.09649</cdr:y>
    </cdr:to>
    <cdr:sp macro="" textlink="">
      <cdr:nvSpPr>
        <cdr:cNvPr id="3" name="TextBox 78">
          <a:extLst xmlns:a="http://schemas.openxmlformats.org/drawingml/2006/main">
            <a:ext uri="{FF2B5EF4-FFF2-40B4-BE49-F238E27FC236}">
              <a16:creationId xmlns:a16="http://schemas.microsoft.com/office/drawing/2014/main" id="{27382A6B-8463-4BA0-BE72-68455A83A04B}"/>
            </a:ext>
          </a:extLst>
        </cdr:cNvPr>
        <cdr:cNvSpPr txBox="1"/>
      </cdr:nvSpPr>
      <cdr:spPr>
        <a:xfrm xmlns:a="http://schemas.openxmlformats.org/drawingml/2006/main">
          <a:off x="-25023946" y="23618"/>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t>C</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0.13164</cdr:x>
      <cdr:y>0.09321</cdr:y>
    </cdr:to>
    <cdr:sp macro="" textlink="">
      <cdr:nvSpPr>
        <cdr:cNvPr id="2" name="TextBox 16">
          <a:extLst xmlns:a="http://schemas.openxmlformats.org/drawingml/2006/main">
            <a:ext uri="{FF2B5EF4-FFF2-40B4-BE49-F238E27FC236}">
              <a16:creationId xmlns:a16="http://schemas.microsoft.com/office/drawing/2014/main" id="{E0882A00-22BF-46B1-8495-C000DE42304E}"/>
            </a:ext>
          </a:extLst>
        </cdr:cNvPr>
        <cdr:cNvSpPr txBox="1"/>
      </cdr:nvSpPr>
      <cdr:spPr>
        <a:xfrm xmlns:a="http://schemas.openxmlformats.org/drawingml/2006/main">
          <a:off x="-14776581" y="-11954969"/>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1pPr>
          <a:lvl2pPr marL="0" marR="0" indent="21945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2pPr>
          <a:lvl3pPr marL="0" marR="0" indent="438912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3pPr>
          <a:lvl4pPr marL="0" marR="0" indent="65836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4pPr>
          <a:lvl5pPr marL="0" marR="0" indent="877824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5pPr>
          <a:lvl6pPr marL="0" marR="0" indent="1097280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6pPr>
          <a:lvl7pPr marL="0" marR="0" indent="131673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7pPr>
          <a:lvl8pPr marL="0" marR="0" indent="15361919"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8pPr>
          <a:lvl9pPr marL="0" marR="0" indent="175564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A</a:t>
          </a:r>
        </a:p>
      </cdr:txBody>
    </cdr:sp>
  </cdr:relSizeAnchor>
</c:userShapes>
</file>

<file path=ppt/drawings/drawing11.xml><?xml version="1.0" encoding="utf-8"?>
<c:userShapes xmlns:c="http://schemas.openxmlformats.org/drawingml/2006/chart">
  <cdr:relSizeAnchor xmlns:cdr="http://schemas.openxmlformats.org/drawingml/2006/chartDrawing">
    <cdr:from>
      <cdr:x>0.01437</cdr:x>
      <cdr:y>0.01091</cdr:y>
    </cdr:from>
    <cdr:to>
      <cdr:x>0.14601</cdr:x>
      <cdr:y>0.10557</cdr:y>
    </cdr:to>
    <cdr:sp macro="" textlink="">
      <cdr:nvSpPr>
        <cdr:cNvPr id="2" name="TextBox 16">
          <a:extLst xmlns:a="http://schemas.openxmlformats.org/drawingml/2006/main">
            <a:ext uri="{FF2B5EF4-FFF2-40B4-BE49-F238E27FC236}">
              <a16:creationId xmlns:a16="http://schemas.microsoft.com/office/drawing/2014/main" id="{ABBF24F4-1AC4-47F2-BD42-25B321ABD31C}"/>
            </a:ext>
          </a:extLst>
        </cdr:cNvPr>
        <cdr:cNvSpPr txBox="1"/>
      </cdr:nvSpPr>
      <cdr:spPr>
        <a:xfrm xmlns:a="http://schemas.openxmlformats.org/drawingml/2006/main">
          <a:off x="75551" y="53204"/>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B</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0.00253</cdr:y>
    </cdr:from>
    <cdr:to>
      <cdr:x>0.13164</cdr:x>
      <cdr:y>0.09706</cdr:y>
    </cdr:to>
    <cdr:sp macro="" textlink="">
      <cdr:nvSpPr>
        <cdr:cNvPr id="2" name="TextBox 16">
          <a:extLst xmlns:a="http://schemas.openxmlformats.org/drawingml/2006/main">
            <a:ext uri="{FF2B5EF4-FFF2-40B4-BE49-F238E27FC236}">
              <a16:creationId xmlns:a16="http://schemas.microsoft.com/office/drawing/2014/main" id="{98BAAF67-1F48-4C09-9D4A-514CCCAEBB77}"/>
            </a:ext>
          </a:extLst>
        </cdr:cNvPr>
        <cdr:cNvSpPr txBox="1"/>
      </cdr:nvSpPr>
      <cdr:spPr>
        <a:xfrm xmlns:a="http://schemas.openxmlformats.org/drawingml/2006/main">
          <a:off x="-14992873" y="12372"/>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A</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0.01932</cdr:x>
      <cdr:y>0.02087</cdr:y>
    </cdr:from>
    <cdr:to>
      <cdr:x>0.15097</cdr:x>
      <cdr:y>0.11569</cdr:y>
    </cdr:to>
    <cdr:sp macro="" textlink="">
      <cdr:nvSpPr>
        <cdr:cNvPr id="2" name="TextBox 16">
          <a:extLst xmlns:a="http://schemas.openxmlformats.org/drawingml/2006/main">
            <a:ext uri="{FF2B5EF4-FFF2-40B4-BE49-F238E27FC236}">
              <a16:creationId xmlns:a16="http://schemas.microsoft.com/office/drawing/2014/main" id="{ABBF24F4-1AC4-47F2-BD42-25B321ABD31C}"/>
            </a:ext>
          </a:extLst>
        </cdr:cNvPr>
        <cdr:cNvSpPr txBox="1"/>
      </cdr:nvSpPr>
      <cdr:spPr>
        <a:xfrm xmlns:a="http://schemas.openxmlformats.org/drawingml/2006/main">
          <a:off x="101600" y="10160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C</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0.06672</cdr:x>
      <cdr:y>0</cdr:y>
    </cdr:from>
    <cdr:to>
      <cdr:x>0.19836</cdr:x>
      <cdr:y>0.09739</cdr:y>
    </cdr:to>
    <cdr:sp macro="" textlink="">
      <cdr:nvSpPr>
        <cdr:cNvPr id="2" name="TextBox 78">
          <a:extLst xmlns:a="http://schemas.openxmlformats.org/drawingml/2006/main">
            <a:ext uri="{FF2B5EF4-FFF2-40B4-BE49-F238E27FC236}">
              <a16:creationId xmlns:a16="http://schemas.microsoft.com/office/drawing/2014/main" id="{4AA45948-0C08-491E-BB8F-05FDBD681891}"/>
            </a:ext>
          </a:extLst>
        </cdr:cNvPr>
        <cdr:cNvSpPr txBox="1"/>
      </cdr:nvSpPr>
      <cdr:spPr>
        <a:xfrm xmlns:a="http://schemas.openxmlformats.org/drawingml/2006/main">
          <a:off x="318548" y="0"/>
          <a:ext cx="628507" cy="47560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C</a:t>
          </a:r>
        </a:p>
      </cdr:txBody>
    </cdr:sp>
  </cdr:relSizeAnchor>
</c:userShapes>
</file>

<file path=ppt/drawings/drawing15.xml><?xml version="1.0" encoding="utf-8"?>
<c:userShapes xmlns:c="http://schemas.openxmlformats.org/drawingml/2006/chart">
  <cdr:relSizeAnchor xmlns:cdr="http://schemas.openxmlformats.org/drawingml/2006/chartDrawing">
    <cdr:from>
      <cdr:x>0.02307</cdr:x>
      <cdr:y>0</cdr:y>
    </cdr:from>
    <cdr:to>
      <cdr:x>0.15471</cdr:x>
      <cdr:y>0.09785</cdr:y>
    </cdr:to>
    <cdr:sp macro="" textlink="">
      <cdr:nvSpPr>
        <cdr:cNvPr id="2" name="TextBox 78">
          <a:extLst xmlns:a="http://schemas.openxmlformats.org/drawingml/2006/main">
            <a:ext uri="{FF2B5EF4-FFF2-40B4-BE49-F238E27FC236}">
              <a16:creationId xmlns:a16="http://schemas.microsoft.com/office/drawing/2014/main" id="{4AA45948-0C08-491E-BB8F-05FDBD681891}"/>
            </a:ext>
          </a:extLst>
        </cdr:cNvPr>
        <cdr:cNvSpPr txBox="1"/>
      </cdr:nvSpPr>
      <cdr:spPr>
        <a:xfrm xmlns:a="http://schemas.openxmlformats.org/drawingml/2006/main">
          <a:off x="95250" y="-12311298"/>
          <a:ext cx="543458" cy="47560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B</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0.01314</cdr:x>
      <cdr:y>0</cdr:y>
    </cdr:from>
    <cdr:to>
      <cdr:x>0.14478</cdr:x>
      <cdr:y>0.09498</cdr:y>
    </cdr:to>
    <cdr:sp macro="" textlink="">
      <cdr:nvSpPr>
        <cdr:cNvPr id="2" name="TextBox 78">
          <a:extLst xmlns:a="http://schemas.openxmlformats.org/drawingml/2006/main">
            <a:ext uri="{FF2B5EF4-FFF2-40B4-BE49-F238E27FC236}">
              <a16:creationId xmlns:a16="http://schemas.microsoft.com/office/drawing/2014/main" id="{84D978F8-0900-4DEA-B58A-7ECF2F7893B5}"/>
            </a:ext>
          </a:extLst>
        </cdr:cNvPr>
        <cdr:cNvSpPr txBox="1"/>
      </cdr:nvSpPr>
      <cdr:spPr>
        <a:xfrm xmlns:a="http://schemas.openxmlformats.org/drawingml/2006/main">
          <a:off x="69095" y="-12700"/>
          <a:ext cx="692150" cy="475605"/>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A</a:t>
          </a:r>
        </a:p>
      </cdr:txBody>
    </cdr:sp>
  </cdr:relSizeAnchor>
</c:userShapes>
</file>

<file path=ppt/drawings/drawing2.xml><?xml version="1.0" encoding="utf-8"?>
<c:userShapes xmlns:c="http://schemas.openxmlformats.org/drawingml/2006/chart">
  <cdr:relSizeAnchor xmlns:cdr="http://schemas.openxmlformats.org/drawingml/2006/chartDrawing">
    <cdr:from>
      <cdr:x>0.00966</cdr:x>
      <cdr:y>0.01023</cdr:y>
    </cdr:from>
    <cdr:to>
      <cdr:x>0.1413</cdr:x>
      <cdr:y>0.10321</cdr:y>
    </cdr:to>
    <cdr:sp macro="" textlink="">
      <cdr:nvSpPr>
        <cdr:cNvPr id="2" name="TextBox 16">
          <a:extLst xmlns:a="http://schemas.openxmlformats.org/drawingml/2006/main">
            <a:ext uri="{FF2B5EF4-FFF2-40B4-BE49-F238E27FC236}">
              <a16:creationId xmlns:a16="http://schemas.microsoft.com/office/drawing/2014/main" id="{4042C6E1-2D3C-4CEA-8ADD-39351DAEBBA8}"/>
            </a:ext>
          </a:extLst>
        </cdr:cNvPr>
        <cdr:cNvSpPr txBox="1"/>
      </cdr:nvSpPr>
      <cdr:spPr>
        <a:xfrm xmlns:a="http://schemas.openxmlformats.org/drawingml/2006/main">
          <a:off x="50800" y="5080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B</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0.00966</cdr:x>
      <cdr:y>0.01025</cdr:y>
    </cdr:from>
    <cdr:to>
      <cdr:x>0.1413</cdr:x>
      <cdr:y>0.1034</cdr:y>
    </cdr:to>
    <cdr:sp macro="" textlink="">
      <cdr:nvSpPr>
        <cdr:cNvPr id="2" name="TextBox 16">
          <a:extLst xmlns:a="http://schemas.openxmlformats.org/drawingml/2006/main">
            <a:ext uri="{FF2B5EF4-FFF2-40B4-BE49-F238E27FC236}">
              <a16:creationId xmlns:a16="http://schemas.microsoft.com/office/drawing/2014/main" id="{4042C6E1-2D3C-4CEA-8ADD-39351DAEBBA8}"/>
            </a:ext>
          </a:extLst>
        </cdr:cNvPr>
        <cdr:cNvSpPr txBox="1"/>
      </cdr:nvSpPr>
      <cdr:spPr>
        <a:xfrm xmlns:a="http://schemas.openxmlformats.org/drawingml/2006/main">
          <a:off x="50800" y="5080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A</a:t>
          </a:r>
        </a:p>
      </cdr:txBody>
    </cdr:sp>
  </cdr:relSizeAnchor>
</c:userShapes>
</file>

<file path=ppt/drawings/drawing4.xml><?xml version="1.0" encoding="utf-8"?>
<c:userShapes xmlns:c="http://schemas.openxmlformats.org/drawingml/2006/chart">
  <cdr:relSizeAnchor xmlns:cdr="http://schemas.openxmlformats.org/drawingml/2006/chartDrawing">
    <cdr:from>
      <cdr:x>0.00966</cdr:x>
      <cdr:y>0.01024</cdr:y>
    </cdr:from>
    <cdr:to>
      <cdr:x>0.1413</cdr:x>
      <cdr:y>0.10332</cdr:y>
    </cdr:to>
    <cdr:sp macro="" textlink="">
      <cdr:nvSpPr>
        <cdr:cNvPr id="2" name="TextBox 16">
          <a:extLst xmlns:a="http://schemas.openxmlformats.org/drawingml/2006/main">
            <a:ext uri="{FF2B5EF4-FFF2-40B4-BE49-F238E27FC236}">
              <a16:creationId xmlns:a16="http://schemas.microsoft.com/office/drawing/2014/main" id="{4042C6E1-2D3C-4CEA-8ADD-39351DAEBBA8}"/>
            </a:ext>
          </a:extLst>
        </cdr:cNvPr>
        <cdr:cNvSpPr txBox="1"/>
      </cdr:nvSpPr>
      <cdr:spPr>
        <a:xfrm xmlns:a="http://schemas.openxmlformats.org/drawingml/2006/main">
          <a:off x="50800" y="5080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solidFill>
                <a:srgbClr val="000000"/>
              </a:solidFill>
              <a:latin typeface="+mj-lt"/>
              <a:ea typeface="+mj-ea"/>
              <a:cs typeface="+mj-cs"/>
              <a:sym typeface="Calibri"/>
            </a:rPr>
            <a:t>C</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0.01111</cdr:x>
      <cdr:y>0.01486</cdr:y>
    </cdr:from>
    <cdr:to>
      <cdr:x>0.1625</cdr:x>
      <cdr:y>0.10706</cdr:y>
    </cdr:to>
    <cdr:sp macro="" textlink="">
      <cdr:nvSpPr>
        <cdr:cNvPr id="2" name="TextBox 78">
          <a:extLst xmlns:a="http://schemas.openxmlformats.org/drawingml/2006/main">
            <a:ext uri="{FF2B5EF4-FFF2-40B4-BE49-F238E27FC236}">
              <a16:creationId xmlns:a16="http://schemas.microsoft.com/office/drawing/2014/main" id="{7E232AEA-2620-4F4D-9D9D-06C01B292520}"/>
            </a:ext>
          </a:extLst>
        </cdr:cNvPr>
        <cdr:cNvSpPr txBox="1"/>
      </cdr:nvSpPr>
      <cdr:spPr>
        <a:xfrm xmlns:a="http://schemas.openxmlformats.org/drawingml/2006/main">
          <a:off x="50800" y="74418"/>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A</a:t>
          </a:r>
        </a:p>
      </cdr:txBody>
    </cdr:sp>
  </cdr:relSizeAnchor>
</c:userShapes>
</file>

<file path=ppt/drawings/drawing6.xml><?xml version="1.0" encoding="utf-8"?>
<c:userShapes xmlns:c="http://schemas.openxmlformats.org/drawingml/2006/chart">
  <cdr:relSizeAnchor xmlns:cdr="http://schemas.openxmlformats.org/drawingml/2006/chartDrawing">
    <cdr:from>
      <cdr:x>0.06557</cdr:x>
      <cdr:y>0</cdr:y>
    </cdr:from>
    <cdr:to>
      <cdr:x>0.21696</cdr:x>
      <cdr:y>0.09236</cdr:y>
    </cdr:to>
    <cdr:sp macro="" textlink="">
      <cdr:nvSpPr>
        <cdr:cNvPr id="2" name="TextBox 78">
          <a:extLst xmlns:a="http://schemas.openxmlformats.org/drawingml/2006/main">
            <a:ext uri="{FF2B5EF4-FFF2-40B4-BE49-F238E27FC236}">
              <a16:creationId xmlns:a16="http://schemas.microsoft.com/office/drawing/2014/main" id="{7E232AEA-2620-4F4D-9D9D-06C01B292520}"/>
            </a:ext>
          </a:extLst>
        </cdr:cNvPr>
        <cdr:cNvSpPr txBox="1"/>
      </cdr:nvSpPr>
      <cdr:spPr>
        <a:xfrm xmlns:a="http://schemas.openxmlformats.org/drawingml/2006/main">
          <a:off x="299787" y="-1270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B</a:t>
          </a:r>
        </a:p>
      </cdr:txBody>
    </cdr:sp>
  </cdr:relSizeAnchor>
</c:userShapes>
</file>

<file path=ppt/drawings/drawing7.xml><?xml version="1.0" encoding="utf-8"?>
<c:userShapes xmlns:c="http://schemas.openxmlformats.org/drawingml/2006/chart">
  <cdr:relSizeAnchor xmlns:cdr="http://schemas.openxmlformats.org/drawingml/2006/chartDrawing">
    <cdr:from>
      <cdr:x>0.02004</cdr:x>
      <cdr:y>0</cdr:y>
    </cdr:from>
    <cdr:to>
      <cdr:x>0.17143</cdr:x>
      <cdr:y>0.09294</cdr:y>
    </cdr:to>
    <cdr:sp macro="" textlink="">
      <cdr:nvSpPr>
        <cdr:cNvPr id="2" name="TextBox 78">
          <a:extLst xmlns:a="http://schemas.openxmlformats.org/drawingml/2006/main">
            <a:ext uri="{FF2B5EF4-FFF2-40B4-BE49-F238E27FC236}">
              <a16:creationId xmlns:a16="http://schemas.microsoft.com/office/drawing/2014/main" id="{7E232AEA-2620-4F4D-9D9D-06C01B292520}"/>
            </a:ext>
          </a:extLst>
        </cdr:cNvPr>
        <cdr:cNvSpPr txBox="1"/>
      </cdr:nvSpPr>
      <cdr:spPr>
        <a:xfrm xmlns:a="http://schemas.openxmlformats.org/drawingml/2006/main">
          <a:off x="91643" y="-5713070"/>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t>C</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0.00966</cdr:x>
      <cdr:y>0.01502</cdr:y>
    </cdr:from>
    <cdr:to>
      <cdr:x>0.1413</cdr:x>
      <cdr:y>0.10823</cdr:y>
    </cdr:to>
    <cdr:sp macro="" textlink="">
      <cdr:nvSpPr>
        <cdr:cNvPr id="3" name="TextBox 78">
          <a:extLst xmlns:a="http://schemas.openxmlformats.org/drawingml/2006/main">
            <a:ext uri="{FF2B5EF4-FFF2-40B4-BE49-F238E27FC236}">
              <a16:creationId xmlns:a16="http://schemas.microsoft.com/office/drawing/2014/main" id="{326DF4FF-2007-46E1-B5CF-84C2500C56CB}"/>
            </a:ext>
          </a:extLst>
        </cdr:cNvPr>
        <cdr:cNvSpPr txBox="1"/>
      </cdr:nvSpPr>
      <cdr:spPr>
        <a:xfrm xmlns:a="http://schemas.openxmlformats.org/drawingml/2006/main">
          <a:off x="50800" y="74418"/>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t>C</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0.04275</cdr:x>
      <cdr:y>0</cdr:y>
    </cdr:from>
    <cdr:to>
      <cdr:x>0.17439</cdr:x>
      <cdr:y>0.09314</cdr:y>
    </cdr:to>
    <cdr:sp macro="" textlink="">
      <cdr:nvSpPr>
        <cdr:cNvPr id="2" name="TextBox 78">
          <a:extLst xmlns:a="http://schemas.openxmlformats.org/drawingml/2006/main">
            <a:ext uri="{FF2B5EF4-FFF2-40B4-BE49-F238E27FC236}">
              <a16:creationId xmlns:a16="http://schemas.microsoft.com/office/drawing/2014/main" id="{E79C7164-350E-47C7-A05D-217F01E98F21}"/>
            </a:ext>
          </a:extLst>
        </cdr:cNvPr>
        <cdr:cNvSpPr txBox="1"/>
      </cdr:nvSpPr>
      <cdr:spPr>
        <a:xfrm xmlns:a="http://schemas.openxmlformats.org/drawingml/2006/main">
          <a:off x="224764" y="-12414462"/>
          <a:ext cx="692150" cy="461663"/>
        </a:xfrm>
        <a:prstGeom xmlns:a="http://schemas.openxmlformats.org/drawingml/2006/main" prst="rect">
          <a:avLst/>
        </a:prstGeom>
        <a:noFill xmlns:a="http://schemas.openxmlformats.org/drawingml/2006/main"/>
        <a:ln xmlns:a="http://schemas.openxmlformats.org/drawingml/2006/main" w="12700" cap="flat">
          <a:noFill/>
          <a:miter lim="400000"/>
        </a:ln>
        <a:effectLst xmlns:a="http://schemas.openxmlformats.org/drawingml/2006/main"/>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horz" wrap="square" lIns="45719" tIns="45719" rIns="45719" bIns="45719" numCol="1" spcCol="38100" rtlCol="0" anchor="t">
          <a:spAutoFit/>
        </a:bodyPr>
        <a:lstStyle xmlns:a="http://schemas.openxmlformats.org/drawingml/2006/main">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1pPr>
          <a:lvl2pPr marL="0" marR="0" indent="21945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2pPr>
          <a:lvl3pPr marL="0" marR="0" indent="438912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3pPr>
          <a:lvl4pPr marL="0" marR="0" indent="65836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4pPr>
          <a:lvl5pPr marL="0" marR="0" indent="877824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5pPr>
          <a:lvl6pPr marL="0" marR="0" indent="1097280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6pPr>
          <a:lvl7pPr marL="0" marR="0" indent="1316736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7pPr>
          <a:lvl8pPr marL="0" marR="0" indent="15361919"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8pPr>
          <a:lvl9pPr marL="0" marR="0" indent="1755648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lvl9pPr>
        </a:lstStyle>
        <a:p xmlns:a="http://schemas.openxmlformats.org/drawingml/2006/main">
          <a:pPr marL="0" marR="0" indent="0" algn="l" defTabSz="4389120" rtl="0" fontAlgn="auto" latinLnBrk="0" hangingPunct="0">
            <a:lnSpc>
              <a:spcPct val="100000"/>
            </a:lnSpc>
            <a:spcBef>
              <a:spcPts val="0"/>
            </a:spcBef>
            <a:spcAft>
              <a:spcPts val="0"/>
            </a:spcAft>
            <a:buClrTx/>
            <a:buSzTx/>
            <a:buFontTx/>
            <a:buNone/>
            <a:tabLst/>
          </a:pPr>
          <a:r>
            <a:rPr lang="en-US" sz="2400" b="1" dirty="0"/>
            <a:t>B</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389120" latinLnBrk="0">
      <a:defRPr sz="5800">
        <a:latin typeface="+mj-lt"/>
        <a:ea typeface="+mj-ea"/>
        <a:cs typeface="+mj-cs"/>
        <a:sym typeface="Calibri"/>
      </a:defRPr>
    </a:lvl1pPr>
    <a:lvl2pPr indent="228600" defTabSz="4389120" latinLnBrk="0">
      <a:defRPr sz="5800">
        <a:latin typeface="+mj-lt"/>
        <a:ea typeface="+mj-ea"/>
        <a:cs typeface="+mj-cs"/>
        <a:sym typeface="Calibri"/>
      </a:defRPr>
    </a:lvl2pPr>
    <a:lvl3pPr indent="457200" defTabSz="4389120" latinLnBrk="0">
      <a:defRPr sz="5800">
        <a:latin typeface="+mj-lt"/>
        <a:ea typeface="+mj-ea"/>
        <a:cs typeface="+mj-cs"/>
        <a:sym typeface="Calibri"/>
      </a:defRPr>
    </a:lvl3pPr>
    <a:lvl4pPr indent="685800" defTabSz="4389120" latinLnBrk="0">
      <a:defRPr sz="5800">
        <a:latin typeface="+mj-lt"/>
        <a:ea typeface="+mj-ea"/>
        <a:cs typeface="+mj-cs"/>
        <a:sym typeface="Calibri"/>
      </a:defRPr>
    </a:lvl4pPr>
    <a:lvl5pPr indent="914400" defTabSz="4389120" latinLnBrk="0">
      <a:defRPr sz="5800">
        <a:latin typeface="+mj-lt"/>
        <a:ea typeface="+mj-ea"/>
        <a:cs typeface="+mj-cs"/>
        <a:sym typeface="Calibri"/>
      </a:defRPr>
    </a:lvl5pPr>
    <a:lvl6pPr indent="1143000" defTabSz="4389120" latinLnBrk="0">
      <a:defRPr sz="5800">
        <a:latin typeface="+mj-lt"/>
        <a:ea typeface="+mj-ea"/>
        <a:cs typeface="+mj-cs"/>
        <a:sym typeface="Calibri"/>
      </a:defRPr>
    </a:lvl6pPr>
    <a:lvl7pPr indent="1371600" defTabSz="4389120" latinLnBrk="0">
      <a:defRPr sz="5800">
        <a:latin typeface="+mj-lt"/>
        <a:ea typeface="+mj-ea"/>
        <a:cs typeface="+mj-cs"/>
        <a:sym typeface="Calibri"/>
      </a:defRPr>
    </a:lvl7pPr>
    <a:lvl8pPr indent="1600200" defTabSz="4389120" latinLnBrk="0">
      <a:defRPr sz="5800">
        <a:latin typeface="+mj-lt"/>
        <a:ea typeface="+mj-ea"/>
        <a:cs typeface="+mj-cs"/>
        <a:sym typeface="Calibri"/>
      </a:defRPr>
    </a:lvl8pPr>
    <a:lvl9pPr indent="1828800" defTabSz="4389120" latinLnBrk="0">
      <a:defRPr sz="58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8251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291840" y="10226041"/>
            <a:ext cx="37307522" cy="7056121"/>
          </a:xfrm>
          <a:prstGeom prst="rect">
            <a:avLst/>
          </a:prstGeom>
        </p:spPr>
        <p:txBody>
          <a:bodyPr/>
          <a:lstStyle/>
          <a:p>
            <a:r>
              <a:t>Title Text</a:t>
            </a:r>
          </a:p>
        </p:txBody>
      </p:sp>
      <p:sp>
        <p:nvSpPr>
          <p:cNvPr id="12" name="Body Level One…"/>
          <p:cNvSpPr txBox="1">
            <a:spLocks noGrp="1"/>
          </p:cNvSpPr>
          <p:nvPr>
            <p:ph type="body" sz="quarter" idx="1"/>
          </p:nvPr>
        </p:nvSpPr>
        <p:spPr>
          <a:xfrm>
            <a:off x="6583680" y="18653760"/>
            <a:ext cx="30723840" cy="8412481"/>
          </a:xfrm>
          <a:prstGeom prst="rect">
            <a:avLst/>
          </a:prstGeom>
        </p:spPr>
        <p:txBody>
          <a:bodyPr/>
          <a:lstStyle>
            <a:lvl1pPr marL="0" indent="0" algn="ctr">
              <a:buSzTx/>
              <a:buFontTx/>
              <a:buNone/>
              <a:defRPr>
                <a:solidFill>
                  <a:srgbClr val="888888"/>
                </a:solidFill>
              </a:defRPr>
            </a:lvl1pPr>
            <a:lvl2pPr marL="0" indent="2194560" algn="ctr">
              <a:buSzTx/>
              <a:buFontTx/>
              <a:buNone/>
              <a:defRPr>
                <a:solidFill>
                  <a:srgbClr val="888888"/>
                </a:solidFill>
              </a:defRPr>
            </a:lvl2pPr>
            <a:lvl3pPr marL="0" indent="4389120" algn="ctr">
              <a:buSzTx/>
              <a:buFontTx/>
              <a:buNone/>
              <a:defRPr>
                <a:solidFill>
                  <a:srgbClr val="888888"/>
                </a:solidFill>
              </a:defRPr>
            </a:lvl3pPr>
            <a:lvl4pPr marL="0" indent="6583680" algn="ctr">
              <a:buSzTx/>
              <a:buFontTx/>
              <a:buNone/>
              <a:defRPr>
                <a:solidFill>
                  <a:srgbClr val="888888"/>
                </a:solidFill>
              </a:defRPr>
            </a:lvl4pPr>
            <a:lvl5pPr marL="0" indent="877824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152742900" y="6324600"/>
            <a:ext cx="47404019" cy="134820658"/>
          </a:xfrm>
          <a:prstGeom prst="rect">
            <a:avLst/>
          </a:prstGeom>
        </p:spPr>
        <p:txBody>
          <a:bodyPr/>
          <a:lstStyle/>
          <a:p>
            <a:r>
              <a:t>Title Text</a:t>
            </a:r>
          </a:p>
        </p:txBody>
      </p:sp>
      <p:sp>
        <p:nvSpPr>
          <p:cNvPr id="102" name="Body Level One…"/>
          <p:cNvSpPr txBox="1">
            <a:spLocks noGrp="1"/>
          </p:cNvSpPr>
          <p:nvPr>
            <p:ph type="body" idx="1"/>
          </p:nvPr>
        </p:nvSpPr>
        <p:spPr>
          <a:xfrm>
            <a:off x="10530843" y="6324600"/>
            <a:ext cx="141480543" cy="13482065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3467101" y="21153121"/>
            <a:ext cx="37307523" cy="6537961"/>
          </a:xfrm>
          <a:prstGeom prst="rect">
            <a:avLst/>
          </a:prstGeom>
        </p:spPr>
        <p:txBody>
          <a:bodyPr anchor="t"/>
          <a:lstStyle>
            <a:lvl1pPr algn="l">
              <a:defRPr sz="19200" b="1" cap="all"/>
            </a:lvl1pPr>
          </a:lstStyle>
          <a:p>
            <a:r>
              <a:t>Title Text</a:t>
            </a:r>
          </a:p>
        </p:txBody>
      </p:sp>
      <p:sp>
        <p:nvSpPr>
          <p:cNvPr id="30" name="Body Level One…"/>
          <p:cNvSpPr txBox="1">
            <a:spLocks noGrp="1"/>
          </p:cNvSpPr>
          <p:nvPr>
            <p:ph type="body" sz="quarter" idx="1"/>
          </p:nvPr>
        </p:nvSpPr>
        <p:spPr>
          <a:xfrm>
            <a:off x="3467101" y="13952224"/>
            <a:ext cx="37307523" cy="7200899"/>
          </a:xfrm>
          <a:prstGeom prst="rect">
            <a:avLst/>
          </a:prstGeom>
        </p:spPr>
        <p:txBody>
          <a:bodyPr anchor="b"/>
          <a:lstStyle>
            <a:lvl1pPr marL="0" indent="0">
              <a:spcBef>
                <a:spcPts val="2300"/>
              </a:spcBef>
              <a:buSzTx/>
              <a:buFontTx/>
              <a:buNone/>
              <a:defRPr sz="9600">
                <a:solidFill>
                  <a:srgbClr val="888888"/>
                </a:solidFill>
              </a:defRPr>
            </a:lvl1pPr>
            <a:lvl2pPr marL="0" indent="2194560">
              <a:spcBef>
                <a:spcPts val="2300"/>
              </a:spcBef>
              <a:buSzTx/>
              <a:buFontTx/>
              <a:buNone/>
              <a:defRPr sz="9600">
                <a:solidFill>
                  <a:srgbClr val="888888"/>
                </a:solidFill>
              </a:defRPr>
            </a:lvl2pPr>
            <a:lvl3pPr marL="0" indent="4389120">
              <a:spcBef>
                <a:spcPts val="2300"/>
              </a:spcBef>
              <a:buSzTx/>
              <a:buFontTx/>
              <a:buNone/>
              <a:defRPr sz="9600">
                <a:solidFill>
                  <a:srgbClr val="888888"/>
                </a:solidFill>
              </a:defRPr>
            </a:lvl3pPr>
            <a:lvl4pPr marL="0" indent="6583680">
              <a:spcBef>
                <a:spcPts val="2300"/>
              </a:spcBef>
              <a:buSzTx/>
              <a:buFontTx/>
              <a:buNone/>
              <a:defRPr sz="9600">
                <a:solidFill>
                  <a:srgbClr val="888888"/>
                </a:solidFill>
              </a:defRPr>
            </a:lvl4pPr>
            <a:lvl5pPr marL="0" indent="8778240">
              <a:spcBef>
                <a:spcPts val="2300"/>
              </a:spcBef>
              <a:buSzTx/>
              <a:buFontTx/>
              <a:buNone/>
              <a:defRPr sz="96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idx="1"/>
          </p:nvPr>
        </p:nvSpPr>
        <p:spPr>
          <a:xfrm>
            <a:off x="10530841" y="36865560"/>
            <a:ext cx="94442280" cy="104279701"/>
          </a:xfrm>
          <a:prstGeom prst="rect">
            <a:avLst/>
          </a:prstGeom>
        </p:spPr>
        <p:txBody>
          <a:bodyPr/>
          <a:lstStyle>
            <a:lvl1pPr>
              <a:spcBef>
                <a:spcPts val="3200"/>
              </a:spcBef>
              <a:defRPr sz="13400"/>
            </a:lvl1pPr>
            <a:lvl2pPr marL="3792771" indent="-1598212">
              <a:spcBef>
                <a:spcPts val="3200"/>
              </a:spcBef>
              <a:defRPr sz="13400"/>
            </a:lvl2pPr>
            <a:lvl3pPr marL="5920740" indent="-1531620">
              <a:spcBef>
                <a:spcPts val="3200"/>
              </a:spcBef>
              <a:defRPr sz="13400"/>
            </a:lvl3pPr>
            <a:lvl4pPr marL="8293395" indent="-1709715">
              <a:spcBef>
                <a:spcPts val="3200"/>
              </a:spcBef>
              <a:defRPr sz="13400"/>
            </a:lvl4pPr>
            <a:lvl5pPr marL="10487955" indent="-1709715">
              <a:spcBef>
                <a:spcPts val="3200"/>
              </a:spcBef>
              <a:defRPr sz="134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2194560" y="7368541"/>
            <a:ext cx="19392902" cy="3070859"/>
          </a:xfrm>
          <a:prstGeom prst="rect">
            <a:avLst/>
          </a:prstGeom>
        </p:spPr>
        <p:txBody>
          <a:bodyPr anchor="b"/>
          <a:lstStyle>
            <a:lvl1pPr marL="0" indent="0">
              <a:spcBef>
                <a:spcPts val="2700"/>
              </a:spcBef>
              <a:buSzTx/>
              <a:buFontTx/>
              <a:buNone/>
              <a:defRPr sz="11500" b="1"/>
            </a:lvl1pPr>
            <a:lvl2pPr marL="0" indent="2194560">
              <a:spcBef>
                <a:spcPts val="2700"/>
              </a:spcBef>
              <a:buSzTx/>
              <a:buFontTx/>
              <a:buNone/>
              <a:defRPr sz="11500" b="1"/>
            </a:lvl2pPr>
            <a:lvl3pPr marL="0" indent="4389120">
              <a:spcBef>
                <a:spcPts val="2700"/>
              </a:spcBef>
              <a:buSzTx/>
              <a:buFontTx/>
              <a:buNone/>
              <a:defRPr sz="11500" b="1"/>
            </a:lvl3pPr>
            <a:lvl4pPr marL="0" indent="6583680">
              <a:spcBef>
                <a:spcPts val="2700"/>
              </a:spcBef>
              <a:buSzTx/>
              <a:buFontTx/>
              <a:buNone/>
              <a:defRPr sz="11500" b="1"/>
            </a:lvl4pPr>
            <a:lvl5pPr marL="0" indent="8778240">
              <a:spcBef>
                <a:spcPts val="2700"/>
              </a:spcBef>
              <a:buSzTx/>
              <a:buFontTx/>
              <a:buNone/>
              <a:defRPr sz="115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22296121" y="7368541"/>
            <a:ext cx="19400520" cy="3070859"/>
          </a:xfrm>
          <a:prstGeom prst="rect">
            <a:avLst/>
          </a:prstGeom>
        </p:spPr>
        <p:txBody>
          <a:bodyPr anchor="b"/>
          <a:lstStyle/>
          <a:p>
            <a:pPr marL="0" indent="0">
              <a:spcBef>
                <a:spcPts val="2700"/>
              </a:spcBef>
              <a:buSzTx/>
              <a:buFontTx/>
              <a:buNone/>
              <a:defRPr sz="115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2194562" y="1310639"/>
            <a:ext cx="14439903" cy="5577842"/>
          </a:xfrm>
          <a:prstGeom prst="rect">
            <a:avLst/>
          </a:prstGeom>
        </p:spPr>
        <p:txBody>
          <a:bodyPr anchor="b"/>
          <a:lstStyle>
            <a:lvl1pPr algn="l">
              <a:defRPr sz="9600" b="1"/>
            </a:lvl1pPr>
          </a:lstStyle>
          <a:p>
            <a:r>
              <a:t>Title Text</a:t>
            </a:r>
          </a:p>
        </p:txBody>
      </p:sp>
      <p:sp>
        <p:nvSpPr>
          <p:cNvPr id="73" name="Body Level One…"/>
          <p:cNvSpPr txBox="1">
            <a:spLocks noGrp="1"/>
          </p:cNvSpPr>
          <p:nvPr>
            <p:ph type="body" idx="1"/>
          </p:nvPr>
        </p:nvSpPr>
        <p:spPr>
          <a:xfrm>
            <a:off x="17160239" y="1310642"/>
            <a:ext cx="24536401" cy="2809494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2194563" y="6888481"/>
            <a:ext cx="14439902" cy="22517104"/>
          </a:xfrm>
          <a:prstGeom prst="rect">
            <a:avLst/>
          </a:prstGeom>
        </p:spPr>
        <p:txBody>
          <a:bodyPr/>
          <a:lstStyle/>
          <a:p>
            <a:pPr marL="0" indent="0">
              <a:spcBef>
                <a:spcPts val="1600"/>
              </a:spcBef>
              <a:buSzTx/>
              <a:buFontTx/>
              <a:buNone/>
              <a:defRPr sz="67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602981" y="23042880"/>
            <a:ext cx="26334723" cy="2720343"/>
          </a:xfrm>
          <a:prstGeom prst="rect">
            <a:avLst/>
          </a:prstGeom>
        </p:spPr>
        <p:txBody>
          <a:bodyPr anchor="b"/>
          <a:lstStyle>
            <a:lvl1pPr algn="l">
              <a:defRPr sz="9600" b="1"/>
            </a:lvl1pPr>
          </a:lstStyle>
          <a:p>
            <a:r>
              <a:t>Title Text</a:t>
            </a:r>
          </a:p>
        </p:txBody>
      </p:sp>
      <p:sp>
        <p:nvSpPr>
          <p:cNvPr id="83" name="Picture Placeholder 2"/>
          <p:cNvSpPr>
            <a:spLocks noGrp="1"/>
          </p:cNvSpPr>
          <p:nvPr>
            <p:ph type="pic" sz="half" idx="13"/>
          </p:nvPr>
        </p:nvSpPr>
        <p:spPr>
          <a:xfrm>
            <a:off x="8602981" y="2941320"/>
            <a:ext cx="26334723" cy="19751040"/>
          </a:xfrm>
          <a:prstGeom prst="rect">
            <a:avLst/>
          </a:prstGeom>
        </p:spPr>
        <p:txBody>
          <a:bodyPr lIns="91439" tIns="45719" rIns="91439" bIns="45719">
            <a:noAutofit/>
          </a:bodyPr>
          <a:lstStyle/>
          <a:p>
            <a:endParaRPr dirty="0"/>
          </a:p>
        </p:txBody>
      </p:sp>
      <p:sp>
        <p:nvSpPr>
          <p:cNvPr id="84" name="Body Level One…"/>
          <p:cNvSpPr txBox="1">
            <a:spLocks noGrp="1"/>
          </p:cNvSpPr>
          <p:nvPr>
            <p:ph type="body" sz="quarter" idx="1"/>
          </p:nvPr>
        </p:nvSpPr>
        <p:spPr>
          <a:xfrm>
            <a:off x="8602981" y="25763221"/>
            <a:ext cx="26334723" cy="3863339"/>
          </a:xfrm>
          <a:prstGeom prst="rect">
            <a:avLst/>
          </a:prstGeom>
        </p:spPr>
        <p:txBody>
          <a:bodyPr/>
          <a:lstStyle>
            <a:lvl1pPr marL="0" indent="0">
              <a:spcBef>
                <a:spcPts val="1600"/>
              </a:spcBef>
              <a:buSzTx/>
              <a:buFontTx/>
              <a:buNone/>
              <a:defRPr sz="6700"/>
            </a:lvl1pPr>
            <a:lvl2pPr marL="0" indent="2194560">
              <a:spcBef>
                <a:spcPts val="1600"/>
              </a:spcBef>
              <a:buSzTx/>
              <a:buFontTx/>
              <a:buNone/>
              <a:defRPr sz="6700"/>
            </a:lvl2pPr>
            <a:lvl3pPr marL="0" indent="4389120">
              <a:spcBef>
                <a:spcPts val="1600"/>
              </a:spcBef>
              <a:buSzTx/>
              <a:buFontTx/>
              <a:buNone/>
              <a:defRPr sz="6700"/>
            </a:lvl3pPr>
            <a:lvl4pPr marL="0" indent="6583680">
              <a:spcBef>
                <a:spcPts val="1600"/>
              </a:spcBef>
              <a:buSzTx/>
              <a:buFontTx/>
              <a:buNone/>
              <a:defRPr sz="6700"/>
            </a:lvl4pPr>
            <a:lvl5pPr marL="0" indent="8778240">
              <a:spcBef>
                <a:spcPts val="1600"/>
              </a:spcBef>
              <a:buSzTx/>
              <a:buFontTx/>
              <a:buNone/>
              <a:defRPr sz="67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194560" y="1318261"/>
            <a:ext cx="39502079" cy="5486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19456" tIns="219456" rIns="219456" bIns="219456" anchor="ctr">
            <a:normAutofit/>
          </a:bodyPr>
          <a:lstStyle/>
          <a:p>
            <a:r>
              <a:t>Title Text</a:t>
            </a:r>
          </a:p>
        </p:txBody>
      </p:sp>
      <p:sp>
        <p:nvSpPr>
          <p:cNvPr id="3" name="Body Level One…"/>
          <p:cNvSpPr txBox="1">
            <a:spLocks noGrp="1"/>
          </p:cNvSpPr>
          <p:nvPr>
            <p:ph type="body" idx="1"/>
          </p:nvPr>
        </p:nvSpPr>
        <p:spPr>
          <a:xfrm>
            <a:off x="2194560" y="7680962"/>
            <a:ext cx="39502079" cy="21724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19456" tIns="219456" rIns="219456" bIns="219456">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0472463" y="30741875"/>
            <a:ext cx="1224180" cy="1289813"/>
          </a:xfrm>
          <a:prstGeom prst="rect">
            <a:avLst/>
          </a:prstGeom>
          <a:ln w="12700">
            <a:miter lim="400000"/>
          </a:ln>
        </p:spPr>
        <p:txBody>
          <a:bodyPr wrap="none" lIns="219456" tIns="219456" rIns="219456" bIns="219456" anchor="ctr">
            <a:spAutoFit/>
          </a:bodyPr>
          <a:lstStyle>
            <a:lvl1pPr algn="r">
              <a:defRPr sz="5800">
                <a:solidFill>
                  <a:srgbClr val="888888"/>
                </a:solidFill>
              </a:defRPr>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spd="med"/>
  <p:txStyles>
    <p:titleStyle>
      <a:lvl1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1pPr>
      <a:lvl2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2pPr>
      <a:lvl3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3pPr>
      <a:lvl4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4pPr>
      <a:lvl5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5pPr>
      <a:lvl6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6pPr>
      <a:lvl7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7pPr>
      <a:lvl8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8pPr>
      <a:lvl9pPr marL="0" marR="0" indent="0" algn="ctr" defTabSz="4389120" rtl="0" latinLnBrk="0">
        <a:lnSpc>
          <a:spcPct val="100000"/>
        </a:lnSpc>
        <a:spcBef>
          <a:spcPts val="0"/>
        </a:spcBef>
        <a:spcAft>
          <a:spcPts val="0"/>
        </a:spcAft>
        <a:buClrTx/>
        <a:buSzTx/>
        <a:buFontTx/>
        <a:buNone/>
        <a:tabLst/>
        <a:defRPr sz="21100" b="0" i="0" u="none" strike="noStrike" cap="none" spc="0" baseline="0">
          <a:ln>
            <a:noFill/>
          </a:ln>
          <a:solidFill>
            <a:srgbClr val="000000"/>
          </a:solidFill>
          <a:uFillTx/>
          <a:latin typeface="+mj-lt"/>
          <a:ea typeface="+mj-ea"/>
          <a:cs typeface="+mj-cs"/>
          <a:sym typeface="Calibri"/>
        </a:defRPr>
      </a:lvl9pPr>
    </p:titleStyle>
    <p:bodyStyle>
      <a:lvl1pPr marL="1645920" marR="0" indent="-1645920"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1pPr>
      <a:lvl2pPr marL="3770876" marR="0" indent="-1576316"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2pPr>
      <a:lvl3pPr marL="5858521" marR="0" indent="-1469401"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3pPr>
      <a:lvl4pPr marL="8343900" marR="0" indent="-1760220"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4pPr>
      <a:lvl5pPr marL="10538459" marR="0" indent="-1760220"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5pPr>
      <a:lvl6pPr marL="12733020" marR="0" indent="-1760220"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6pPr>
      <a:lvl7pPr marL="14927578" marR="0" indent="-1760219"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7pPr>
      <a:lvl8pPr marL="17122139" marR="0" indent="-1760219"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8pPr>
      <a:lvl9pPr marL="19316700" marR="0" indent="-1760219" algn="l" defTabSz="4389120" rtl="0" latinLnBrk="0">
        <a:lnSpc>
          <a:spcPct val="100000"/>
        </a:lnSpc>
        <a:spcBef>
          <a:spcPts val="3600"/>
        </a:spcBef>
        <a:spcAft>
          <a:spcPts val="0"/>
        </a:spcAft>
        <a:buClrTx/>
        <a:buSzPct val="100000"/>
        <a:buFont typeface="Arial"/>
        <a:buChar char="•"/>
        <a:tabLst/>
        <a:defRPr sz="15400" b="0" i="0" u="none" strike="noStrike" cap="none" spc="0" baseline="0">
          <a:ln>
            <a:noFill/>
          </a:ln>
          <a:solidFill>
            <a:srgbClr val="000000"/>
          </a:solidFill>
          <a:uFillTx/>
          <a:latin typeface="+mj-lt"/>
          <a:ea typeface="+mj-ea"/>
          <a:cs typeface="+mj-cs"/>
          <a:sym typeface="Calibri"/>
        </a:defRPr>
      </a:lvl9pPr>
    </p:bodyStyle>
    <p:otherStyle>
      <a:lvl1pPr marL="0" marR="0" indent="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1pPr>
      <a:lvl2pPr marL="0" marR="0" indent="219456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2pPr>
      <a:lvl3pPr marL="0" marR="0" indent="438912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3pPr>
      <a:lvl4pPr marL="0" marR="0" indent="658368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4pPr>
      <a:lvl5pPr marL="0" marR="0" indent="877824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5pPr>
      <a:lvl6pPr marL="0" marR="0" indent="1097280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6pPr>
      <a:lvl7pPr marL="0" marR="0" indent="1316736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7pPr>
      <a:lvl8pPr marL="0" marR="0" indent="15361919"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8pPr>
      <a:lvl9pPr marL="0" marR="0" indent="17556480" algn="r" defTabSz="4389120" rtl="0" latinLnBrk="0">
        <a:lnSpc>
          <a:spcPct val="100000"/>
        </a:lnSpc>
        <a:spcBef>
          <a:spcPts val="0"/>
        </a:spcBef>
        <a:spcAft>
          <a:spcPts val="0"/>
        </a:spcAft>
        <a:buClrTx/>
        <a:buSzTx/>
        <a:buFontTx/>
        <a:buNone/>
        <a:tabLst/>
        <a:defRPr sz="5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chart" Target="../charts/chart7.xml"/><Relationship Id="rId18" Type="http://schemas.openxmlformats.org/officeDocument/2006/relationships/chart" Target="../charts/chart12.xml"/><Relationship Id="rId3" Type="http://schemas.openxmlformats.org/officeDocument/2006/relationships/image" Target="../media/image1.png"/><Relationship Id="rId21" Type="http://schemas.openxmlformats.org/officeDocument/2006/relationships/chart" Target="../charts/chart15.xml"/><Relationship Id="rId7" Type="http://schemas.openxmlformats.org/officeDocument/2006/relationships/chart" Target="../charts/chart1.xml"/><Relationship Id="rId12" Type="http://schemas.openxmlformats.org/officeDocument/2006/relationships/chart" Target="../charts/chart6.xml"/><Relationship Id="rId17" Type="http://schemas.openxmlformats.org/officeDocument/2006/relationships/chart" Target="../charts/chart11.xml"/><Relationship Id="rId2" Type="http://schemas.openxmlformats.org/officeDocument/2006/relationships/notesSlide" Target="../notesSlides/notesSlide1.xml"/><Relationship Id="rId16" Type="http://schemas.openxmlformats.org/officeDocument/2006/relationships/chart" Target="../charts/chart10.xml"/><Relationship Id="rId20" Type="http://schemas.openxmlformats.org/officeDocument/2006/relationships/chart" Target="../charts/chart14.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chart" Target="../charts/chart5.xml"/><Relationship Id="rId24" Type="http://schemas.openxmlformats.org/officeDocument/2006/relationships/chart" Target="../charts/chart18.xml"/><Relationship Id="rId5" Type="http://schemas.openxmlformats.org/officeDocument/2006/relationships/image" Target="../media/image3.png"/><Relationship Id="rId15" Type="http://schemas.openxmlformats.org/officeDocument/2006/relationships/chart" Target="../charts/chart9.xml"/><Relationship Id="rId23" Type="http://schemas.openxmlformats.org/officeDocument/2006/relationships/chart" Target="../charts/chart17.xml"/><Relationship Id="rId10" Type="http://schemas.openxmlformats.org/officeDocument/2006/relationships/chart" Target="../charts/chart4.xml"/><Relationship Id="rId19" Type="http://schemas.openxmlformats.org/officeDocument/2006/relationships/chart" Target="../charts/chart13.xml"/><Relationship Id="rId4" Type="http://schemas.openxmlformats.org/officeDocument/2006/relationships/image" Target="../media/image2.png"/><Relationship Id="rId9" Type="http://schemas.openxmlformats.org/officeDocument/2006/relationships/chart" Target="../charts/chart3.xml"/><Relationship Id="rId14" Type="http://schemas.openxmlformats.org/officeDocument/2006/relationships/chart" Target="../charts/chart8.xml"/><Relationship Id="rId22"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Rectangle 2"/>
          <p:cNvGrpSpPr/>
          <p:nvPr/>
        </p:nvGrpSpPr>
        <p:grpSpPr>
          <a:xfrm>
            <a:off x="7796536" y="-2"/>
            <a:ext cx="32085372" cy="5037465"/>
            <a:chOff x="0" y="-1"/>
            <a:chExt cx="32085371" cy="5037463"/>
          </a:xfrm>
        </p:grpSpPr>
        <p:sp>
          <p:nvSpPr>
            <p:cNvPr id="112" name="Rectangle"/>
            <p:cNvSpPr/>
            <p:nvPr/>
          </p:nvSpPr>
          <p:spPr>
            <a:xfrm>
              <a:off x="0" y="-1"/>
              <a:ext cx="31751266" cy="4403759"/>
            </a:xfrm>
            <a:prstGeom prst="rect">
              <a:avLst/>
            </a:prstGeom>
            <a:solidFill>
              <a:srgbClr val="808080"/>
            </a:solidFill>
            <a:ln w="12700" cap="flat">
              <a:noFill/>
              <a:miter lim="400000"/>
            </a:ln>
            <a:effectLst/>
          </p:spPr>
          <p:txBody>
            <a:bodyPr wrap="square" lIns="45719" tIns="45719" rIns="45719" bIns="45719" numCol="1" anchor="t">
              <a:noAutofit/>
            </a:bodyPr>
            <a:lstStyle/>
            <a:p>
              <a:pPr algn="ctr" defTabSz="3133725">
                <a:lnSpc>
                  <a:spcPct val="70000"/>
                </a:lnSpc>
                <a:defRPr sz="6000">
                  <a:solidFill>
                    <a:srgbClr val="FFFFFF"/>
                  </a:solidFill>
                </a:defRPr>
              </a:pPr>
              <a:endParaRPr dirty="0"/>
            </a:p>
          </p:txBody>
        </p:sp>
        <p:sp>
          <p:nvSpPr>
            <p:cNvPr id="113" name="Removal of Chromium(VI) from aqueous solution using ZnO nanoparticles an investigation in to the effects light and dark conditions on the binding. Daniel Ramirez,Kevin Van Der Kam, Santos Garcia, Julio Romero and J. G. Parsons…"/>
            <p:cNvSpPr txBox="1"/>
            <p:nvPr/>
          </p:nvSpPr>
          <p:spPr>
            <a:xfrm>
              <a:off x="0" y="175692"/>
              <a:ext cx="32085371" cy="486177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56746" tIns="156746" rIns="156746" bIns="156746" numCol="1" anchor="t">
              <a:spAutoFit/>
            </a:bodyPr>
            <a:lstStyle/>
            <a:p>
              <a:pPr algn="ctr" defTabSz="3133725">
                <a:defRPr sz="6000" b="1">
                  <a:solidFill>
                    <a:srgbClr val="FFFFFF"/>
                  </a:solidFill>
                </a:defRPr>
              </a:pPr>
              <a:r>
                <a:rPr lang="en-US" sz="5600" dirty="0">
                  <a:solidFill>
                    <a:schemeClr val="bg1"/>
                  </a:solidFill>
                  <a:effectLst/>
                  <a:ea typeface="Times New Roman" panose="02020603050405020304" pitchFamily="18" charset="0"/>
                  <a:cs typeface="Times New Roman" panose="02020603050405020304" pitchFamily="18" charset="0"/>
                </a:rPr>
                <a:t>Removal of As(III) and As(V) from aqueous solution via Common Sunflower (Helianthus) </a:t>
              </a:r>
            </a:p>
            <a:p>
              <a:pPr algn="ctr" defTabSz="3133725">
                <a:defRPr sz="6000" b="1">
                  <a:solidFill>
                    <a:srgbClr val="FFFFFF"/>
                  </a:solidFill>
                </a:defRPr>
              </a:pPr>
              <a:r>
                <a:rPr lang="en-US" sz="5600" dirty="0">
                  <a:solidFill>
                    <a:schemeClr val="bg1"/>
                  </a:solidFill>
                  <a:effectLst/>
                  <a:ea typeface="Times New Roman" panose="02020603050405020304" pitchFamily="18" charset="0"/>
                  <a:cs typeface="Times New Roman" panose="02020603050405020304" pitchFamily="18" charset="0"/>
                </a:rPr>
                <a:t>Phytoremediation.</a:t>
              </a:r>
              <a:endParaRPr lang="en-US" sz="5400" dirty="0">
                <a:solidFill>
                  <a:schemeClr val="bg1"/>
                </a:solidFill>
              </a:endParaRPr>
            </a:p>
            <a:p>
              <a:pPr algn="ctr" defTabSz="3133725">
                <a:defRPr sz="6000" b="1">
                  <a:solidFill>
                    <a:srgbClr val="FFFFFF"/>
                  </a:solidFill>
                </a:defRPr>
              </a:pPr>
              <a:r>
                <a:rPr lang="en-US" sz="5400" dirty="0"/>
                <a:t>Irving Vazquez, Dr. JG Parsons</a:t>
              </a:r>
            </a:p>
            <a:p>
              <a:pPr algn="ctr" defTabSz="3133725">
                <a:defRPr sz="6000" b="1">
                  <a:solidFill>
                    <a:srgbClr val="FFFFFF"/>
                  </a:solidFill>
                </a:defRPr>
              </a:pPr>
              <a:r>
                <a:rPr dirty="0"/>
                <a:t>Department of Chemistry, The University of Texas – Rio Grande Valley</a:t>
              </a:r>
              <a:endParaRPr sz="15100" dirty="0">
                <a:solidFill>
                  <a:srgbClr val="1F497D"/>
                </a:solidFill>
              </a:endParaRPr>
            </a:p>
            <a:p>
              <a:pPr algn="ctr" defTabSz="3133725">
                <a:lnSpc>
                  <a:spcPct val="70000"/>
                </a:lnSpc>
                <a:defRPr sz="4800">
                  <a:solidFill>
                    <a:srgbClr val="FFFFFF"/>
                  </a:solidFill>
                </a:defRPr>
              </a:pPr>
              <a:r>
                <a:rPr dirty="0"/>
                <a:t>The University of Rio Grande Valley, 1201 West University Drive, Edinburg, TX 78539</a:t>
              </a:r>
              <a:br>
                <a:rPr dirty="0"/>
              </a:br>
              <a:endParaRPr dirty="0"/>
            </a:p>
          </p:txBody>
        </p:sp>
      </p:grpSp>
      <p:sp>
        <p:nvSpPr>
          <p:cNvPr id="115" name="TextBox 20"/>
          <p:cNvSpPr txBox="1"/>
          <p:nvPr/>
        </p:nvSpPr>
        <p:spPr>
          <a:xfrm>
            <a:off x="277504" y="4645250"/>
            <a:ext cx="13702897" cy="606343"/>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87" tIns="39187" rIns="39187" bIns="39187">
            <a:spAutoFit/>
          </a:bodyPr>
          <a:lstStyle>
            <a:lvl1pPr algn="ctr" defTabSz="914400">
              <a:defRPr sz="3600" b="1">
                <a:solidFill>
                  <a:srgbClr val="FFFFFF"/>
                </a:solidFill>
                <a:latin typeface="Arial"/>
                <a:ea typeface="Arial"/>
                <a:cs typeface="Arial"/>
                <a:sym typeface="Arial"/>
              </a:defRPr>
            </a:lvl1pPr>
          </a:lstStyle>
          <a:p>
            <a:r>
              <a:t>Abstract</a:t>
            </a:r>
          </a:p>
        </p:txBody>
      </p:sp>
      <p:grpSp>
        <p:nvGrpSpPr>
          <p:cNvPr id="118" name="Rectangle 10"/>
          <p:cNvGrpSpPr/>
          <p:nvPr/>
        </p:nvGrpSpPr>
        <p:grpSpPr>
          <a:xfrm>
            <a:off x="316375" y="5406041"/>
            <a:ext cx="13675601" cy="6254265"/>
            <a:chOff x="0" y="0"/>
            <a:chExt cx="13675600" cy="7090757"/>
          </a:xfrm>
        </p:grpSpPr>
        <p:sp>
          <p:nvSpPr>
            <p:cNvPr id="116" name="Rectangle"/>
            <p:cNvSpPr/>
            <p:nvPr/>
          </p:nvSpPr>
          <p:spPr>
            <a:xfrm>
              <a:off x="0" y="0"/>
              <a:ext cx="13675601" cy="7090758"/>
            </a:xfrm>
            <a:prstGeom prst="rect">
              <a:avLst/>
            </a:prstGeom>
            <a:noFill/>
            <a:ln w="76200" cap="flat">
              <a:solidFill>
                <a:srgbClr val="000000"/>
              </a:solidFill>
              <a:prstDash val="solid"/>
              <a:round/>
            </a:ln>
            <a:effectLst/>
          </p:spPr>
          <p:txBody>
            <a:bodyPr wrap="square" lIns="45719" tIns="45719" rIns="45719" bIns="45719" numCol="1" anchor="t">
              <a:noAutofit/>
            </a:bodyPr>
            <a:lstStyle/>
            <a:p>
              <a:pPr defTabSz="914400"/>
              <a:endParaRPr/>
            </a:p>
          </p:txBody>
        </p:sp>
        <p:sp>
          <p:nvSpPr>
            <p:cNvPr id="117" name="Text"/>
            <p:cNvSpPr txBox="1"/>
            <p:nvPr/>
          </p:nvSpPr>
          <p:spPr>
            <a:xfrm>
              <a:off x="0" y="0"/>
              <a:ext cx="13675601" cy="3845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87" tIns="39187" rIns="39187" bIns="39187" numCol="1" anchor="t">
              <a:spAutoFit/>
            </a:bodyPr>
            <a:lstStyle>
              <a:lvl1pPr defTabSz="914400">
                <a:defRPr sz="2100">
                  <a:latin typeface="Times New Roman"/>
                  <a:ea typeface="Times New Roman"/>
                  <a:cs typeface="Times New Roman"/>
                  <a:sym typeface="Times New Roman"/>
                </a:defRPr>
              </a:lvl1pPr>
            </a:lstStyle>
            <a:p>
              <a:r>
                <a:t>                                                                                                                       </a:t>
              </a:r>
            </a:p>
          </p:txBody>
        </p:sp>
      </p:grpSp>
      <p:sp>
        <p:nvSpPr>
          <p:cNvPr id="119" name="TextBox 20"/>
          <p:cNvSpPr txBox="1"/>
          <p:nvPr/>
        </p:nvSpPr>
        <p:spPr>
          <a:xfrm>
            <a:off x="14302914" y="4648200"/>
            <a:ext cx="15978292" cy="606342"/>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87" tIns="39187" rIns="39187" bIns="39187">
            <a:spAutoFit/>
          </a:bodyPr>
          <a:lstStyle>
            <a:lvl1pPr algn="ctr" defTabSz="914400">
              <a:defRPr sz="3600" b="1">
                <a:solidFill>
                  <a:srgbClr val="FFFFFF"/>
                </a:solidFill>
                <a:latin typeface="Arial"/>
                <a:ea typeface="Arial"/>
                <a:cs typeface="Arial"/>
                <a:sym typeface="Arial"/>
              </a:defRPr>
            </a:lvl1pPr>
          </a:lstStyle>
          <a:p>
            <a:r>
              <a:t>Results</a:t>
            </a:r>
          </a:p>
        </p:txBody>
      </p:sp>
      <p:sp>
        <p:nvSpPr>
          <p:cNvPr id="120" name="Rectangle 19"/>
          <p:cNvSpPr/>
          <p:nvPr/>
        </p:nvSpPr>
        <p:spPr>
          <a:xfrm>
            <a:off x="304800" y="12623864"/>
            <a:ext cx="13647426" cy="19970683"/>
          </a:xfrm>
          <a:prstGeom prst="rect">
            <a:avLst/>
          </a:prstGeom>
          <a:ln w="76200">
            <a:solidFill>
              <a:srgbClr val="000000"/>
            </a:solidFill>
          </a:ln>
        </p:spPr>
        <p:txBody>
          <a:bodyPr lIns="45719" rIns="45719"/>
          <a:lstStyle/>
          <a:p>
            <a:pPr defTabSz="914400">
              <a:defRPr sz="2100">
                <a:latin typeface="Times"/>
                <a:ea typeface="Times"/>
                <a:cs typeface="Times"/>
                <a:sym typeface="Times"/>
              </a:defRPr>
            </a:pPr>
            <a:endParaRPr/>
          </a:p>
        </p:txBody>
      </p:sp>
      <p:sp>
        <p:nvSpPr>
          <p:cNvPr id="121" name="TextBox 20"/>
          <p:cNvSpPr txBox="1"/>
          <p:nvPr/>
        </p:nvSpPr>
        <p:spPr>
          <a:xfrm>
            <a:off x="266700" y="11771654"/>
            <a:ext cx="13685526" cy="633137"/>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9187" tIns="39187" rIns="39187" bIns="39187">
            <a:spAutoFit/>
          </a:bodyPr>
          <a:lstStyle>
            <a:lvl1pPr algn="ctr" defTabSz="914400">
              <a:defRPr sz="3600" b="1">
                <a:solidFill>
                  <a:srgbClr val="FFFFFF"/>
                </a:solidFill>
                <a:latin typeface="Arial"/>
                <a:ea typeface="Arial"/>
                <a:cs typeface="Arial"/>
                <a:sym typeface="Arial"/>
              </a:defRPr>
            </a:lvl1pPr>
          </a:lstStyle>
          <a:p>
            <a:r>
              <a:rPr dirty="0"/>
              <a:t>Methods</a:t>
            </a:r>
          </a:p>
        </p:txBody>
      </p:sp>
      <p:sp>
        <p:nvSpPr>
          <p:cNvPr id="122" name="TextBox 20"/>
          <p:cNvSpPr txBox="1"/>
          <p:nvPr/>
        </p:nvSpPr>
        <p:spPr>
          <a:xfrm>
            <a:off x="30594300" y="28285020"/>
            <a:ext cx="12654801" cy="606343"/>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87" tIns="39187" rIns="39187" bIns="39187">
            <a:spAutoFit/>
          </a:bodyPr>
          <a:lstStyle>
            <a:lvl1pPr algn="ctr" defTabSz="914400">
              <a:defRPr sz="3600" b="1">
                <a:solidFill>
                  <a:srgbClr val="FFFFFF"/>
                </a:solidFill>
                <a:latin typeface="Arial"/>
                <a:ea typeface="Arial"/>
                <a:cs typeface="Arial"/>
                <a:sym typeface="Arial"/>
              </a:defRPr>
            </a:lvl1pPr>
          </a:lstStyle>
          <a:p>
            <a:r>
              <a:t>Acknowledgements</a:t>
            </a:r>
          </a:p>
        </p:txBody>
      </p:sp>
      <p:sp>
        <p:nvSpPr>
          <p:cNvPr id="123" name="Rectangle 210"/>
          <p:cNvSpPr/>
          <p:nvPr/>
        </p:nvSpPr>
        <p:spPr>
          <a:xfrm>
            <a:off x="30594300" y="29045833"/>
            <a:ext cx="12654801" cy="3548715"/>
          </a:xfrm>
          <a:prstGeom prst="rect">
            <a:avLst/>
          </a:prstGeom>
          <a:ln w="76200">
            <a:solidFill>
              <a:srgbClr val="000000"/>
            </a:solidFill>
          </a:ln>
        </p:spPr>
        <p:txBody>
          <a:bodyPr lIns="45719" rIns="45719"/>
          <a:lstStyle/>
          <a:p>
            <a:pPr defTabSz="914400">
              <a:defRPr sz="1600">
                <a:latin typeface="Times"/>
                <a:ea typeface="Times"/>
                <a:cs typeface="Times"/>
                <a:sym typeface="Times"/>
              </a:defRPr>
            </a:pPr>
            <a:endParaRPr/>
          </a:p>
        </p:txBody>
      </p:sp>
      <p:sp>
        <p:nvSpPr>
          <p:cNvPr id="124" name="Rectangle 262"/>
          <p:cNvSpPr/>
          <p:nvPr/>
        </p:nvSpPr>
        <p:spPr>
          <a:xfrm>
            <a:off x="14324778" y="5455024"/>
            <a:ext cx="15956427" cy="27108148"/>
          </a:xfrm>
          <a:prstGeom prst="rect">
            <a:avLst/>
          </a:prstGeom>
          <a:ln w="76200">
            <a:solidFill>
              <a:srgbClr val="000000"/>
            </a:solidFill>
          </a:ln>
        </p:spPr>
        <p:txBody>
          <a:bodyPr lIns="45719" rIns="45719"/>
          <a:lstStyle/>
          <a:p>
            <a:pPr defTabSz="914400">
              <a:defRPr sz="2100">
                <a:latin typeface="Times"/>
                <a:ea typeface="Times"/>
                <a:cs typeface="Times"/>
                <a:sym typeface="Times"/>
              </a:defRPr>
            </a:pPr>
            <a:endParaRPr/>
          </a:p>
        </p:txBody>
      </p:sp>
      <p:sp>
        <p:nvSpPr>
          <p:cNvPr id="125" name="TextBox 1343"/>
          <p:cNvSpPr txBox="1"/>
          <p:nvPr/>
        </p:nvSpPr>
        <p:spPr>
          <a:xfrm>
            <a:off x="391415" y="12390151"/>
            <a:ext cx="13334850" cy="16342935"/>
          </a:xfrm>
          <a:prstGeom prst="rect">
            <a:avLst/>
          </a:prstGeom>
          <a:ln w="12700">
            <a:miter lim="400000"/>
          </a:ln>
          <a:extLst>
            <a:ext uri="{C572A759-6A51-4108-AA02-DFA0A04FC94B}">
              <ma14:wrappingTextBoxFlag xmlns:mc="http://schemas.openxmlformats.org/markup-compatibility/2006" xmlns:a14="http://schemas.microsoft.com/office/drawing/2010/main" xmlns:ma14="http://schemas.microsoft.com/office/mac/drawingml/2011/main" xmlns:m="http://schemas.openxmlformats.org/officeDocument/2006/math" xmlns="" val="1"/>
            </a:ext>
          </a:extLst>
        </p:spPr>
        <p:txBody>
          <a:bodyPr lIns="45719" rIns="45719">
            <a:spAutoFit/>
          </a:bodyPr>
          <a:lstStyle/>
          <a:p>
            <a:pPr>
              <a:defRPr sz="2400" b="1" u="sng"/>
            </a:pPr>
            <a:endParaRPr lang="en-US" dirty="0"/>
          </a:p>
          <a:p>
            <a:pPr>
              <a:defRPr sz="2400" b="1" u="sng"/>
            </a:pPr>
            <a:r>
              <a:rPr dirty="0"/>
              <a:t>ICP-OES : </a:t>
            </a:r>
            <a:r>
              <a:rPr b="0" u="none" dirty="0"/>
              <a:t>The parameters using for the ICP-OES analysis were as follows:</a:t>
            </a:r>
          </a:p>
          <a:p>
            <a:pPr>
              <a:defRPr sz="2400" b="1"/>
            </a:pPr>
            <a:endParaRPr b="0" u="none" dirty="0"/>
          </a:p>
          <a:p>
            <a:pPr>
              <a:defRPr sz="2400" u="sng"/>
            </a:pPr>
            <a:endParaRPr b="0" u="none" dirty="0"/>
          </a:p>
          <a:p>
            <a:pPr>
              <a:defRPr sz="2400" u="sng"/>
            </a:pPr>
            <a:endParaRPr b="0" u="none" dirty="0"/>
          </a:p>
          <a:p>
            <a:pPr>
              <a:defRPr sz="2400" u="sng"/>
            </a:pPr>
            <a:endParaRPr b="0" u="none"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dirty="0"/>
          </a:p>
          <a:p>
            <a:pPr>
              <a:defRPr sz="2400" u="sng"/>
            </a:pPr>
            <a:endParaRPr lang="en-US" dirty="0"/>
          </a:p>
          <a:p>
            <a:pPr>
              <a:defRPr sz="2400" u="sng"/>
            </a:pPr>
            <a:r>
              <a:rPr lang="en-US" dirty="0"/>
              <a:t>Wavelength Table of ICP-OES: </a:t>
            </a:r>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dirty="0"/>
          </a:p>
          <a:p>
            <a:pPr>
              <a:defRPr sz="2400" u="sng"/>
            </a:pPr>
            <a:endParaRPr lang="en-US" b="0" u="none" dirty="0"/>
          </a:p>
          <a:p>
            <a:pPr>
              <a:defRPr sz="2400" u="sng"/>
            </a:pPr>
            <a:endParaRPr lang="en-US" b="0" u="none" dirty="0"/>
          </a:p>
          <a:p>
            <a:pPr>
              <a:defRPr sz="2400" u="sng"/>
            </a:pPr>
            <a:endParaRPr lang="en-US" dirty="0"/>
          </a:p>
          <a:p>
            <a:pPr>
              <a:defRPr sz="2400" u="sng"/>
            </a:pPr>
            <a:endParaRPr lang="en-US" b="0" u="none" dirty="0"/>
          </a:p>
          <a:p>
            <a:pPr>
              <a:defRPr sz="2400" u="sng"/>
            </a:pPr>
            <a:r>
              <a:rPr lang="en-US" b="0" u="none" dirty="0"/>
              <a:t>Di</a:t>
            </a:r>
            <a:r>
              <a:rPr lang="en-US" dirty="0"/>
              <a:t>gestion: Acid Digestion Method:</a:t>
            </a:r>
            <a:endParaRPr lang="en-US" sz="3000" dirty="0"/>
          </a:p>
        </p:txBody>
      </p:sp>
      <p:sp>
        <p:nvSpPr>
          <p:cNvPr id="126" name="TextBox 20"/>
          <p:cNvSpPr txBox="1"/>
          <p:nvPr/>
        </p:nvSpPr>
        <p:spPr>
          <a:xfrm>
            <a:off x="30574316" y="18998516"/>
            <a:ext cx="12736753" cy="606343"/>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87" tIns="39187" rIns="39187" bIns="39187">
            <a:spAutoFit/>
          </a:bodyPr>
          <a:lstStyle>
            <a:lvl1pPr algn="ctr" defTabSz="914400">
              <a:defRPr sz="3600" b="1">
                <a:solidFill>
                  <a:srgbClr val="FFFFFF"/>
                </a:solidFill>
                <a:latin typeface="Arial"/>
                <a:ea typeface="Arial"/>
                <a:cs typeface="Arial"/>
                <a:sym typeface="Arial"/>
              </a:defRPr>
            </a:lvl1pPr>
          </a:lstStyle>
          <a:p>
            <a:r>
              <a:rPr dirty="0"/>
              <a:t>Discussion</a:t>
            </a:r>
          </a:p>
        </p:txBody>
      </p:sp>
      <p:sp>
        <p:nvSpPr>
          <p:cNvPr id="127" name="TextBox 1"/>
          <p:cNvSpPr txBox="1"/>
          <p:nvPr/>
        </p:nvSpPr>
        <p:spPr>
          <a:xfrm>
            <a:off x="30672284" y="13438017"/>
            <a:ext cx="12736753" cy="21623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746125" indent="-349250" algn="just">
              <a:spcBef>
                <a:spcPts val="1200"/>
              </a:spcBef>
              <a:buSzPct val="100000"/>
              <a:buFont typeface="Arial"/>
              <a:buChar char="•"/>
              <a:defRPr sz="2400"/>
            </a:pPr>
            <a:endParaRPr lang="en-US" sz="2400" dirty="0"/>
          </a:p>
          <a:p>
            <a:pPr lvl="0" indent="58738" algn="just">
              <a:lnSpc>
                <a:spcPct val="114000"/>
              </a:lnSpc>
              <a:spcBef>
                <a:spcPts val="1200"/>
              </a:spcBef>
              <a:defRPr sz="2400" b="1" i="1" u="sng"/>
            </a:pPr>
            <a:endParaRPr lang="en-US" sz="2400" b="1" i="1" u="sng" dirty="0"/>
          </a:p>
          <a:p>
            <a:pPr marL="746125" indent="-288925" algn="just">
              <a:lnSpc>
                <a:spcPct val="114000"/>
              </a:lnSpc>
              <a:spcBef>
                <a:spcPts val="1200"/>
              </a:spcBef>
              <a:buSzPct val="100000"/>
              <a:buFont typeface="Arial"/>
              <a:buChar char="•"/>
              <a:defRPr sz="2400"/>
            </a:pPr>
            <a:endParaRPr lang="en-US" sz="2400" b="1" i="1" u="sng" dirty="0"/>
          </a:p>
          <a:p>
            <a:pPr marL="457200">
              <a:lnSpc>
                <a:spcPct val="114000"/>
              </a:lnSpc>
              <a:spcBef>
                <a:spcPts val="1200"/>
              </a:spcBef>
              <a:buSzPct val="100000"/>
              <a:defRPr sz="2400"/>
            </a:pPr>
            <a:endParaRPr lang="en-US" dirty="0"/>
          </a:p>
        </p:txBody>
      </p:sp>
      <p:sp>
        <p:nvSpPr>
          <p:cNvPr id="128" name="TextBox 2"/>
          <p:cNvSpPr txBox="1"/>
          <p:nvPr/>
        </p:nvSpPr>
        <p:spPr>
          <a:xfrm>
            <a:off x="445666" y="5917743"/>
            <a:ext cx="13106401" cy="4893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0" marR="0">
              <a:spcBef>
                <a:spcPts val="0"/>
              </a:spcBef>
              <a:spcAft>
                <a:spcPts val="0"/>
              </a:spcAft>
            </a:pP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Phytoremediation provides a cost-effective, non-invasive technique to remove contaminants from the soil and groundwater. Sunflowers are fast growing and have a showed effective at removing various pollutants from soil, including lead and other heavy metals.  Health issues related to arsenic are mainly attributed to exposure of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arsenite</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whereas  arsenate is much less toxic. The common sunflower </a:t>
            </a:r>
            <a:r>
              <a:rPr lang="en-US" sz="24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Helianthus Annuus</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was the species used to remove both arsenic (III) and As(V) ions from hydroponics solutions. In the present study sunflower seeds were germinated for a week, placed under the sun for a day and subsequently placed in a nutrient solution to aid the growth of the plant. After one week of growth in the nutrient solution the sunflowers were transferred to nutrient solution contaminated with either </a:t>
            </a:r>
            <a:r>
              <a:rPr lang="en-US" sz="2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arsenite</a:t>
            </a:r>
            <a:r>
              <a:rPr lang="en-US" sz="2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or arsenate  (at concentrations of 1 ppm, 3 ppm and 5 ppm arsenic) . The capacity of the sunflowers to absorb and store arsenic was determined based on a dry mass biases. The sunflower plants were dried and digested in nitric acid and analyzed with a Perkin Elmer Optima 8300 Inducted-Coupled Plasma Optical Emission Spectroscopy (ICP-OES) for arsenic, macronutrient and micronutrient content. The samples analysis were performed based on three different section of the plants, which were roots, stems and leaves.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1" name="Object 23" descr="Object 23"/>
          <p:cNvPicPr>
            <a:picLocks noChangeAspect="1"/>
          </p:cNvPicPr>
          <p:nvPr/>
        </p:nvPicPr>
        <p:blipFill>
          <a:blip r:embed="rId3"/>
          <a:stretch>
            <a:fillRect/>
          </a:stretch>
        </p:blipFill>
        <p:spPr>
          <a:xfrm>
            <a:off x="21888450" y="16376650"/>
            <a:ext cx="114300" cy="165100"/>
          </a:xfrm>
          <a:prstGeom prst="rect">
            <a:avLst/>
          </a:prstGeom>
          <a:ln w="12700">
            <a:miter lim="400000"/>
          </a:ln>
        </p:spPr>
      </p:pic>
      <p:sp>
        <p:nvSpPr>
          <p:cNvPr id="132" name="TextBox 7"/>
          <p:cNvSpPr txBox="1"/>
          <p:nvPr/>
        </p:nvSpPr>
        <p:spPr>
          <a:xfrm>
            <a:off x="30756063" y="29101436"/>
            <a:ext cx="12493037" cy="1158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1800"/>
            </a:pPr>
            <a:r>
              <a:t>This project was supported by the National Institute of General Medical Sciences-award number 1R25GM100866 (RKD and JGP).</a:t>
            </a:r>
          </a:p>
          <a:p>
            <a:pPr algn="just">
              <a:defRPr sz="1800"/>
            </a:pPr>
            <a:r>
              <a:t>The USDA IFSEEN program, the UTRGV Deans office of the College of Science, The UTRGV high scholars, the Welch Foundation, and the UTRGV RISE program for their support through their grants.</a:t>
            </a:r>
          </a:p>
        </p:txBody>
      </p:sp>
      <p:graphicFrame>
        <p:nvGraphicFramePr>
          <p:cNvPr id="133" name="Table 12"/>
          <p:cNvGraphicFramePr/>
          <p:nvPr>
            <p:extLst>
              <p:ext uri="{D42A27DB-BD31-4B8C-83A1-F6EECF244321}">
                <p14:modId xmlns:p14="http://schemas.microsoft.com/office/powerpoint/2010/main" val="679417742"/>
              </p:ext>
            </p:extLst>
          </p:nvPr>
        </p:nvGraphicFramePr>
        <p:xfrm>
          <a:off x="3304392" y="13885814"/>
          <a:ext cx="6697903" cy="3939109"/>
        </p:xfrm>
        <a:graphic>
          <a:graphicData uri="http://schemas.openxmlformats.org/drawingml/2006/table">
            <a:tbl>
              <a:tblPr firstRow="1" firstCol="1" bandRow="1">
                <a:tableStyleId>{4C3C2611-4C71-4FC5-86AE-919BDF0F9419}</a:tableStyleId>
              </a:tblPr>
              <a:tblGrid>
                <a:gridCol w="3695396">
                  <a:extLst>
                    <a:ext uri="{9D8B030D-6E8A-4147-A177-3AD203B41FA5}">
                      <a16:colId xmlns:a16="http://schemas.microsoft.com/office/drawing/2014/main" val="20000"/>
                    </a:ext>
                  </a:extLst>
                </a:gridCol>
                <a:gridCol w="3002507">
                  <a:extLst>
                    <a:ext uri="{9D8B030D-6E8A-4147-A177-3AD203B41FA5}">
                      <a16:colId xmlns:a16="http://schemas.microsoft.com/office/drawing/2014/main" val="20001"/>
                    </a:ext>
                  </a:extLst>
                </a:gridCol>
              </a:tblGrid>
              <a:tr h="328301">
                <a:tc>
                  <a:txBody>
                    <a:bodyPr/>
                    <a:lstStyle/>
                    <a:p>
                      <a:pPr algn="ctr">
                        <a:lnSpc>
                          <a:spcPct val="115000"/>
                        </a:lnSpc>
                        <a:defRPr sz="1800" b="0">
                          <a:solidFill>
                            <a:srgbClr val="000000"/>
                          </a:solidFill>
                        </a:defRPr>
                      </a:pPr>
                      <a:r>
                        <a:rPr sz="2000" b="1">
                          <a:solidFill>
                            <a:srgbClr val="FFFFFF"/>
                          </a:solidFill>
                        </a:rPr>
                        <a:t>Parameter </a:t>
                      </a:r>
                    </a:p>
                  </a:txBody>
                  <a:tcPr marL="0" marR="0" marT="0" marB="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6"/>
                    </a:solidFill>
                  </a:tcPr>
                </a:tc>
                <a:tc>
                  <a:txBody>
                    <a:bodyPr/>
                    <a:lstStyle/>
                    <a:p>
                      <a:pPr algn="ctr">
                        <a:lnSpc>
                          <a:spcPct val="115000"/>
                        </a:lnSpc>
                        <a:defRPr sz="1800" b="0">
                          <a:solidFill>
                            <a:srgbClr val="000000"/>
                          </a:solidFill>
                        </a:defRPr>
                      </a:pPr>
                      <a:r>
                        <a:rPr sz="2000" b="1">
                          <a:solidFill>
                            <a:srgbClr val="FFFFFF"/>
                          </a:solidFill>
                        </a:rPr>
                        <a:t>Setting </a:t>
                      </a:r>
                    </a:p>
                  </a:txBody>
                  <a:tcPr marL="0" marR="0" marT="0" marB="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6"/>
                    </a:solidFill>
                  </a:tcPr>
                </a:tc>
                <a:extLst>
                  <a:ext uri="{0D108BD9-81ED-4DB2-BD59-A6C34878D82A}">
                    <a16:rowId xmlns:a16="http://schemas.microsoft.com/office/drawing/2014/main" val="10000"/>
                  </a:ext>
                </a:extLst>
              </a:tr>
              <a:tr h="355685">
                <a:tc>
                  <a:txBody>
                    <a:bodyPr/>
                    <a:lstStyle/>
                    <a:p>
                      <a:pPr algn="ctr">
                        <a:lnSpc>
                          <a:spcPct val="115000"/>
                        </a:lnSpc>
                        <a:defRPr sz="1800" b="0">
                          <a:solidFill>
                            <a:srgbClr val="000000"/>
                          </a:solidFill>
                        </a:defRPr>
                      </a:pPr>
                      <a:r>
                        <a:rPr sz="2000" b="1">
                          <a:solidFill>
                            <a:srgbClr val="FFFFFF"/>
                          </a:solidFill>
                        </a:rPr>
                        <a:t>RF power </a:t>
                      </a: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lnB>
                    <a:solidFill>
                      <a:schemeClr val="accent6"/>
                    </a:solidFill>
                  </a:tcPr>
                </a:tc>
                <a:tc>
                  <a:txBody>
                    <a:bodyPr/>
                    <a:lstStyle/>
                    <a:p>
                      <a:pPr algn="ctr">
                        <a:lnSpc>
                          <a:spcPct val="115000"/>
                        </a:lnSpc>
                        <a:defRPr sz="1800"/>
                      </a:pPr>
                      <a:r>
                        <a:rPr sz="2000" dirty="0"/>
                        <a:t>1500 W </a:t>
                      </a:r>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FDEEE8"/>
                    </a:solidFill>
                  </a:tcPr>
                </a:tc>
                <a:extLst>
                  <a:ext uri="{0D108BD9-81ED-4DB2-BD59-A6C34878D82A}">
                    <a16:rowId xmlns:a16="http://schemas.microsoft.com/office/drawing/2014/main" val="10002"/>
                  </a:ext>
                </a:extLst>
              </a:tr>
              <a:tr h="355685">
                <a:tc>
                  <a:txBody>
                    <a:bodyPr/>
                    <a:lstStyle/>
                    <a:p>
                      <a:pPr algn="ctr">
                        <a:lnSpc>
                          <a:spcPct val="115000"/>
                        </a:lnSpc>
                        <a:defRPr sz="1800" b="0">
                          <a:solidFill>
                            <a:srgbClr val="000000"/>
                          </a:solidFill>
                        </a:defRPr>
                      </a:pPr>
                      <a:r>
                        <a:rPr sz="2000" b="1">
                          <a:solidFill>
                            <a:srgbClr val="FFFFFF"/>
                          </a:solidFill>
                        </a:rPr>
                        <a:t>Nebulizer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Gemcone (low flow)</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3"/>
                  </a:ext>
                </a:extLst>
              </a:tr>
              <a:tr h="407998">
                <a:tc>
                  <a:txBody>
                    <a:bodyPr/>
                    <a:lstStyle/>
                    <a:p>
                      <a:pPr algn="ctr">
                        <a:lnSpc>
                          <a:spcPct val="115000"/>
                        </a:lnSpc>
                        <a:defRPr sz="1800" b="0">
                          <a:solidFill>
                            <a:srgbClr val="000000"/>
                          </a:solidFill>
                        </a:defRPr>
                      </a:pPr>
                      <a:r>
                        <a:rPr sz="2000" b="1">
                          <a:solidFill>
                            <a:srgbClr val="FFFFFF"/>
                          </a:solidFill>
                        </a:rPr>
                        <a:t>Plasma Flow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15 L/min</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4"/>
                  </a:ext>
                </a:extLst>
              </a:tr>
              <a:tr h="355685">
                <a:tc>
                  <a:txBody>
                    <a:bodyPr/>
                    <a:lstStyle/>
                    <a:p>
                      <a:pPr algn="ctr">
                        <a:lnSpc>
                          <a:spcPct val="115000"/>
                        </a:lnSpc>
                        <a:defRPr sz="1800" b="0">
                          <a:solidFill>
                            <a:srgbClr val="000000"/>
                          </a:solidFill>
                        </a:defRPr>
                      </a:pPr>
                      <a:r>
                        <a:rPr sz="2000" b="1">
                          <a:solidFill>
                            <a:srgbClr val="FFFFFF"/>
                          </a:solidFill>
                        </a:rPr>
                        <a:t>Auxiliary Flow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0.2 L/min</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5"/>
                  </a:ext>
                </a:extLst>
              </a:tr>
              <a:tr h="355685">
                <a:tc>
                  <a:txBody>
                    <a:bodyPr/>
                    <a:lstStyle/>
                    <a:p>
                      <a:pPr algn="ctr">
                        <a:lnSpc>
                          <a:spcPct val="115000"/>
                        </a:lnSpc>
                        <a:defRPr sz="1800" b="0">
                          <a:solidFill>
                            <a:srgbClr val="000000"/>
                          </a:solidFill>
                        </a:defRPr>
                      </a:pPr>
                      <a:r>
                        <a:rPr sz="2000" b="1" dirty="0">
                          <a:solidFill>
                            <a:srgbClr val="FFFFFF"/>
                          </a:solidFill>
                        </a:rPr>
                        <a:t>Nebulizer Flow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 0.55 L/min</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6"/>
                  </a:ext>
                </a:extLst>
              </a:tr>
              <a:tr h="355685">
                <a:tc>
                  <a:txBody>
                    <a:bodyPr/>
                    <a:lstStyle/>
                    <a:p>
                      <a:pPr algn="ctr">
                        <a:lnSpc>
                          <a:spcPct val="115000"/>
                        </a:lnSpc>
                        <a:defRPr sz="1800" b="0">
                          <a:solidFill>
                            <a:srgbClr val="000000"/>
                          </a:solidFill>
                        </a:defRPr>
                      </a:pPr>
                      <a:r>
                        <a:rPr sz="2000" b="1">
                          <a:solidFill>
                            <a:srgbClr val="FFFFFF"/>
                          </a:solidFill>
                        </a:rPr>
                        <a:t>Sample Flow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1.50 mL/min</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7"/>
                  </a:ext>
                </a:extLst>
              </a:tr>
              <a:tr h="355685">
                <a:tc>
                  <a:txBody>
                    <a:bodyPr/>
                    <a:lstStyle/>
                    <a:p>
                      <a:pPr algn="ctr">
                        <a:lnSpc>
                          <a:spcPct val="115000"/>
                        </a:lnSpc>
                        <a:defRPr sz="1800" b="0">
                          <a:solidFill>
                            <a:srgbClr val="000000"/>
                          </a:solidFill>
                        </a:defRPr>
                      </a:pPr>
                      <a:r>
                        <a:rPr sz="2000" b="1">
                          <a:solidFill>
                            <a:srgbClr val="FFFFFF"/>
                          </a:solidFill>
                        </a:rPr>
                        <a:t>Injector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2.0 mm Alumina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8"/>
                  </a:ext>
                </a:extLst>
              </a:tr>
              <a:tr h="355685">
                <a:tc>
                  <a:txBody>
                    <a:bodyPr/>
                    <a:lstStyle/>
                    <a:p>
                      <a:pPr algn="ctr">
                        <a:lnSpc>
                          <a:spcPct val="115000"/>
                        </a:lnSpc>
                        <a:defRPr sz="1800" b="0">
                          <a:solidFill>
                            <a:srgbClr val="000000"/>
                          </a:solidFill>
                        </a:defRPr>
                      </a:pPr>
                      <a:r>
                        <a:rPr sz="2000" b="1">
                          <a:solidFill>
                            <a:srgbClr val="FFFFFF"/>
                          </a:solidFill>
                        </a:rPr>
                        <a:t>Spray Chamber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Cyclonic </a:t>
                      </a:r>
                    </a:p>
                  </a:txBody>
                  <a:tcPr marL="0" marR="0" marT="0" marB="0"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0009"/>
                  </a:ext>
                </a:extLst>
              </a:tr>
              <a:tr h="355685">
                <a:tc>
                  <a:txBody>
                    <a:bodyPr/>
                    <a:lstStyle/>
                    <a:p>
                      <a:pPr algn="ctr">
                        <a:lnSpc>
                          <a:spcPct val="115000"/>
                        </a:lnSpc>
                        <a:defRPr sz="1800" b="0">
                          <a:solidFill>
                            <a:srgbClr val="000000"/>
                          </a:solidFill>
                        </a:defRPr>
                      </a:pPr>
                      <a:r>
                        <a:rPr sz="2000" b="1">
                          <a:solidFill>
                            <a:srgbClr val="FFFFFF"/>
                          </a:solidFill>
                        </a:rPr>
                        <a:t>Integration Time </a:t>
                      </a: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a:t>10-20 seconds</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10"/>
                  </a:ext>
                </a:extLst>
              </a:tr>
              <a:tr h="355685">
                <a:tc>
                  <a:txBody>
                    <a:bodyPr/>
                    <a:lstStyle/>
                    <a:p>
                      <a:pPr algn="ctr">
                        <a:lnSpc>
                          <a:spcPct val="115000"/>
                        </a:lnSpc>
                        <a:defRPr sz="1800" b="0">
                          <a:solidFill>
                            <a:srgbClr val="000000"/>
                          </a:solidFill>
                        </a:defRPr>
                      </a:pPr>
                      <a:r>
                        <a:rPr sz="2000" b="1">
                          <a:solidFill>
                            <a:srgbClr val="FFFFFF"/>
                          </a:solidFill>
                        </a:rPr>
                        <a:t>Replicates</a:t>
                      </a: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sz="2000" dirty="0"/>
                        <a:t>3</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11"/>
                  </a:ext>
                </a:extLst>
              </a:tr>
            </a:tbl>
          </a:graphicData>
        </a:graphic>
      </p:graphicFrame>
      <p:pic>
        <p:nvPicPr>
          <p:cNvPr id="150" name="Picture 1345" descr="Picture 1345"/>
          <p:cNvPicPr>
            <a:picLocks noChangeAspect="1"/>
          </p:cNvPicPr>
          <p:nvPr/>
        </p:nvPicPr>
        <p:blipFill>
          <a:blip r:embed="rId4"/>
          <a:stretch>
            <a:fillRect/>
          </a:stretch>
        </p:blipFill>
        <p:spPr>
          <a:xfrm>
            <a:off x="31369694" y="30011231"/>
            <a:ext cx="11226105" cy="2411868"/>
          </a:xfrm>
          <a:prstGeom prst="rect">
            <a:avLst/>
          </a:prstGeom>
          <a:ln w="12700">
            <a:miter lim="400000"/>
          </a:ln>
        </p:spPr>
      </p:pic>
      <p:sp>
        <p:nvSpPr>
          <p:cNvPr id="152" name="Rectangle 86"/>
          <p:cNvSpPr/>
          <p:nvPr/>
        </p:nvSpPr>
        <p:spPr>
          <a:xfrm>
            <a:off x="30543577" y="19743110"/>
            <a:ext cx="12705523" cy="8370463"/>
          </a:xfrm>
          <a:prstGeom prst="rect">
            <a:avLst/>
          </a:prstGeom>
          <a:ln w="76200">
            <a:solidFill>
              <a:srgbClr val="000000"/>
            </a:solidFill>
          </a:ln>
        </p:spPr>
        <p:txBody>
          <a:bodyPr lIns="45719" rIns="45719"/>
          <a:lstStyle/>
          <a:p>
            <a:pPr defTabSz="914400">
              <a:defRPr sz="2100">
                <a:latin typeface="Times"/>
                <a:ea typeface="Times"/>
                <a:cs typeface="Times"/>
                <a:sym typeface="Times"/>
              </a:defRPr>
            </a:pPr>
            <a:endParaRPr/>
          </a:p>
        </p:txBody>
      </p:sp>
      <p:pic>
        <p:nvPicPr>
          <p:cNvPr id="153" name="Picture 1353" descr="Picture 1353"/>
          <p:cNvPicPr>
            <a:picLocks noChangeAspect="1"/>
          </p:cNvPicPr>
          <p:nvPr/>
        </p:nvPicPr>
        <p:blipFill>
          <a:blip r:embed="rId5"/>
          <a:stretch>
            <a:fillRect/>
          </a:stretch>
        </p:blipFill>
        <p:spPr>
          <a:xfrm>
            <a:off x="0" y="166149"/>
            <a:ext cx="7796536" cy="3872452"/>
          </a:xfrm>
          <a:prstGeom prst="rect">
            <a:avLst/>
          </a:prstGeom>
          <a:ln w="12700">
            <a:miter lim="400000"/>
          </a:ln>
        </p:spPr>
      </p:pic>
      <p:pic>
        <p:nvPicPr>
          <p:cNvPr id="154" name="Picture 1354" descr="Picture 1354"/>
          <p:cNvPicPr>
            <a:picLocks noChangeAspect="1"/>
          </p:cNvPicPr>
          <p:nvPr/>
        </p:nvPicPr>
        <p:blipFill>
          <a:blip r:embed="rId6"/>
          <a:stretch>
            <a:fillRect/>
          </a:stretch>
        </p:blipFill>
        <p:spPr>
          <a:xfrm>
            <a:off x="39547800" y="115459"/>
            <a:ext cx="4283075" cy="4208196"/>
          </a:xfrm>
          <a:prstGeom prst="rect">
            <a:avLst/>
          </a:prstGeom>
          <a:ln w="12700">
            <a:miter lim="400000"/>
          </a:ln>
        </p:spPr>
      </p:pic>
      <p:sp>
        <p:nvSpPr>
          <p:cNvPr id="158" name="TextBox 20"/>
          <p:cNvSpPr txBox="1"/>
          <p:nvPr/>
        </p:nvSpPr>
        <p:spPr>
          <a:xfrm>
            <a:off x="30592452" y="4639991"/>
            <a:ext cx="12656649" cy="606343"/>
          </a:xfrm>
          <a:prstGeom prst="rect">
            <a:avLst/>
          </a:prstGeom>
          <a:solidFill>
            <a:srgbClr val="FF7D10"/>
          </a:solidFill>
          <a:ln>
            <a:solidFill>
              <a:srgbClr val="222268"/>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9187" tIns="39187" rIns="39187" bIns="39187">
            <a:spAutoFit/>
          </a:bodyPr>
          <a:lstStyle>
            <a:lvl1pPr algn="ctr" defTabSz="914400">
              <a:defRPr sz="3600" b="1">
                <a:solidFill>
                  <a:srgbClr val="FFFFFF"/>
                </a:solidFill>
                <a:latin typeface="Arial"/>
                <a:ea typeface="Arial"/>
                <a:cs typeface="Arial"/>
                <a:sym typeface="Arial"/>
              </a:defRPr>
            </a:lvl1pPr>
          </a:lstStyle>
          <a:p>
            <a:r>
              <a:t>Results</a:t>
            </a:r>
          </a:p>
        </p:txBody>
      </p:sp>
      <p:sp>
        <p:nvSpPr>
          <p:cNvPr id="159" name="Rectangle 61"/>
          <p:cNvSpPr/>
          <p:nvPr/>
        </p:nvSpPr>
        <p:spPr>
          <a:xfrm>
            <a:off x="30496446" y="5511406"/>
            <a:ext cx="12752654" cy="13368475"/>
          </a:xfrm>
          <a:prstGeom prst="rect">
            <a:avLst/>
          </a:prstGeom>
          <a:ln w="76200">
            <a:solidFill>
              <a:srgbClr val="000000"/>
            </a:solidFill>
          </a:ln>
        </p:spPr>
        <p:txBody>
          <a:bodyPr lIns="45719" rIns="45719"/>
          <a:lstStyle/>
          <a:p>
            <a:pPr defTabSz="914400">
              <a:defRPr sz="1600">
                <a:latin typeface="Times"/>
                <a:ea typeface="Times"/>
                <a:cs typeface="Times"/>
                <a:sym typeface="Times"/>
              </a:defRPr>
            </a:pPr>
            <a:endParaRPr/>
          </a:p>
        </p:txBody>
      </p:sp>
      <p:sp>
        <p:nvSpPr>
          <p:cNvPr id="2" name="Rectangle 2">
            <a:extLst>
              <a:ext uri="{FF2B5EF4-FFF2-40B4-BE49-F238E27FC236}">
                <a16:creationId xmlns:a16="http://schemas.microsoft.com/office/drawing/2014/main" id="{BA425F59-4BCC-46E6-8481-3722BF45281D}"/>
              </a:ext>
            </a:extLst>
          </p:cNvPr>
          <p:cNvSpPr>
            <a:spLocks noChangeArrowheads="1"/>
          </p:cNvSpPr>
          <p:nvPr/>
        </p:nvSpPr>
        <p:spPr bwMode="auto">
          <a:xfrm>
            <a:off x="14531858" y="5519787"/>
            <a:ext cx="5516965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46AF1CB7-7980-4ECC-8D60-303771FFAC27}"/>
              </a:ext>
            </a:extLst>
          </p:cNvPr>
          <p:cNvSpPr>
            <a:spLocks noChangeArrowheads="1"/>
          </p:cNvSpPr>
          <p:nvPr/>
        </p:nvSpPr>
        <p:spPr bwMode="auto">
          <a:xfrm flipV="1">
            <a:off x="21888450" y="6814289"/>
            <a:ext cx="543255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Rectangle 8">
            <a:extLst>
              <a:ext uri="{FF2B5EF4-FFF2-40B4-BE49-F238E27FC236}">
                <a16:creationId xmlns:a16="http://schemas.microsoft.com/office/drawing/2014/main" id="{1B8E0C81-A25A-4E6F-A583-02754C66C3C6}"/>
              </a:ext>
            </a:extLst>
          </p:cNvPr>
          <p:cNvSpPr>
            <a:spLocks noChangeArrowheads="1"/>
          </p:cNvSpPr>
          <p:nvPr/>
        </p:nvSpPr>
        <p:spPr bwMode="auto">
          <a:xfrm>
            <a:off x="14768078" y="13622327"/>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0">
            <a:extLst>
              <a:ext uri="{FF2B5EF4-FFF2-40B4-BE49-F238E27FC236}">
                <a16:creationId xmlns:a16="http://schemas.microsoft.com/office/drawing/2014/main" id="{300C5A4D-3A35-4CFA-A257-F776198D650F}"/>
              </a:ext>
            </a:extLst>
          </p:cNvPr>
          <p:cNvSpPr>
            <a:spLocks noChangeArrowheads="1"/>
          </p:cNvSpPr>
          <p:nvPr/>
        </p:nvSpPr>
        <p:spPr bwMode="auto">
          <a:xfrm>
            <a:off x="15238354" y="19311495"/>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a:extLst>
              <a:ext uri="{FF2B5EF4-FFF2-40B4-BE49-F238E27FC236}">
                <a16:creationId xmlns:a16="http://schemas.microsoft.com/office/drawing/2014/main" id="{56D02937-5719-4478-B298-A4A0F2C3A742}"/>
              </a:ext>
            </a:extLst>
          </p:cNvPr>
          <p:cNvSpPr>
            <a:spLocks noChangeArrowheads="1"/>
          </p:cNvSpPr>
          <p:nvPr/>
        </p:nvSpPr>
        <p:spPr bwMode="auto">
          <a:xfrm>
            <a:off x="22049506" y="19812143"/>
            <a:ext cx="4389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19">
            <a:extLst>
              <a:ext uri="{FF2B5EF4-FFF2-40B4-BE49-F238E27FC236}">
                <a16:creationId xmlns:a16="http://schemas.microsoft.com/office/drawing/2014/main" id="{552DCCE5-F00C-417F-86D5-9BB250BBF654}"/>
              </a:ext>
            </a:extLst>
          </p:cNvPr>
          <p:cNvSpPr>
            <a:spLocks noChangeArrowheads="1"/>
          </p:cNvSpPr>
          <p:nvPr/>
        </p:nvSpPr>
        <p:spPr bwMode="auto">
          <a:xfrm>
            <a:off x="14819777" y="5689681"/>
            <a:ext cx="747064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2" name="Chart 51">
            <a:extLst>
              <a:ext uri="{FF2B5EF4-FFF2-40B4-BE49-F238E27FC236}">
                <a16:creationId xmlns:a16="http://schemas.microsoft.com/office/drawing/2014/main" id="{AE2F1AE1-6CA0-4F14-BBC9-69916FA107F7}"/>
              </a:ext>
            </a:extLst>
          </p:cNvPr>
          <p:cNvGraphicFramePr>
            <a:graphicFrameLocks/>
          </p:cNvGraphicFramePr>
          <p:nvPr>
            <p:extLst>
              <p:ext uri="{D42A27DB-BD31-4B8C-83A1-F6EECF244321}">
                <p14:modId xmlns:p14="http://schemas.microsoft.com/office/powerpoint/2010/main" val="4245484778"/>
              </p:ext>
            </p:extLst>
          </p:nvPr>
        </p:nvGraphicFramePr>
        <p:xfrm>
          <a:off x="25023946" y="5862638"/>
          <a:ext cx="5029200" cy="5029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3" name="Chart 52">
            <a:extLst>
              <a:ext uri="{FF2B5EF4-FFF2-40B4-BE49-F238E27FC236}">
                <a16:creationId xmlns:a16="http://schemas.microsoft.com/office/drawing/2014/main" id="{2349C465-4CF5-476F-AE64-4346D18F8027}"/>
              </a:ext>
            </a:extLst>
          </p:cNvPr>
          <p:cNvGraphicFramePr>
            <a:graphicFrameLocks/>
          </p:cNvGraphicFramePr>
          <p:nvPr>
            <p:extLst>
              <p:ext uri="{D42A27DB-BD31-4B8C-83A1-F6EECF244321}">
                <p14:modId xmlns:p14="http://schemas.microsoft.com/office/powerpoint/2010/main" val="3757321879"/>
              </p:ext>
            </p:extLst>
          </p:nvPr>
        </p:nvGraphicFramePr>
        <p:xfrm>
          <a:off x="14485210" y="5640889"/>
          <a:ext cx="5257800" cy="5029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4" name="Chart 53">
            <a:extLst>
              <a:ext uri="{FF2B5EF4-FFF2-40B4-BE49-F238E27FC236}">
                <a16:creationId xmlns:a16="http://schemas.microsoft.com/office/drawing/2014/main" id="{2405F8E9-2B79-4DDD-844F-516886ED913F}"/>
              </a:ext>
            </a:extLst>
          </p:cNvPr>
          <p:cNvGraphicFramePr>
            <a:graphicFrameLocks/>
          </p:cNvGraphicFramePr>
          <p:nvPr>
            <p:extLst>
              <p:ext uri="{D42A27DB-BD31-4B8C-83A1-F6EECF244321}">
                <p14:modId xmlns:p14="http://schemas.microsoft.com/office/powerpoint/2010/main" val="2636249711"/>
              </p:ext>
            </p:extLst>
          </p:nvPr>
        </p:nvGraphicFramePr>
        <p:xfrm>
          <a:off x="19417711" y="5846660"/>
          <a:ext cx="5486400" cy="5029200"/>
        </p:xfrm>
        <a:graphic>
          <a:graphicData uri="http://schemas.openxmlformats.org/drawingml/2006/chart">
            <c:chart xmlns:c="http://schemas.openxmlformats.org/drawingml/2006/chart" xmlns:r="http://schemas.openxmlformats.org/officeDocument/2006/relationships" r:id="rId9"/>
          </a:graphicData>
        </a:graphic>
      </p:graphicFrame>
      <p:sp>
        <p:nvSpPr>
          <p:cNvPr id="60" name="TextBox 59">
            <a:extLst>
              <a:ext uri="{FF2B5EF4-FFF2-40B4-BE49-F238E27FC236}">
                <a16:creationId xmlns:a16="http://schemas.microsoft.com/office/drawing/2014/main" id="{1089392C-F76C-4181-AD82-9AEAF0D48B28}"/>
              </a:ext>
            </a:extLst>
          </p:cNvPr>
          <p:cNvSpPr txBox="1"/>
          <p:nvPr/>
        </p:nvSpPr>
        <p:spPr>
          <a:xfrm>
            <a:off x="14485210" y="10822984"/>
            <a:ext cx="1555008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1: A. </a:t>
            </a:r>
            <a:r>
              <a:rPr kumimoji="0" lang="en-US" sz="2400" b="0" i="0" u="none" strike="noStrike" cap="none" spc="0" normalizeH="0" baseline="0" dirty="0">
                <a:ln>
                  <a:noFill/>
                </a:ln>
                <a:solidFill>
                  <a:srgbClr val="000000"/>
                </a:solidFill>
                <a:effectLst/>
                <a:uFillTx/>
                <a:latin typeface="+mj-lt"/>
                <a:ea typeface="+mj-ea"/>
                <a:cs typeface="+mj-cs"/>
                <a:sym typeface="Calibri"/>
              </a:rPr>
              <a:t>As(III) accumulated in roots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after </a:t>
            </a:r>
          </a:p>
          <a:p>
            <a:pPr marL="0" marR="0" indent="0" algn="l" defTabSz="4389120" rtl="0" fontAlgn="auto" latinLnBrk="0" hangingPunct="0">
              <a:lnSpc>
                <a:spcPct val="100000"/>
              </a:lnSpc>
              <a:spcBef>
                <a:spcPts val="0"/>
              </a:spcBef>
              <a:spcAft>
                <a:spcPts val="0"/>
              </a:spcAft>
              <a:buClrTx/>
              <a:buSzTx/>
              <a:buFontTx/>
              <a:buNone/>
              <a:tabLst/>
            </a:pPr>
            <a:r>
              <a:rPr lang="en-US" sz="2400" dirty="0"/>
              <a:t>treatment with As(III).</a:t>
            </a:r>
            <a:r>
              <a:rPr lang="en-US" sz="2400" b="1" dirty="0"/>
              <a:t> C. </a:t>
            </a:r>
            <a:r>
              <a:rPr lang="en-US" sz="2400" dirty="0"/>
              <a:t>Micronutrients accumulated in Sunflowers after treatment with As(III).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aphicFrame>
        <p:nvGraphicFramePr>
          <p:cNvPr id="64" name="Chart 63">
            <a:extLst>
              <a:ext uri="{FF2B5EF4-FFF2-40B4-BE49-F238E27FC236}">
                <a16:creationId xmlns:a16="http://schemas.microsoft.com/office/drawing/2014/main" id="{E2058C22-0F1A-4E72-963A-20FE1470E6C7}"/>
              </a:ext>
            </a:extLst>
          </p:cNvPr>
          <p:cNvGraphicFramePr>
            <a:graphicFrameLocks/>
          </p:cNvGraphicFramePr>
          <p:nvPr>
            <p:extLst>
              <p:ext uri="{D42A27DB-BD31-4B8C-83A1-F6EECF244321}">
                <p14:modId xmlns:p14="http://schemas.microsoft.com/office/powerpoint/2010/main" val="2481527543"/>
              </p:ext>
            </p:extLst>
          </p:nvPr>
        </p:nvGraphicFramePr>
        <p:xfrm>
          <a:off x="19923515" y="18158695"/>
          <a:ext cx="5257800" cy="4965246"/>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5" name="Chart 64">
            <a:extLst>
              <a:ext uri="{FF2B5EF4-FFF2-40B4-BE49-F238E27FC236}">
                <a16:creationId xmlns:a16="http://schemas.microsoft.com/office/drawing/2014/main" id="{E87052A4-5937-410E-931C-F5DA471CC7DF}"/>
              </a:ext>
            </a:extLst>
          </p:cNvPr>
          <p:cNvGraphicFramePr>
            <a:graphicFrameLocks/>
          </p:cNvGraphicFramePr>
          <p:nvPr>
            <p:extLst>
              <p:ext uri="{D42A27DB-BD31-4B8C-83A1-F6EECF244321}">
                <p14:modId xmlns:p14="http://schemas.microsoft.com/office/powerpoint/2010/main" val="2765950117"/>
              </p:ext>
            </p:extLst>
          </p:nvPr>
        </p:nvGraphicFramePr>
        <p:xfrm>
          <a:off x="14601776" y="18020239"/>
          <a:ext cx="5257800" cy="49560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6" name="Chart 65">
            <a:extLst>
              <a:ext uri="{FF2B5EF4-FFF2-40B4-BE49-F238E27FC236}">
                <a16:creationId xmlns:a16="http://schemas.microsoft.com/office/drawing/2014/main" id="{4EDABD60-0BC1-420B-93E6-685788822123}"/>
              </a:ext>
            </a:extLst>
          </p:cNvPr>
          <p:cNvGraphicFramePr>
            <a:graphicFrameLocks/>
          </p:cNvGraphicFramePr>
          <p:nvPr>
            <p:extLst>
              <p:ext uri="{D42A27DB-BD31-4B8C-83A1-F6EECF244321}">
                <p14:modId xmlns:p14="http://schemas.microsoft.com/office/powerpoint/2010/main" val="3706879368"/>
              </p:ext>
            </p:extLst>
          </p:nvPr>
        </p:nvGraphicFramePr>
        <p:xfrm>
          <a:off x="24795346" y="18201270"/>
          <a:ext cx="5257800" cy="495980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7" name="Chart 66">
            <a:extLst>
              <a:ext uri="{FF2B5EF4-FFF2-40B4-BE49-F238E27FC236}">
                <a16:creationId xmlns:a16="http://schemas.microsoft.com/office/drawing/2014/main" id="{2F17371D-5912-4663-BB22-A4665D03DA0E}"/>
              </a:ext>
            </a:extLst>
          </p:cNvPr>
          <p:cNvGraphicFramePr>
            <a:graphicFrameLocks/>
          </p:cNvGraphicFramePr>
          <p:nvPr>
            <p:extLst>
              <p:ext uri="{D42A27DB-BD31-4B8C-83A1-F6EECF244321}">
                <p14:modId xmlns:p14="http://schemas.microsoft.com/office/powerpoint/2010/main" val="2743569641"/>
              </p:ext>
            </p:extLst>
          </p:nvPr>
        </p:nvGraphicFramePr>
        <p:xfrm>
          <a:off x="30488285" y="5563149"/>
          <a:ext cx="4572000" cy="500742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68" name="Chart 67">
            <a:extLst>
              <a:ext uri="{FF2B5EF4-FFF2-40B4-BE49-F238E27FC236}">
                <a16:creationId xmlns:a16="http://schemas.microsoft.com/office/drawing/2014/main" id="{90CAE7AE-2001-430E-82AE-ED7C753D37E0}"/>
              </a:ext>
            </a:extLst>
          </p:cNvPr>
          <p:cNvGraphicFramePr>
            <a:graphicFrameLocks/>
          </p:cNvGraphicFramePr>
          <p:nvPr>
            <p:extLst>
              <p:ext uri="{D42A27DB-BD31-4B8C-83A1-F6EECF244321}">
                <p14:modId xmlns:p14="http://schemas.microsoft.com/office/powerpoint/2010/main" val="3211090845"/>
              </p:ext>
            </p:extLst>
          </p:nvPr>
        </p:nvGraphicFramePr>
        <p:xfrm>
          <a:off x="34312048" y="5511406"/>
          <a:ext cx="4572000" cy="516917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9" name="Chart 68">
            <a:extLst>
              <a:ext uri="{FF2B5EF4-FFF2-40B4-BE49-F238E27FC236}">
                <a16:creationId xmlns:a16="http://schemas.microsoft.com/office/drawing/2014/main" id="{D6668805-A3E7-47FF-99AA-0244702FCB96}"/>
              </a:ext>
            </a:extLst>
          </p:cNvPr>
          <p:cNvGraphicFramePr>
            <a:graphicFrameLocks/>
          </p:cNvGraphicFramePr>
          <p:nvPr>
            <p:extLst>
              <p:ext uri="{D42A27DB-BD31-4B8C-83A1-F6EECF244321}">
                <p14:modId xmlns:p14="http://schemas.microsoft.com/office/powerpoint/2010/main" val="479839765"/>
              </p:ext>
            </p:extLst>
          </p:nvPr>
        </p:nvGraphicFramePr>
        <p:xfrm>
          <a:off x="38331215" y="5624689"/>
          <a:ext cx="4902201" cy="496751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0" name="Chart 69">
            <a:extLst>
              <a:ext uri="{FF2B5EF4-FFF2-40B4-BE49-F238E27FC236}">
                <a16:creationId xmlns:a16="http://schemas.microsoft.com/office/drawing/2014/main" id="{EAF04F93-C075-4275-8648-36D84C441A2E}"/>
              </a:ext>
            </a:extLst>
          </p:cNvPr>
          <p:cNvGraphicFramePr>
            <a:graphicFrameLocks/>
          </p:cNvGraphicFramePr>
          <p:nvPr>
            <p:extLst>
              <p:ext uri="{D42A27DB-BD31-4B8C-83A1-F6EECF244321}">
                <p14:modId xmlns:p14="http://schemas.microsoft.com/office/powerpoint/2010/main" val="3872727471"/>
              </p:ext>
            </p:extLst>
          </p:nvPr>
        </p:nvGraphicFramePr>
        <p:xfrm>
          <a:off x="24883933" y="11898507"/>
          <a:ext cx="5257800" cy="5029616"/>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1" name="Chart 70">
            <a:extLst>
              <a:ext uri="{FF2B5EF4-FFF2-40B4-BE49-F238E27FC236}">
                <a16:creationId xmlns:a16="http://schemas.microsoft.com/office/drawing/2014/main" id="{B89DE1CC-3DC9-4CA3-B977-143C19750FCA}"/>
              </a:ext>
            </a:extLst>
          </p:cNvPr>
          <p:cNvGraphicFramePr>
            <a:graphicFrameLocks/>
          </p:cNvGraphicFramePr>
          <p:nvPr>
            <p:extLst>
              <p:ext uri="{D42A27DB-BD31-4B8C-83A1-F6EECF244321}">
                <p14:modId xmlns:p14="http://schemas.microsoft.com/office/powerpoint/2010/main" val="3784145851"/>
              </p:ext>
            </p:extLst>
          </p:nvPr>
        </p:nvGraphicFramePr>
        <p:xfrm>
          <a:off x="19718843" y="11954969"/>
          <a:ext cx="5257800" cy="4956735"/>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2" name="Chart 71">
            <a:extLst>
              <a:ext uri="{FF2B5EF4-FFF2-40B4-BE49-F238E27FC236}">
                <a16:creationId xmlns:a16="http://schemas.microsoft.com/office/drawing/2014/main" id="{B01CEEE1-D7C3-4686-BCF1-752BD8580E4D}"/>
              </a:ext>
            </a:extLst>
          </p:cNvPr>
          <p:cNvGraphicFramePr>
            <a:graphicFrameLocks/>
          </p:cNvGraphicFramePr>
          <p:nvPr>
            <p:extLst>
              <p:ext uri="{D42A27DB-BD31-4B8C-83A1-F6EECF244321}">
                <p14:modId xmlns:p14="http://schemas.microsoft.com/office/powerpoint/2010/main" val="3228812793"/>
              </p:ext>
            </p:extLst>
          </p:nvPr>
        </p:nvGraphicFramePr>
        <p:xfrm>
          <a:off x="14768078" y="11932548"/>
          <a:ext cx="5257800" cy="4953000"/>
        </p:xfrm>
        <a:graphic>
          <a:graphicData uri="http://schemas.openxmlformats.org/drawingml/2006/chart">
            <c:chart xmlns:c="http://schemas.openxmlformats.org/drawingml/2006/chart" xmlns:r="http://schemas.openxmlformats.org/officeDocument/2006/relationships" r:id="rId18"/>
          </a:graphicData>
        </a:graphic>
      </p:graphicFrame>
      <p:graphicFrame>
        <p:nvGraphicFramePr>
          <p:cNvPr id="73" name="Chart 72">
            <a:extLst>
              <a:ext uri="{FF2B5EF4-FFF2-40B4-BE49-F238E27FC236}">
                <a16:creationId xmlns:a16="http://schemas.microsoft.com/office/drawing/2014/main" id="{5B73E3C2-5D3F-4BCB-9A82-734D55852A5F}"/>
              </a:ext>
            </a:extLst>
          </p:cNvPr>
          <p:cNvGraphicFramePr>
            <a:graphicFrameLocks/>
          </p:cNvGraphicFramePr>
          <p:nvPr>
            <p:extLst>
              <p:ext uri="{D42A27DB-BD31-4B8C-83A1-F6EECF244321}">
                <p14:modId xmlns:p14="http://schemas.microsoft.com/office/powerpoint/2010/main" val="3143817090"/>
              </p:ext>
            </p:extLst>
          </p:nvPr>
        </p:nvGraphicFramePr>
        <p:xfrm>
          <a:off x="20189106" y="24320415"/>
          <a:ext cx="5257800" cy="4876884"/>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74" name="Chart 73">
            <a:extLst>
              <a:ext uri="{FF2B5EF4-FFF2-40B4-BE49-F238E27FC236}">
                <a16:creationId xmlns:a16="http://schemas.microsoft.com/office/drawing/2014/main" id="{4A94D08A-2C8E-4069-9E3C-051DF1712EC4}"/>
              </a:ext>
            </a:extLst>
          </p:cNvPr>
          <p:cNvGraphicFramePr>
            <a:graphicFrameLocks/>
          </p:cNvGraphicFramePr>
          <p:nvPr>
            <p:extLst>
              <p:ext uri="{D42A27DB-BD31-4B8C-83A1-F6EECF244321}">
                <p14:modId xmlns:p14="http://schemas.microsoft.com/office/powerpoint/2010/main" val="3542654425"/>
              </p:ext>
            </p:extLst>
          </p:nvPr>
        </p:nvGraphicFramePr>
        <p:xfrm>
          <a:off x="14768078" y="24276741"/>
          <a:ext cx="5482595" cy="4883728"/>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75" name="Chart 74">
            <a:extLst>
              <a:ext uri="{FF2B5EF4-FFF2-40B4-BE49-F238E27FC236}">
                <a16:creationId xmlns:a16="http://schemas.microsoft.com/office/drawing/2014/main" id="{01A8C8E8-C7A6-41D5-A62B-144A20C50EA8}"/>
              </a:ext>
            </a:extLst>
          </p:cNvPr>
          <p:cNvGraphicFramePr>
            <a:graphicFrameLocks/>
          </p:cNvGraphicFramePr>
          <p:nvPr>
            <p:extLst>
              <p:ext uri="{D42A27DB-BD31-4B8C-83A1-F6EECF244321}">
                <p14:modId xmlns:p14="http://schemas.microsoft.com/office/powerpoint/2010/main" val="2635248688"/>
              </p:ext>
            </p:extLst>
          </p:nvPr>
        </p:nvGraphicFramePr>
        <p:xfrm>
          <a:off x="24883933" y="24306525"/>
          <a:ext cx="5257800" cy="486883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76" name="Chart 75">
            <a:extLst>
              <a:ext uri="{FF2B5EF4-FFF2-40B4-BE49-F238E27FC236}">
                <a16:creationId xmlns:a16="http://schemas.microsoft.com/office/drawing/2014/main" id="{5547CCD6-2957-4C9F-B8B3-C2E7D0710EA3}"/>
              </a:ext>
            </a:extLst>
          </p:cNvPr>
          <p:cNvGraphicFramePr>
            <a:graphicFrameLocks/>
          </p:cNvGraphicFramePr>
          <p:nvPr>
            <p:extLst>
              <p:ext uri="{D42A27DB-BD31-4B8C-83A1-F6EECF244321}">
                <p14:modId xmlns:p14="http://schemas.microsoft.com/office/powerpoint/2010/main" val="863853592"/>
              </p:ext>
            </p:extLst>
          </p:nvPr>
        </p:nvGraphicFramePr>
        <p:xfrm>
          <a:off x="38331215" y="12107484"/>
          <a:ext cx="4774345" cy="4883628"/>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77" name="Chart 76">
            <a:extLst>
              <a:ext uri="{FF2B5EF4-FFF2-40B4-BE49-F238E27FC236}">
                <a16:creationId xmlns:a16="http://schemas.microsoft.com/office/drawing/2014/main" id="{81C74CFF-AB24-41D4-8211-A44A713FAD39}"/>
              </a:ext>
            </a:extLst>
          </p:cNvPr>
          <p:cNvGraphicFramePr>
            <a:graphicFrameLocks/>
          </p:cNvGraphicFramePr>
          <p:nvPr>
            <p:extLst>
              <p:ext uri="{D42A27DB-BD31-4B8C-83A1-F6EECF244321}">
                <p14:modId xmlns:p14="http://schemas.microsoft.com/office/powerpoint/2010/main" val="2989082209"/>
              </p:ext>
            </p:extLst>
          </p:nvPr>
        </p:nvGraphicFramePr>
        <p:xfrm>
          <a:off x="34755755" y="12145354"/>
          <a:ext cx="4128293" cy="4860636"/>
        </p:xfrm>
        <a:graphic>
          <a:graphicData uri="http://schemas.openxmlformats.org/drawingml/2006/chart">
            <c:chart xmlns:c="http://schemas.openxmlformats.org/drawingml/2006/chart" xmlns:r="http://schemas.openxmlformats.org/officeDocument/2006/relationships" r:id="rId23"/>
          </a:graphicData>
        </a:graphic>
      </p:graphicFrame>
      <p:graphicFrame>
        <p:nvGraphicFramePr>
          <p:cNvPr id="78" name="Chart 77">
            <a:extLst>
              <a:ext uri="{FF2B5EF4-FFF2-40B4-BE49-F238E27FC236}">
                <a16:creationId xmlns:a16="http://schemas.microsoft.com/office/drawing/2014/main" id="{55C6A1DD-58E5-4BF6-B7DF-D632A4D5ECBC}"/>
              </a:ext>
            </a:extLst>
          </p:cNvPr>
          <p:cNvGraphicFramePr>
            <a:graphicFrameLocks/>
          </p:cNvGraphicFramePr>
          <p:nvPr>
            <p:extLst>
              <p:ext uri="{D42A27DB-BD31-4B8C-83A1-F6EECF244321}">
                <p14:modId xmlns:p14="http://schemas.microsoft.com/office/powerpoint/2010/main" val="2241322638"/>
              </p:ext>
            </p:extLst>
          </p:nvPr>
        </p:nvGraphicFramePr>
        <p:xfrm>
          <a:off x="30464548" y="12056019"/>
          <a:ext cx="5257800" cy="5007428"/>
        </p:xfrm>
        <a:graphic>
          <a:graphicData uri="http://schemas.openxmlformats.org/drawingml/2006/chart">
            <c:chart xmlns:c="http://schemas.openxmlformats.org/drawingml/2006/chart" xmlns:r="http://schemas.openxmlformats.org/officeDocument/2006/relationships" r:id="rId24"/>
          </a:graphicData>
        </a:graphic>
      </p:graphicFrame>
      <p:sp>
        <p:nvSpPr>
          <p:cNvPr id="17" name="TextBox 16">
            <a:extLst>
              <a:ext uri="{FF2B5EF4-FFF2-40B4-BE49-F238E27FC236}">
                <a16:creationId xmlns:a16="http://schemas.microsoft.com/office/drawing/2014/main" id="{E0882A00-22BF-46B1-8495-C000DE42304E}"/>
              </a:ext>
            </a:extLst>
          </p:cNvPr>
          <p:cNvSpPr txBox="1"/>
          <p:nvPr/>
        </p:nvSpPr>
        <p:spPr>
          <a:xfrm>
            <a:off x="14646798" y="6022719"/>
            <a:ext cx="69215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A</a:t>
            </a:r>
          </a:p>
        </p:txBody>
      </p:sp>
      <p:sp>
        <p:nvSpPr>
          <p:cNvPr id="79" name="TextBox 78">
            <a:extLst>
              <a:ext uri="{FF2B5EF4-FFF2-40B4-BE49-F238E27FC236}">
                <a16:creationId xmlns:a16="http://schemas.microsoft.com/office/drawing/2014/main" id="{E79C7164-350E-47C7-A05D-217F01E98F21}"/>
              </a:ext>
            </a:extLst>
          </p:cNvPr>
          <p:cNvSpPr txBox="1"/>
          <p:nvPr/>
        </p:nvSpPr>
        <p:spPr>
          <a:xfrm>
            <a:off x="19496956" y="5996814"/>
            <a:ext cx="69215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lang="en-US" sz="2400" b="1" dirty="0"/>
              <a:t>B</a:t>
            </a:r>
            <a:endParaRPr kumimoji="0" lang="en-US" sz="2400" b="1" i="0" u="none" strike="noStrike" cap="none" spc="0" normalizeH="0" baseline="0" dirty="0">
              <a:ln>
                <a:noFill/>
              </a:ln>
              <a:solidFill>
                <a:srgbClr val="000000"/>
              </a:solidFill>
              <a:effectLst/>
              <a:uFillTx/>
              <a:latin typeface="+mj-lt"/>
              <a:ea typeface="+mj-ea"/>
              <a:cs typeface="+mj-cs"/>
              <a:sym typeface="Calibri"/>
            </a:endParaRPr>
          </a:p>
        </p:txBody>
      </p:sp>
      <p:sp>
        <p:nvSpPr>
          <p:cNvPr id="80" name="TextBox 79">
            <a:extLst>
              <a:ext uri="{FF2B5EF4-FFF2-40B4-BE49-F238E27FC236}">
                <a16:creationId xmlns:a16="http://schemas.microsoft.com/office/drawing/2014/main" id="{DC19E675-7CF9-4EE5-B28C-66081A66110D}"/>
              </a:ext>
            </a:extLst>
          </p:cNvPr>
          <p:cNvSpPr txBox="1"/>
          <p:nvPr/>
        </p:nvSpPr>
        <p:spPr>
          <a:xfrm>
            <a:off x="14473296" y="16936842"/>
            <a:ext cx="15444209"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2: A. </a:t>
            </a:r>
            <a:r>
              <a:rPr kumimoji="0" lang="en-US" sz="2400" b="0" i="0" u="none" strike="noStrike" cap="none" spc="0" normalizeH="0" baseline="0" dirty="0">
                <a:ln>
                  <a:noFill/>
                </a:ln>
                <a:solidFill>
                  <a:srgbClr val="000000"/>
                </a:solidFill>
                <a:effectLst/>
                <a:uFillTx/>
                <a:latin typeface="+mj-lt"/>
                <a:ea typeface="+mj-ea"/>
                <a:cs typeface="+mj-cs"/>
                <a:sym typeface="Calibri"/>
              </a:rPr>
              <a:t>As(V) accumulated in roots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after </a:t>
            </a:r>
          </a:p>
          <a:p>
            <a:pPr marL="0" marR="0" indent="0" algn="l" defTabSz="4389120" rtl="0" fontAlgn="auto" latinLnBrk="0" hangingPunct="0">
              <a:lnSpc>
                <a:spcPct val="100000"/>
              </a:lnSpc>
              <a:spcBef>
                <a:spcPts val="0"/>
              </a:spcBef>
              <a:spcAft>
                <a:spcPts val="0"/>
              </a:spcAft>
              <a:buClrTx/>
              <a:buSzTx/>
              <a:buFontTx/>
              <a:buNone/>
              <a:tabLst/>
            </a:pPr>
            <a:r>
              <a:rPr lang="en-US" sz="2400" dirty="0"/>
              <a:t>treatment with As(V).</a:t>
            </a:r>
            <a:r>
              <a:rPr lang="en-US" sz="2400" b="1" dirty="0"/>
              <a:t> C. </a:t>
            </a:r>
            <a:r>
              <a:rPr lang="en-US" sz="2400" dirty="0"/>
              <a:t>Micronutrients accumulated in Sunflowers after treatment with As(V).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
        <p:nvSpPr>
          <p:cNvPr id="81" name="TextBox 80">
            <a:extLst>
              <a:ext uri="{FF2B5EF4-FFF2-40B4-BE49-F238E27FC236}">
                <a16:creationId xmlns:a16="http://schemas.microsoft.com/office/drawing/2014/main" id="{2BA22D57-938D-4794-BC21-E1D686889435}"/>
              </a:ext>
            </a:extLst>
          </p:cNvPr>
          <p:cNvSpPr txBox="1"/>
          <p:nvPr/>
        </p:nvSpPr>
        <p:spPr>
          <a:xfrm>
            <a:off x="14485210" y="23287518"/>
            <a:ext cx="1565652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3: A. </a:t>
            </a:r>
            <a:r>
              <a:rPr kumimoji="0" lang="en-US" sz="2400" b="0" i="0" u="none" strike="noStrike" cap="none" spc="0" normalizeH="0" baseline="0" dirty="0">
                <a:ln>
                  <a:noFill/>
                </a:ln>
                <a:solidFill>
                  <a:srgbClr val="000000"/>
                </a:solidFill>
                <a:effectLst/>
                <a:uFillTx/>
                <a:latin typeface="+mj-lt"/>
                <a:ea typeface="+mj-ea"/>
                <a:cs typeface="+mj-cs"/>
                <a:sym typeface="Calibri"/>
              </a:rPr>
              <a:t>As(III) accumulated in Stems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stems after treatment with As(III).</a:t>
            </a:r>
            <a:r>
              <a:rPr lang="en-US" sz="2400" b="1" dirty="0"/>
              <a:t> C. </a:t>
            </a:r>
            <a:r>
              <a:rPr lang="en-US" sz="2400" dirty="0"/>
              <a:t>Micronutrients accumulated in Sunflower stems after treatment with As(III).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
        <p:nvSpPr>
          <p:cNvPr id="83" name="TextBox 82">
            <a:extLst>
              <a:ext uri="{FF2B5EF4-FFF2-40B4-BE49-F238E27FC236}">
                <a16:creationId xmlns:a16="http://schemas.microsoft.com/office/drawing/2014/main" id="{10F5754F-1500-457F-97BB-560DD40669E3}"/>
              </a:ext>
            </a:extLst>
          </p:cNvPr>
          <p:cNvSpPr txBox="1"/>
          <p:nvPr/>
        </p:nvSpPr>
        <p:spPr>
          <a:xfrm>
            <a:off x="14485211" y="29464760"/>
            <a:ext cx="1556793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4: A. </a:t>
            </a:r>
            <a:r>
              <a:rPr kumimoji="0" lang="en-US" sz="2400" b="0" i="0" u="none" strike="noStrike" cap="none" spc="0" normalizeH="0" baseline="0" dirty="0">
                <a:ln>
                  <a:noFill/>
                </a:ln>
                <a:solidFill>
                  <a:srgbClr val="000000"/>
                </a:solidFill>
                <a:effectLst/>
                <a:uFillTx/>
                <a:latin typeface="+mj-lt"/>
                <a:ea typeface="+mj-ea"/>
                <a:cs typeface="+mj-cs"/>
                <a:sym typeface="Calibri"/>
              </a:rPr>
              <a:t>As(V) accumulated in Stems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stems after treatment with As(V).</a:t>
            </a:r>
            <a:r>
              <a:rPr lang="en-US" sz="2400" b="1" dirty="0"/>
              <a:t> C. </a:t>
            </a:r>
            <a:r>
              <a:rPr lang="en-US" sz="2400" dirty="0"/>
              <a:t>Micronutrients accumulated in Sunflower stems after treatment with As(V).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
        <p:nvSpPr>
          <p:cNvPr id="84" name="TextBox 83">
            <a:extLst>
              <a:ext uri="{FF2B5EF4-FFF2-40B4-BE49-F238E27FC236}">
                <a16:creationId xmlns:a16="http://schemas.microsoft.com/office/drawing/2014/main" id="{295F0A62-98D4-426A-8D57-8A33FC5C65EE}"/>
              </a:ext>
            </a:extLst>
          </p:cNvPr>
          <p:cNvSpPr txBox="1"/>
          <p:nvPr/>
        </p:nvSpPr>
        <p:spPr>
          <a:xfrm>
            <a:off x="30614369" y="10748808"/>
            <a:ext cx="1265664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5: A. </a:t>
            </a:r>
            <a:r>
              <a:rPr kumimoji="0" lang="en-US" sz="2400" b="0" i="0" u="none" strike="noStrike" cap="none" spc="0" normalizeH="0" baseline="0" dirty="0">
                <a:ln>
                  <a:noFill/>
                </a:ln>
                <a:solidFill>
                  <a:srgbClr val="000000"/>
                </a:solidFill>
                <a:effectLst/>
                <a:uFillTx/>
                <a:latin typeface="+mj-lt"/>
                <a:ea typeface="+mj-ea"/>
                <a:cs typeface="+mj-cs"/>
                <a:sym typeface="Calibri"/>
              </a:rPr>
              <a:t>As(III) accumulated in leaves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leaves after treatment with As(III).</a:t>
            </a:r>
            <a:r>
              <a:rPr lang="en-US" sz="2400" b="1" dirty="0"/>
              <a:t> C. </a:t>
            </a:r>
            <a:r>
              <a:rPr lang="en-US" sz="2400" dirty="0"/>
              <a:t>Micronutrients accumulated in Sunflowers leaves after treatment with As(III).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
        <p:nvSpPr>
          <p:cNvPr id="85" name="TextBox 84">
            <a:extLst>
              <a:ext uri="{FF2B5EF4-FFF2-40B4-BE49-F238E27FC236}">
                <a16:creationId xmlns:a16="http://schemas.microsoft.com/office/drawing/2014/main" id="{6A6A16A2-941F-4525-8F70-356A77C706B8}"/>
              </a:ext>
            </a:extLst>
          </p:cNvPr>
          <p:cNvSpPr txBox="1"/>
          <p:nvPr/>
        </p:nvSpPr>
        <p:spPr>
          <a:xfrm>
            <a:off x="30576768" y="17098831"/>
            <a:ext cx="12656648"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mj-lt"/>
                <a:ea typeface="+mj-ea"/>
                <a:cs typeface="+mj-cs"/>
                <a:sym typeface="Calibri"/>
              </a:rPr>
              <a:t>Figure 6: A. </a:t>
            </a:r>
            <a:r>
              <a:rPr kumimoji="0" lang="en-US" sz="2400" b="0" i="0" u="none" strike="noStrike" cap="none" spc="0" normalizeH="0" baseline="0" dirty="0">
                <a:ln>
                  <a:noFill/>
                </a:ln>
                <a:solidFill>
                  <a:srgbClr val="000000"/>
                </a:solidFill>
                <a:effectLst/>
                <a:uFillTx/>
                <a:latin typeface="+mj-lt"/>
                <a:ea typeface="+mj-ea"/>
                <a:cs typeface="+mj-cs"/>
                <a:sym typeface="Calibri"/>
              </a:rPr>
              <a:t>As(V) accumulated in leaves of Sunflowers. </a:t>
            </a:r>
            <a:r>
              <a:rPr kumimoji="0" lang="en-US" sz="2400" b="1" i="0" u="none" strike="noStrike" cap="none" spc="0" normalizeH="0" baseline="0" dirty="0">
                <a:ln>
                  <a:noFill/>
                </a:ln>
                <a:solidFill>
                  <a:srgbClr val="000000"/>
                </a:solidFill>
                <a:effectLst/>
                <a:uFillTx/>
                <a:latin typeface="+mj-lt"/>
                <a:ea typeface="+mj-ea"/>
                <a:cs typeface="+mj-cs"/>
                <a:sym typeface="Calibri"/>
              </a:rPr>
              <a:t>B. </a:t>
            </a:r>
            <a:r>
              <a:rPr lang="en-US" sz="2400" dirty="0"/>
              <a:t>Concentration of macronutrients accumulated in sunflowers leaves after treatment with As(V).</a:t>
            </a:r>
            <a:r>
              <a:rPr lang="en-US" sz="2400" b="1" dirty="0"/>
              <a:t> C. </a:t>
            </a:r>
            <a:r>
              <a:rPr lang="en-US" sz="2400" dirty="0"/>
              <a:t>Micronutrients accumulated in Sunflowers leaves after treatment with As(V). </a:t>
            </a: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graphicFrame>
        <p:nvGraphicFramePr>
          <p:cNvPr id="8" name="Table 12">
            <a:extLst>
              <a:ext uri="{FF2B5EF4-FFF2-40B4-BE49-F238E27FC236}">
                <a16:creationId xmlns:a16="http://schemas.microsoft.com/office/drawing/2014/main" id="{11DBA2F7-CAF6-4C26-8DDF-C5286B384FC7}"/>
              </a:ext>
            </a:extLst>
          </p:cNvPr>
          <p:cNvGraphicFramePr/>
          <p:nvPr>
            <p:extLst>
              <p:ext uri="{D42A27DB-BD31-4B8C-83A1-F6EECF244321}">
                <p14:modId xmlns:p14="http://schemas.microsoft.com/office/powerpoint/2010/main" val="641848467"/>
              </p:ext>
            </p:extLst>
          </p:nvPr>
        </p:nvGraphicFramePr>
        <p:xfrm>
          <a:off x="3305679" y="20302307"/>
          <a:ext cx="6697903" cy="5717534"/>
        </p:xfrm>
        <a:graphic>
          <a:graphicData uri="http://schemas.openxmlformats.org/drawingml/2006/table">
            <a:tbl>
              <a:tblPr firstRow="1" firstCol="1" bandRow="1">
                <a:tableStyleId>{4C3C2611-4C71-4FC5-86AE-919BDF0F9419}</a:tableStyleId>
              </a:tblPr>
              <a:tblGrid>
                <a:gridCol w="3695396">
                  <a:extLst>
                    <a:ext uri="{9D8B030D-6E8A-4147-A177-3AD203B41FA5}">
                      <a16:colId xmlns:a16="http://schemas.microsoft.com/office/drawing/2014/main" val="20000"/>
                    </a:ext>
                  </a:extLst>
                </a:gridCol>
                <a:gridCol w="3002507">
                  <a:extLst>
                    <a:ext uri="{9D8B030D-6E8A-4147-A177-3AD203B41FA5}">
                      <a16:colId xmlns:a16="http://schemas.microsoft.com/office/drawing/2014/main" val="20001"/>
                    </a:ext>
                  </a:extLst>
                </a:gridCol>
              </a:tblGrid>
              <a:tr h="328301">
                <a:tc>
                  <a:txBody>
                    <a:bodyPr/>
                    <a:lstStyle/>
                    <a:p>
                      <a:pPr algn="ctr">
                        <a:lnSpc>
                          <a:spcPct val="115000"/>
                        </a:lnSpc>
                        <a:defRPr sz="1800" b="0">
                          <a:solidFill>
                            <a:srgbClr val="000000"/>
                          </a:solidFill>
                        </a:defRPr>
                      </a:pPr>
                      <a:r>
                        <a:rPr lang="en-US" sz="2000" b="1" dirty="0">
                          <a:solidFill>
                            <a:srgbClr val="FFFFFF"/>
                          </a:solidFill>
                        </a:rPr>
                        <a:t>Element</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6"/>
                    </a:solidFill>
                  </a:tcPr>
                </a:tc>
                <a:tc>
                  <a:txBody>
                    <a:bodyPr/>
                    <a:lstStyle/>
                    <a:p>
                      <a:pPr algn="ctr">
                        <a:lnSpc>
                          <a:spcPct val="115000"/>
                        </a:lnSpc>
                        <a:defRPr sz="1800" b="0">
                          <a:solidFill>
                            <a:srgbClr val="000000"/>
                          </a:solidFill>
                        </a:defRPr>
                      </a:pPr>
                      <a:r>
                        <a:rPr lang="en-US" sz="2000" b="1" dirty="0" err="1">
                          <a:solidFill>
                            <a:srgbClr val="FFFFFF"/>
                          </a:solidFill>
                        </a:rPr>
                        <a:t>Wavelenght</a:t>
                      </a:r>
                      <a:r>
                        <a:rPr lang="en-US" sz="2000" b="1" dirty="0">
                          <a:solidFill>
                            <a:srgbClr val="FFFFFF"/>
                          </a:solidFill>
                        </a:rPr>
                        <a:t> </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38100">
                      <a:solidFill>
                        <a:srgbClr val="FFFFFF"/>
                      </a:solidFill>
                    </a:lnB>
                    <a:solidFill>
                      <a:schemeClr val="accent6"/>
                    </a:solidFill>
                  </a:tcPr>
                </a:tc>
                <a:extLst>
                  <a:ext uri="{0D108BD9-81ED-4DB2-BD59-A6C34878D82A}">
                    <a16:rowId xmlns:a16="http://schemas.microsoft.com/office/drawing/2014/main" val="10000"/>
                  </a:ext>
                </a:extLst>
              </a:tr>
              <a:tr h="355685">
                <a:tc>
                  <a:txBody>
                    <a:bodyPr/>
                    <a:lstStyle/>
                    <a:p>
                      <a:pPr algn="ctr">
                        <a:lnSpc>
                          <a:spcPct val="115000"/>
                        </a:lnSpc>
                        <a:defRPr sz="1800" b="0">
                          <a:solidFill>
                            <a:srgbClr val="000000"/>
                          </a:solidFill>
                        </a:defRPr>
                      </a:pPr>
                      <a:r>
                        <a:rPr lang="en-US" sz="2000" b="1" dirty="0">
                          <a:solidFill>
                            <a:srgbClr val="FFFFFF"/>
                          </a:solidFill>
                        </a:rPr>
                        <a:t>Ag</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a:solidFill>
                        <a:srgbClr val="FFFFFF"/>
                      </a:solidFill>
                    </a:lnB>
                    <a:solidFill>
                      <a:schemeClr val="accent6"/>
                    </a:solidFill>
                  </a:tcPr>
                </a:tc>
                <a:tc>
                  <a:txBody>
                    <a:bodyPr/>
                    <a:lstStyle/>
                    <a:p>
                      <a:pPr algn="ctr">
                        <a:lnSpc>
                          <a:spcPct val="115000"/>
                        </a:lnSpc>
                        <a:defRPr sz="1800"/>
                      </a:pPr>
                      <a:r>
                        <a:rPr lang="en-US" sz="2000" dirty="0"/>
                        <a:t>328.028</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38100" cap="flat" cmpd="sng" algn="ctr">
                      <a:solidFill>
                        <a:srgbClr val="FFFFFF"/>
                      </a:solidFill>
                      <a:prstDash val="solid"/>
                      <a:round/>
                      <a:headEnd type="none" w="med" len="med"/>
                      <a:tailEnd type="none" w="med" len="med"/>
                    </a:lnT>
                    <a:lnB w="12700">
                      <a:solidFill>
                        <a:srgbClr val="FFFFFF"/>
                      </a:solidFill>
                    </a:lnB>
                    <a:solidFill>
                      <a:srgbClr val="FDEEE8"/>
                    </a:solidFill>
                  </a:tcPr>
                </a:tc>
                <a:extLst>
                  <a:ext uri="{0D108BD9-81ED-4DB2-BD59-A6C34878D82A}">
                    <a16:rowId xmlns:a16="http://schemas.microsoft.com/office/drawing/2014/main" val="10002"/>
                  </a:ext>
                </a:extLst>
              </a:tr>
              <a:tr h="355685">
                <a:tc>
                  <a:txBody>
                    <a:bodyPr/>
                    <a:lstStyle/>
                    <a:p>
                      <a:pPr algn="ctr">
                        <a:lnSpc>
                          <a:spcPct val="115000"/>
                        </a:lnSpc>
                        <a:defRPr sz="1800" b="0">
                          <a:solidFill>
                            <a:srgbClr val="000000"/>
                          </a:solidFill>
                        </a:defRPr>
                      </a:pPr>
                      <a:r>
                        <a:rPr lang="en-US" sz="2000" b="1" dirty="0">
                          <a:solidFill>
                            <a:srgbClr val="FFFFFF"/>
                          </a:solidFill>
                        </a:rPr>
                        <a:t>As</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188.979</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3"/>
                  </a:ext>
                </a:extLst>
              </a:tr>
              <a:tr h="407998">
                <a:tc>
                  <a:txBody>
                    <a:bodyPr/>
                    <a:lstStyle/>
                    <a:p>
                      <a:pPr algn="ctr">
                        <a:lnSpc>
                          <a:spcPct val="115000"/>
                        </a:lnSpc>
                        <a:defRPr sz="1800" b="0">
                          <a:solidFill>
                            <a:srgbClr val="000000"/>
                          </a:solidFill>
                        </a:defRPr>
                      </a:pPr>
                      <a:r>
                        <a:rPr lang="en-US" sz="2000" b="1" dirty="0">
                          <a:solidFill>
                            <a:srgbClr val="FFFFFF"/>
                          </a:solidFill>
                        </a:rPr>
                        <a:t>Al</a:t>
                      </a:r>
                      <a:r>
                        <a:rPr sz="2000" b="1" dirty="0">
                          <a:solidFill>
                            <a:srgbClr val="FFFFFF"/>
                          </a:solidFill>
                        </a:rPr>
                        <a:t> </a:t>
                      </a: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396.153</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4"/>
                  </a:ext>
                </a:extLst>
              </a:tr>
              <a:tr h="355685">
                <a:tc>
                  <a:txBody>
                    <a:bodyPr/>
                    <a:lstStyle/>
                    <a:p>
                      <a:pPr algn="ctr">
                        <a:lnSpc>
                          <a:spcPct val="115000"/>
                        </a:lnSpc>
                        <a:defRPr sz="1800" b="0">
                          <a:solidFill>
                            <a:srgbClr val="000000"/>
                          </a:solidFill>
                        </a:defRPr>
                      </a:pPr>
                      <a:r>
                        <a:rPr lang="en-US" sz="2000" b="1" dirty="0">
                          <a:solidFill>
                            <a:srgbClr val="FFFFFF"/>
                          </a:solidFill>
                        </a:rPr>
                        <a:t>B</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249.677</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5"/>
                  </a:ext>
                </a:extLst>
              </a:tr>
              <a:tr h="355685">
                <a:tc>
                  <a:txBody>
                    <a:bodyPr/>
                    <a:lstStyle/>
                    <a:p>
                      <a:pPr algn="ctr">
                        <a:lnSpc>
                          <a:spcPct val="115000"/>
                        </a:lnSpc>
                        <a:defRPr sz="1800" b="0">
                          <a:solidFill>
                            <a:srgbClr val="000000"/>
                          </a:solidFill>
                        </a:defRPr>
                      </a:pPr>
                      <a:r>
                        <a:rPr lang="en-US" sz="2000" b="1" dirty="0">
                          <a:solidFill>
                            <a:srgbClr val="FFFFFF"/>
                          </a:solidFill>
                        </a:rPr>
                        <a:t>Ba</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233.527</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6"/>
                  </a:ext>
                </a:extLst>
              </a:tr>
              <a:tr h="355685">
                <a:tc>
                  <a:txBody>
                    <a:bodyPr/>
                    <a:lstStyle/>
                    <a:p>
                      <a:pPr algn="ctr">
                        <a:lnSpc>
                          <a:spcPct val="115000"/>
                        </a:lnSpc>
                        <a:defRPr sz="1800" b="0">
                          <a:solidFill>
                            <a:srgbClr val="000000"/>
                          </a:solidFill>
                        </a:defRPr>
                      </a:pPr>
                      <a:r>
                        <a:rPr lang="en-US" sz="2000" b="1" dirty="0">
                          <a:solidFill>
                            <a:srgbClr val="FFFFFF"/>
                          </a:solidFill>
                        </a:rPr>
                        <a:t>Ca</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317.933</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CDCCE"/>
                    </a:solidFill>
                  </a:tcPr>
                </a:tc>
                <a:extLst>
                  <a:ext uri="{0D108BD9-81ED-4DB2-BD59-A6C34878D82A}">
                    <a16:rowId xmlns:a16="http://schemas.microsoft.com/office/drawing/2014/main" val="10007"/>
                  </a:ext>
                </a:extLst>
              </a:tr>
              <a:tr h="355685">
                <a:tc>
                  <a:txBody>
                    <a:bodyPr/>
                    <a:lstStyle/>
                    <a:p>
                      <a:pPr algn="ctr">
                        <a:lnSpc>
                          <a:spcPct val="115000"/>
                        </a:lnSpc>
                        <a:defRPr sz="1800" b="0">
                          <a:solidFill>
                            <a:srgbClr val="000000"/>
                          </a:solidFill>
                        </a:defRPr>
                      </a:pPr>
                      <a:r>
                        <a:rPr lang="en-US" sz="2000" b="1" dirty="0">
                          <a:solidFill>
                            <a:srgbClr val="FFFFFF"/>
                          </a:solidFill>
                        </a:rPr>
                        <a:t>Cd</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228.802</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08"/>
                  </a:ext>
                </a:extLst>
              </a:tr>
              <a:tr h="355685">
                <a:tc>
                  <a:txBody>
                    <a:bodyPr/>
                    <a:lstStyle/>
                    <a:p>
                      <a:pPr algn="ctr">
                        <a:lnSpc>
                          <a:spcPct val="115000"/>
                        </a:lnSpc>
                        <a:defRPr sz="1800" b="0">
                          <a:solidFill>
                            <a:srgbClr val="000000"/>
                          </a:solidFill>
                        </a:defRPr>
                      </a:pPr>
                      <a:r>
                        <a:rPr lang="en-US" sz="2000" b="1" dirty="0">
                          <a:solidFill>
                            <a:srgbClr val="FFFFFF"/>
                          </a:solidFill>
                        </a:rPr>
                        <a:t>Cu</a:t>
                      </a:r>
                      <a:endParaRPr sz="2000" b="1" dirty="0">
                        <a:solidFill>
                          <a:srgbClr val="FFFFFF"/>
                        </a:solidFill>
                      </a:endParaRPr>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324.752</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0009"/>
                  </a:ext>
                </a:extLst>
              </a:tr>
              <a:tr h="355685">
                <a:tc>
                  <a:txBody>
                    <a:bodyPr/>
                    <a:lstStyle/>
                    <a:p>
                      <a:pPr algn="ctr">
                        <a:lnSpc>
                          <a:spcPct val="115000"/>
                        </a:lnSpc>
                        <a:defRPr sz="1800" b="0">
                          <a:solidFill>
                            <a:srgbClr val="000000"/>
                          </a:solidFill>
                        </a:defRPr>
                      </a:pPr>
                      <a:r>
                        <a:rPr lang="en-US" sz="2000" b="1" dirty="0">
                          <a:solidFill>
                            <a:srgbClr val="FFFFFF"/>
                          </a:solidFill>
                        </a:rPr>
                        <a:t>Fe</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a:solidFill>
                        <a:srgbClr val="FFFFFF"/>
                      </a:solidFill>
                    </a:lnB>
                    <a:solidFill>
                      <a:schemeClr val="accent6"/>
                    </a:solidFill>
                  </a:tcPr>
                </a:tc>
                <a:tc>
                  <a:txBody>
                    <a:bodyPr/>
                    <a:lstStyle/>
                    <a:p>
                      <a:pPr algn="ctr">
                        <a:lnSpc>
                          <a:spcPct val="115000"/>
                        </a:lnSpc>
                        <a:defRPr sz="1800"/>
                      </a:pPr>
                      <a:r>
                        <a:rPr lang="en-US" sz="2000" dirty="0"/>
                        <a:t>259.939</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a:solidFill>
                        <a:srgbClr val="FFFFFF"/>
                      </a:solidFill>
                    </a:lnB>
                    <a:solidFill>
                      <a:srgbClr val="FDEEE8"/>
                    </a:solidFill>
                  </a:tcPr>
                </a:tc>
                <a:extLst>
                  <a:ext uri="{0D108BD9-81ED-4DB2-BD59-A6C34878D82A}">
                    <a16:rowId xmlns:a16="http://schemas.microsoft.com/office/drawing/2014/main" val="10010"/>
                  </a:ext>
                </a:extLst>
              </a:tr>
              <a:tr h="355685">
                <a:tc>
                  <a:txBody>
                    <a:bodyPr/>
                    <a:lstStyle/>
                    <a:p>
                      <a:pPr algn="ctr">
                        <a:lnSpc>
                          <a:spcPct val="115000"/>
                        </a:lnSpc>
                        <a:defRPr sz="1800" b="0">
                          <a:solidFill>
                            <a:srgbClr val="000000"/>
                          </a:solidFill>
                        </a:defRPr>
                      </a:pPr>
                      <a:r>
                        <a:rPr lang="en-US" sz="2000" b="1" dirty="0">
                          <a:solidFill>
                            <a:srgbClr val="FFFFFF"/>
                          </a:solidFill>
                        </a:rPr>
                        <a:t>Mg</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285.213</a:t>
                      </a:r>
                      <a:endParaRPr sz="2000" dirty="0"/>
                    </a:p>
                  </a:txBody>
                  <a:tcPr marL="0" marR="0" marT="0" marB="0" horzOverflow="overflow">
                    <a:lnL w="12700">
                      <a:solidFill>
                        <a:srgbClr val="FFFFFF"/>
                      </a:solidFill>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0011"/>
                  </a:ext>
                </a:extLst>
              </a:tr>
              <a:tr h="355685">
                <a:tc>
                  <a:txBody>
                    <a:bodyPr/>
                    <a:lstStyle/>
                    <a:p>
                      <a:pPr algn="ctr">
                        <a:lnSpc>
                          <a:spcPct val="115000"/>
                        </a:lnSpc>
                        <a:defRPr sz="1800" b="0">
                          <a:solidFill>
                            <a:srgbClr val="000000"/>
                          </a:solidFill>
                        </a:defRPr>
                      </a:pPr>
                      <a:r>
                        <a:rPr lang="en-US" sz="2000" b="1" dirty="0">
                          <a:solidFill>
                            <a:srgbClr val="FFFFFF"/>
                          </a:solidFill>
                        </a:rPr>
                        <a:t>Mn</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257.610</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2041385305"/>
                  </a:ext>
                </a:extLst>
              </a:tr>
              <a:tr h="355685">
                <a:tc>
                  <a:txBody>
                    <a:bodyPr/>
                    <a:lstStyle/>
                    <a:p>
                      <a:pPr algn="ctr">
                        <a:lnSpc>
                          <a:spcPct val="115000"/>
                        </a:lnSpc>
                        <a:defRPr sz="1800" b="0">
                          <a:solidFill>
                            <a:srgbClr val="000000"/>
                          </a:solidFill>
                        </a:defRPr>
                      </a:pPr>
                      <a:r>
                        <a:rPr lang="en-US" sz="2000" b="1" dirty="0">
                          <a:solidFill>
                            <a:srgbClr val="FFFFFF"/>
                          </a:solidFill>
                        </a:rPr>
                        <a:t>Ni</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231.604</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399838585"/>
                  </a:ext>
                </a:extLst>
              </a:tr>
              <a:tr h="355685">
                <a:tc>
                  <a:txBody>
                    <a:bodyPr/>
                    <a:lstStyle/>
                    <a:p>
                      <a:pPr algn="ctr">
                        <a:lnSpc>
                          <a:spcPct val="115000"/>
                        </a:lnSpc>
                        <a:defRPr sz="1800" b="0">
                          <a:solidFill>
                            <a:srgbClr val="000000"/>
                          </a:solidFill>
                        </a:defRPr>
                      </a:pPr>
                      <a:r>
                        <a:rPr lang="en-US" sz="2000" b="1" dirty="0">
                          <a:solidFill>
                            <a:srgbClr val="FFFFFF"/>
                          </a:solidFill>
                        </a:rPr>
                        <a:t>Sn</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189.927</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1633425458"/>
                  </a:ext>
                </a:extLst>
              </a:tr>
              <a:tr h="355685">
                <a:tc>
                  <a:txBody>
                    <a:bodyPr/>
                    <a:lstStyle/>
                    <a:p>
                      <a:pPr algn="ctr">
                        <a:lnSpc>
                          <a:spcPct val="115000"/>
                        </a:lnSpc>
                        <a:defRPr sz="1800" b="0">
                          <a:solidFill>
                            <a:srgbClr val="000000"/>
                          </a:solidFill>
                        </a:defRPr>
                      </a:pPr>
                      <a:r>
                        <a:rPr lang="en-US" sz="2000" b="1" dirty="0">
                          <a:solidFill>
                            <a:srgbClr val="FFFFFF"/>
                          </a:solidFill>
                        </a:rPr>
                        <a:t>Pb</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220.353</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2080347043"/>
                  </a:ext>
                </a:extLst>
              </a:tr>
              <a:tr h="355685">
                <a:tc>
                  <a:txBody>
                    <a:bodyPr/>
                    <a:lstStyle/>
                    <a:p>
                      <a:pPr algn="ctr">
                        <a:lnSpc>
                          <a:spcPct val="115000"/>
                        </a:lnSpc>
                        <a:defRPr sz="1800" b="0">
                          <a:solidFill>
                            <a:srgbClr val="000000"/>
                          </a:solidFill>
                        </a:defRPr>
                      </a:pPr>
                      <a:r>
                        <a:rPr lang="en-US" sz="2000" b="1" dirty="0">
                          <a:solidFill>
                            <a:srgbClr val="FFFFFF"/>
                          </a:solidFill>
                        </a:rPr>
                        <a:t>Zn</a:t>
                      </a:r>
                      <a:endParaRPr sz="2000" b="1" dirty="0">
                        <a:solidFill>
                          <a:srgbClr val="FFFFFF"/>
                        </a:solidFill>
                      </a:endParaRPr>
                    </a:p>
                  </a:txBody>
                  <a:tcPr marL="0" marR="0" marT="0" marB="0" horzOverflow="overflow">
                    <a:lnL w="12700">
                      <a:solidFill>
                        <a:srgbClr val="FFFFFF"/>
                      </a:solidFill>
                    </a:lnL>
                    <a:lnR w="12700" cap="flat" cmpd="sng" algn="ctr">
                      <a:solidFill>
                        <a:srgbClr val="FFFFFF"/>
                      </a:solidFill>
                      <a:prstDash val="solid"/>
                      <a:round/>
                      <a:headEnd type="none" w="med" len="med"/>
                      <a:tailEnd type="none" w="med" len="med"/>
                    </a:lnR>
                    <a:lnT w="12700">
                      <a:solidFill>
                        <a:srgbClr val="FFFFFF"/>
                      </a:solidFill>
                    </a:lnT>
                    <a:lnB w="12700" cap="flat" cmpd="sng" algn="ctr">
                      <a:solidFill>
                        <a:srgbClr val="FFFFFF"/>
                      </a:solidFill>
                      <a:prstDash val="solid"/>
                      <a:round/>
                      <a:headEnd type="none" w="med" len="med"/>
                      <a:tailEnd type="none" w="med" len="med"/>
                    </a:lnB>
                    <a:solidFill>
                      <a:schemeClr val="accent6"/>
                    </a:solidFill>
                  </a:tcPr>
                </a:tc>
                <a:tc>
                  <a:txBody>
                    <a:bodyPr/>
                    <a:lstStyle/>
                    <a:p>
                      <a:pPr algn="ctr">
                        <a:lnSpc>
                          <a:spcPct val="115000"/>
                        </a:lnSpc>
                        <a:defRPr sz="1800"/>
                      </a:pPr>
                      <a:r>
                        <a:rPr lang="en-US" sz="2000" dirty="0"/>
                        <a:t>213.857</a:t>
                      </a:r>
                      <a:endParaRPr sz="2000" dirty="0"/>
                    </a:p>
                  </a:txBody>
                  <a:tcPr marL="0" marR="0" marT="0" marB="0" horzOverflow="overflow">
                    <a:lnL w="12700" cap="flat" cmpd="sng" algn="ctr">
                      <a:solidFill>
                        <a:srgbClr val="FFFFFF"/>
                      </a:solidFill>
                      <a:prstDash val="solid"/>
                      <a:round/>
                      <a:headEnd type="none" w="med" len="med"/>
                      <a:tailEnd type="none" w="med" len="med"/>
                    </a:lnL>
                    <a:lnR w="12700">
                      <a:solidFill>
                        <a:srgbClr val="FFFFFF"/>
                      </a:solidFill>
                    </a:lnR>
                    <a:lnT w="12700">
                      <a:solidFill>
                        <a:srgbClr val="FFFFFF"/>
                      </a:solidFill>
                    </a:lnT>
                    <a:lnB w="12700" cap="flat" cmpd="sng" algn="ctr">
                      <a:solidFill>
                        <a:srgbClr val="FFFFFF"/>
                      </a:solidFill>
                      <a:prstDash val="solid"/>
                      <a:round/>
                      <a:headEnd type="none" w="med" len="med"/>
                      <a:tailEnd type="none" w="med" len="med"/>
                    </a:lnB>
                    <a:solidFill>
                      <a:srgbClr val="FCDCCE"/>
                    </a:solidFill>
                  </a:tcPr>
                </a:tc>
                <a:extLst>
                  <a:ext uri="{0D108BD9-81ED-4DB2-BD59-A6C34878D82A}">
                    <a16:rowId xmlns:a16="http://schemas.microsoft.com/office/drawing/2014/main" val="2228150105"/>
                  </a:ext>
                </a:extLst>
              </a:tr>
            </a:tbl>
          </a:graphicData>
        </a:graphic>
      </p:graphicFrame>
      <p:sp>
        <p:nvSpPr>
          <p:cNvPr id="10" name="TextBox 9">
            <a:extLst>
              <a:ext uri="{FF2B5EF4-FFF2-40B4-BE49-F238E27FC236}">
                <a16:creationId xmlns:a16="http://schemas.microsoft.com/office/drawing/2014/main" id="{FA91A9B9-CEDE-423F-B2D6-BA4DF1217E2D}"/>
              </a:ext>
            </a:extLst>
          </p:cNvPr>
          <p:cNvSpPr txBox="1"/>
          <p:nvPr/>
        </p:nvSpPr>
        <p:spPr>
          <a:xfrm>
            <a:off x="641864" y="29136303"/>
            <a:ext cx="13251778" cy="2308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defRPr sz="2400" u="sng"/>
            </a:pPr>
            <a:r>
              <a:rPr lang="en-US" sz="2400" dirty="0"/>
              <a:t>Acid digestion to dissolve sample into solution for ICP-OES analysis</a:t>
            </a:r>
            <a:endParaRPr lang="en-US" sz="2400" b="0" u="none" dirty="0"/>
          </a:p>
          <a:p>
            <a:r>
              <a:rPr lang="en-US" sz="2400" dirty="0"/>
              <a:t>5ml of Nitric Acid were added to sample powder on hotplates until evaporation point. When solution reduces to 1ml, samples were taking off and  2ml of Hydrogen Peroxide were added until evaporation point on hot plates. When solution reduces to 1ml or almost nothing 20 ml of 3% Nitric Acid were added, samples were cool down and placed on special tubes for ICP-OES analysis. </a:t>
            </a:r>
          </a:p>
          <a:p>
            <a:pPr marL="0" marR="0" indent="0" algn="l" defTabSz="438912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FEB69E39-C995-4110-90C6-E5EF4A623505}"/>
              </a:ext>
            </a:extLst>
          </p:cNvPr>
          <p:cNvSpPr txBox="1"/>
          <p:nvPr/>
        </p:nvSpPr>
        <p:spPr>
          <a:xfrm>
            <a:off x="30756063" y="19973287"/>
            <a:ext cx="12477353" cy="82176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389120" rtl="0" fontAlgn="auto" latinLnBrk="0" hangingPunct="0">
              <a:lnSpc>
                <a:spcPct val="100000"/>
              </a:lnSpc>
              <a:spcBef>
                <a:spcPts val="0"/>
              </a:spcBef>
              <a:spcAft>
                <a:spcPts val="0"/>
              </a:spcAft>
              <a:buClrTx/>
              <a:buSzTx/>
              <a:buFontTx/>
              <a:buNone/>
              <a:tabLst/>
            </a:pPr>
            <a:r>
              <a:rPr lang="en-US" sz="2400" b="1" i="1" u="sng" dirty="0"/>
              <a:t>Control and Contaminated Plants</a:t>
            </a:r>
            <a:r>
              <a:rPr lang="en-US" sz="2400" u="sng" dirty="0"/>
              <a:t>:</a:t>
            </a:r>
          </a:p>
          <a:p>
            <a:pPr marL="342900" lvl="8" indent="-342900">
              <a:buFont typeface="Arial" panose="020B0604020202020204" pitchFamily="34" charset="0"/>
              <a:buChar char="•"/>
            </a:pPr>
            <a:endParaRPr lang="en-US" sz="2400" dirty="0"/>
          </a:p>
          <a:p>
            <a:pPr marL="342900" lvl="8" indent="-342900">
              <a:buFont typeface="Arial" panose="020B0604020202020204" pitchFamily="34" charset="0"/>
              <a:buChar char="•"/>
            </a:pPr>
            <a:r>
              <a:rPr lang="en-US" sz="2400" dirty="0"/>
              <a:t>Variation in accumulation of micronutrients and macronutrients after the treatment. </a:t>
            </a:r>
          </a:p>
          <a:p>
            <a:pPr lvl="8" indent="0"/>
            <a:endParaRPr lang="en-US" sz="2400" b="1" i="1" u="sng" dirty="0"/>
          </a:p>
          <a:p>
            <a:pPr lvl="8" indent="0"/>
            <a:r>
              <a:rPr lang="en-US" sz="2400" b="1" i="1" u="sng" dirty="0"/>
              <a:t>1 ppm, 3ppm, 5ppm As (</a:t>
            </a:r>
            <a:r>
              <a:rPr lang="en-US" sz="2400" b="1" i="1" u="sng" dirty="0" err="1"/>
              <a:t>lll</a:t>
            </a:r>
            <a:r>
              <a:rPr lang="en-US" sz="2400" b="1" i="1" u="sng" dirty="0"/>
              <a:t>) Plants (Roots ):</a:t>
            </a:r>
          </a:p>
          <a:p>
            <a:pPr marL="342900" lvl="8" indent="-342900">
              <a:buFont typeface="Arial" panose="020B0604020202020204" pitchFamily="34" charset="0"/>
              <a:buChar char="•"/>
            </a:pPr>
            <a:r>
              <a:rPr lang="en-US" sz="2400" dirty="0"/>
              <a:t>150 – 470ppm of As was absorbed.</a:t>
            </a:r>
          </a:p>
          <a:p>
            <a:pPr lvl="8" indent="0"/>
            <a:r>
              <a:rPr lang="en-US" sz="2400" b="1" i="1" u="sng" dirty="0"/>
              <a:t>1 ppm, 3ppm, 5ppm As (</a:t>
            </a:r>
            <a:r>
              <a:rPr lang="en-US" sz="2400" b="1" i="1" u="sng" dirty="0" err="1"/>
              <a:t>lll</a:t>
            </a:r>
            <a:r>
              <a:rPr lang="en-US" sz="2400" b="1" i="1" u="sng" dirty="0"/>
              <a:t>) Plants (Stem):</a:t>
            </a:r>
          </a:p>
          <a:p>
            <a:pPr marL="342900" lvl="8" indent="-342900">
              <a:buFont typeface="Arial" panose="020B0604020202020204" pitchFamily="34" charset="0"/>
              <a:buChar char="•"/>
            </a:pPr>
            <a:r>
              <a:rPr lang="en-US" sz="2400" dirty="0"/>
              <a:t>45- 220ppm of As was absorbed.</a:t>
            </a:r>
          </a:p>
          <a:p>
            <a:pPr lvl="8" indent="0"/>
            <a:r>
              <a:rPr lang="en-US" sz="2400" b="1" i="1" u="sng" dirty="0"/>
              <a:t>1 ppm, 3ppm, 5ppm As (</a:t>
            </a:r>
            <a:r>
              <a:rPr lang="en-US" sz="2400" b="1" i="1" u="sng" dirty="0" err="1"/>
              <a:t>lll</a:t>
            </a:r>
            <a:r>
              <a:rPr lang="en-US" sz="2400" b="1" i="1" u="sng" dirty="0"/>
              <a:t>) Plants (Leaves):</a:t>
            </a:r>
          </a:p>
          <a:p>
            <a:pPr marL="342900" lvl="8" indent="-342900">
              <a:buFont typeface="Arial" panose="020B0604020202020204" pitchFamily="34" charset="0"/>
              <a:buChar char="•"/>
            </a:pPr>
            <a:r>
              <a:rPr lang="en-US" sz="2400" dirty="0"/>
              <a:t>20 -130 ppm of As was absorbed.</a:t>
            </a:r>
          </a:p>
          <a:p>
            <a:pPr lvl="8" indent="0"/>
            <a:r>
              <a:rPr lang="en-US" sz="2400" b="1" i="1" u="sng" dirty="0"/>
              <a:t>1 ppm, 3ppm, 5ppm As (V) Plants (Roots ):</a:t>
            </a:r>
          </a:p>
          <a:p>
            <a:pPr marL="342900" lvl="8" indent="-342900">
              <a:buFont typeface="Arial" panose="020B0604020202020204" pitchFamily="34" charset="0"/>
              <a:buChar char="•"/>
            </a:pPr>
            <a:r>
              <a:rPr lang="en-US" sz="2400" dirty="0"/>
              <a:t>150 – 400ppm of As was absorbed.</a:t>
            </a:r>
          </a:p>
          <a:p>
            <a:pPr lvl="8" indent="0"/>
            <a:r>
              <a:rPr lang="en-US" sz="2400" b="1" i="1" u="sng" dirty="0"/>
              <a:t>1 ppm, 3ppm, 5ppm As (V) Plants (Stem):</a:t>
            </a:r>
          </a:p>
          <a:p>
            <a:pPr marL="342900" lvl="8" indent="-342900">
              <a:buFont typeface="Arial" panose="020B0604020202020204" pitchFamily="34" charset="0"/>
              <a:buChar char="•"/>
            </a:pPr>
            <a:r>
              <a:rPr lang="en-US" sz="2400" dirty="0"/>
              <a:t>55- 300ppm of As was absorbed.</a:t>
            </a:r>
          </a:p>
          <a:p>
            <a:pPr lvl="8" indent="0"/>
            <a:r>
              <a:rPr lang="en-US" sz="2400" b="1" i="1" u="sng" dirty="0"/>
              <a:t>1 ppm, 3ppm, 5ppm As (V) Plants (Leaves):</a:t>
            </a:r>
          </a:p>
          <a:p>
            <a:pPr marL="342900" lvl="8" indent="-342900">
              <a:buFont typeface="Arial" panose="020B0604020202020204" pitchFamily="34" charset="0"/>
              <a:buChar char="•"/>
            </a:pPr>
            <a:r>
              <a:rPr lang="en-US" sz="2400" dirty="0"/>
              <a:t>30 -160 ppm of As was absorbed.</a:t>
            </a:r>
          </a:p>
          <a:p>
            <a:pPr lvl="8" indent="0"/>
            <a:endParaRPr lang="en-US" sz="2400" dirty="0"/>
          </a:p>
          <a:p>
            <a:pPr lvl="8" indent="0"/>
            <a:r>
              <a:rPr lang="en-US" sz="2400" b="1" i="1" u="sng" dirty="0"/>
              <a:t>Roots:</a:t>
            </a:r>
          </a:p>
          <a:p>
            <a:pPr marL="342900" lvl="8" indent="-342900">
              <a:buFont typeface="Arial" panose="020B0604020202020204" pitchFamily="34" charset="0"/>
              <a:buChar char="•"/>
            </a:pPr>
            <a:endParaRPr lang="en-US" sz="2400" dirty="0"/>
          </a:p>
          <a:p>
            <a:pPr marL="342900" lvl="8" indent="-342900">
              <a:buFont typeface="Arial" panose="020B0604020202020204" pitchFamily="34" charset="0"/>
              <a:buChar char="•"/>
            </a:pPr>
            <a:r>
              <a:rPr lang="en-US" sz="2400" dirty="0"/>
              <a:t>Recorded the highest absorption of Arsenic (V) and (</a:t>
            </a:r>
            <a:r>
              <a:rPr lang="en-US" sz="2400" dirty="0" err="1"/>
              <a:t>lll</a:t>
            </a:r>
            <a:r>
              <a:rPr lang="en-US" sz="2400" dirty="0"/>
              <a:t>).</a:t>
            </a:r>
          </a:p>
          <a:p>
            <a:pPr lvl="8" indent="0"/>
            <a:endParaRPr lang="en-US" sz="2400" b="1" i="1" u="sng" dirty="0"/>
          </a:p>
          <a:p>
            <a:pPr lvl="8" indent="0"/>
            <a:endParaRPr lang="en-US" sz="2400" b="1" i="1" u="sng"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389120" rtl="0" fontAlgn="auto" latinLnBrk="0" hangingPunct="0">
          <a:lnSpc>
            <a:spcPct val="100000"/>
          </a:lnSpc>
          <a:spcBef>
            <a:spcPts val="0"/>
          </a:spcBef>
          <a:spcAft>
            <a:spcPts val="0"/>
          </a:spcAft>
          <a:buClrTx/>
          <a:buSzTx/>
          <a:buFontTx/>
          <a:buNone/>
          <a:tabLst/>
          <a:defRPr kumimoji="0" sz="8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2065</TotalTime>
  <Words>1031</Words>
  <Application>Microsoft Office PowerPoint</Application>
  <PresentationFormat>Custom</PresentationFormat>
  <Paragraphs>186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Helvetica</vt:lpstr>
      <vt:lpstr>Times</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Parsons</dc:creator>
  <cp:lastModifiedBy>Irving Vazquez Hurtado</cp:lastModifiedBy>
  <cp:revision>55</cp:revision>
  <dcterms:modified xsi:type="dcterms:W3CDTF">2020-11-18T23:19:18Z</dcterms:modified>
</cp:coreProperties>
</file>