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Average"/>
      <p:regular r:id="rId20"/>
    </p:embeddedFon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verage-regular.fntdata"/><Relationship Id="rId11" Type="http://schemas.openxmlformats.org/officeDocument/2006/relationships/slide" Target="slides/slide6.xml"/><Relationship Id="rId22" Type="http://schemas.openxmlformats.org/officeDocument/2006/relationships/font" Target="fonts/Oswald-bold.fntdata"/><Relationship Id="rId10" Type="http://schemas.openxmlformats.org/officeDocument/2006/relationships/slide" Target="slides/slide5.xml"/><Relationship Id="rId21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8befceed7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8befceed7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8befceed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a8befceed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8befceed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8befceed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8befceed7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8befceed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8befceed7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8befceed7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8befceed7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8befceed7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8befceed7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8befceed7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8befceed7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8befceed7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8befceed7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8befceed7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i.org/10.1038/nnano.2011.209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Nanodiamond-based antiretroviral drug delivery to the brain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2978550"/>
            <a:ext cx="7801500" cy="20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UTRGV College of Science (COS)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Annual Research Conference (ARC)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 November 2020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 Novilla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Co-mentors: Dr. Shizue Mito, Department of Chemistry; Dr. Upal Roy, Department of Health and Biomedical Science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311700" y="1152475"/>
            <a:ext cx="8520600" cy="3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Bumb, Ambika, et al. "Silica Encapsulation of Fluorescent Nanodiamonds for Colloidal Stability and Facile Surface Functionalization." Journal of the American Chemical Society, vol. 135, 2013, pp. 7815-7818.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Katarzyna Solarska-Ściuk, Agnieszka Gajewska, Sława Glińska, Maciej Studzian, Sylwia Michlewska, Łucja Balcerzak, Janusz Skolimowski, Bogumiła Kolago, Grzegorz Bartosz, Intracellular transport of nanodiamond particles in human endothelial and epithelial cells, Chemico-Biological Interactions, Volume 219, 2014, Pages 90-100, ISSN 0009-2797. https://doi.org/10.1016/j.cbi.2014.05.013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Mochalin, V., Shenderova, O., Ho, D. et al. The properties and applications of nanodiamonds. Nature Nanotech 7, 11–23 (2012).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https://doi.org/10.1038/nnano.2011.209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Roy, Upal et al. Characterization of Nanodiamond-based anti-HIV drug Delivery to the Brain. Science Reports. 25 January 2018. doi:10.1038/s41598-017-16703-9.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Roy, Upal, et al. Preparation and characterization of anti-HIV nanodrug targeted to microfold cell of gut-</a:t>
            </a:r>
            <a:r>
              <a:rPr lang="en" sz="1400"/>
              <a:t>associated</a:t>
            </a:r>
            <a:r>
              <a:rPr lang="en" sz="1400"/>
              <a:t> lymphoid tissue (Anti-HIV activity of nanodrug). International Journal of Nanomedicine, volume 10, p. 5819-5835. 2015. Doi: 10.2147/IJN.S68348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141450" y="1499900"/>
            <a:ext cx="4315800" cy="226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The neurological problem of HIV/AIDS</a:t>
            </a:r>
            <a:endParaRPr sz="4400"/>
          </a:p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4718950" y="141450"/>
            <a:ext cx="3989100" cy="243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HIV/AIDS affects an estimated 1.2 million people in the US as of 2018</a:t>
            </a:r>
            <a:endParaRPr sz="14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approx. 14% of affected individuals are unaware of their infection</a:t>
            </a:r>
            <a:endParaRPr sz="11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Since its epidemic emergence, HIV treatments have incredibly progressed</a:t>
            </a:r>
            <a:endParaRPr sz="14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Fewer complications related to the disease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Patients live much longer with current established clinical regimen</a:t>
            </a:r>
            <a:endParaRPr sz="1000"/>
          </a:p>
        </p:txBody>
      </p:sp>
      <p:sp>
        <p:nvSpPr>
          <p:cNvPr id="67" name="Google Shape;67;p14"/>
          <p:cNvSpPr txBox="1"/>
          <p:nvPr>
            <p:ph idx="4294967295" type="body"/>
          </p:nvPr>
        </p:nvSpPr>
        <p:spPr>
          <a:xfrm>
            <a:off x="4718950" y="2240875"/>
            <a:ext cx="4315800" cy="23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Patients who live longer are at increased risk for neurological conditions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Neurological decline may be compounded by HIV infection (</a:t>
            </a:r>
            <a:r>
              <a:rPr b="1" lang="en" sz="1400">
                <a:solidFill>
                  <a:srgbClr val="000000"/>
                </a:solidFill>
              </a:rPr>
              <a:t>HIV-associated neurological disorder, </a:t>
            </a:r>
            <a:r>
              <a:rPr lang="en" sz="1400">
                <a:solidFill>
                  <a:srgbClr val="000000"/>
                </a:solidFill>
              </a:rPr>
              <a:t>or</a:t>
            </a:r>
            <a:r>
              <a:rPr b="1" lang="en" sz="1400">
                <a:solidFill>
                  <a:srgbClr val="000000"/>
                </a:solidFill>
              </a:rPr>
              <a:t> HAND</a:t>
            </a:r>
            <a:r>
              <a:rPr lang="en" sz="1400">
                <a:solidFill>
                  <a:srgbClr val="000000"/>
                </a:solidFill>
              </a:rPr>
              <a:t>)</a:t>
            </a:r>
            <a:endParaRPr sz="1400">
              <a:solidFill>
                <a:srgbClr val="000000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en" sz="1000">
                <a:solidFill>
                  <a:srgbClr val="000000"/>
                </a:solidFill>
              </a:rPr>
              <a:t>Infection of neurological organ reservoirs causes neurotoxin secretion, which results in encephalopathy</a:t>
            </a:r>
            <a:endParaRPr sz="1000">
              <a:solidFill>
                <a:srgbClr val="000000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en" sz="1000">
                <a:solidFill>
                  <a:srgbClr val="000000"/>
                </a:solidFill>
              </a:rPr>
              <a:t>Difficult to treat with anti-HIV drugs alone due to the action of the blood brain barrier (BBB)</a:t>
            </a:r>
            <a:endParaRPr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Nanodiamond-based medicine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4606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ND: a diamond particle of size below 1 micrometre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Produced by large impact events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Nanodiamond (ND) is largely researched in the development for targeted drug delivery pathways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Pathogenic disease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Chronic illness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Cancer</a:t>
            </a:r>
            <a:endParaRPr sz="1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4" name="Google Shape;74;p15"/>
          <p:cNvSpPr txBox="1"/>
          <p:nvPr>
            <p:ph idx="2" type="body"/>
          </p:nvPr>
        </p:nvSpPr>
        <p:spPr>
          <a:xfrm>
            <a:off x="4832400" y="11100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Our p</a:t>
            </a:r>
            <a:r>
              <a:rPr lang="en" sz="1600"/>
              <a:t>revious studies characterized ND with important properties for use in targeted delivery (Roy et al, 2018)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Biocompatible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Nontoxic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Molecular adsorption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Capable of passing through the blood brain barrier (BBB) with attached molecules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490250" y="898525"/>
            <a:ext cx="6896100" cy="40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Objective: The goal of this ongoing investigation is to harness the molecular properties to nanodiamond to develop an anti-HIV drug delivery pathway targeted to the brain for the treatment of HIV-associated neuropathologies.</a:t>
            </a:r>
            <a:endParaRPr sz="3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275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Nanoformulation process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205575" y="863550"/>
            <a:ext cx="4216200" cy="18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Biofunctionalization is achieved by surface modification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Noncovalent adsorption through weak chemical interaction (e.g. H-bonding, electrostatic force, π-π stacking, van der Waals forces, and hydrophobic/hydrophilic interaction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More stable and specific linkage by covalently bonding biomolecules or functional groups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48151" l="0" r="0" t="0"/>
          <a:stretch/>
        </p:blipFill>
        <p:spPr>
          <a:xfrm>
            <a:off x="4642750" y="104525"/>
            <a:ext cx="3507600" cy="174555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8192800" y="196500"/>
            <a:ext cx="905700" cy="16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Mochalin, V., Shenderova, O., Ho, D. et al. The properties and applications of nanodiamonds. Nature Nanotech 7, 11–23 (2012). https://doi.org/10.1038/nnano.2011.209</a:t>
            </a:r>
            <a:endParaRPr sz="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8852" y="4136153"/>
            <a:ext cx="2105950" cy="787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9200" y="2801565"/>
            <a:ext cx="1768725" cy="114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0625" y="2834087"/>
            <a:ext cx="1299315" cy="10793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1614575" y="4768450"/>
            <a:ext cx="1211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Dolutegravir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117875" y="3806225"/>
            <a:ext cx="1211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Emtricitabine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3386150" y="3710000"/>
            <a:ext cx="11358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Tenofovir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51488" y="1907437"/>
            <a:ext cx="2396874" cy="2436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8">
            <a:alphaModFix/>
          </a:blip>
          <a:srcRect b="13322" l="0" r="0" t="0"/>
          <a:stretch/>
        </p:blipFill>
        <p:spPr>
          <a:xfrm>
            <a:off x="6811650" y="1907415"/>
            <a:ext cx="2105951" cy="275410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6723125" y="4612000"/>
            <a:ext cx="22830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Figure 2. Calibration curves of emtricitabine (EMT), tenofovir (TNF), and dolutegravir (DLM) : (a)-(c) in DMSO:H2O = 1:9, (d)-(f) in PBS</a:t>
            </a:r>
            <a:endParaRPr sz="7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Formulation process (cont)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311700" y="1152475"/>
            <a:ext cx="3999900" cy="18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Nanodrug formulations are encapsulated by a silica coat for...</a:t>
            </a:r>
            <a:endParaRPr sz="12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Added structural support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Colloidal stability</a:t>
            </a:r>
            <a:endParaRPr sz="10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The silica coat described is characterized by the following properties (Bumb et al, 2013)</a:t>
            </a:r>
            <a:endParaRPr sz="12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Nontoxic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Biocompatible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Lyophilic in aqueous and nonaqueous solutions</a:t>
            </a:r>
            <a:endParaRPr sz="1000"/>
          </a:p>
        </p:txBody>
      </p:sp>
      <p:sp>
        <p:nvSpPr>
          <p:cNvPr id="103" name="Google Shape;103;p18"/>
          <p:cNvSpPr txBox="1"/>
          <p:nvPr>
            <p:ph idx="2" type="body"/>
          </p:nvPr>
        </p:nvSpPr>
        <p:spPr>
          <a:xfrm>
            <a:off x="170550" y="3768050"/>
            <a:ext cx="4535700" cy="9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Tetraethyl </a:t>
            </a:r>
            <a:r>
              <a:rPr lang="en" sz="1200"/>
              <a:t>orthosilicate</a:t>
            </a:r>
            <a:r>
              <a:rPr lang="en" sz="1200"/>
              <a:t> (TEOS) reacts with water in a phospholipid reaction vessel to form silica</a:t>
            </a:r>
            <a:endParaRPr sz="12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Catalyzed by triethylamine (TEA), an ammonia-based compound</a:t>
            </a:r>
            <a:endParaRPr sz="1000"/>
          </a:p>
        </p:txBody>
      </p:sp>
      <p:sp>
        <p:nvSpPr>
          <p:cNvPr id="104" name="Google Shape;104;p18"/>
          <p:cNvSpPr txBox="1"/>
          <p:nvPr/>
        </p:nvSpPr>
        <p:spPr>
          <a:xfrm>
            <a:off x="170550" y="3112925"/>
            <a:ext cx="42822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Si(OC₂H₅)₄ + 2 H₂O → SiO₂ + 4 C₂H₅OH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 rotWithShape="1">
          <a:blip r:embed="rId3">
            <a:alphaModFix/>
          </a:blip>
          <a:srcRect b="21272" l="1933" r="3279" t="0"/>
          <a:stretch/>
        </p:blipFill>
        <p:spPr>
          <a:xfrm>
            <a:off x="5530550" y="190975"/>
            <a:ext cx="2760650" cy="189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0550" y="2148075"/>
            <a:ext cx="2760650" cy="1842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5530575" y="4051375"/>
            <a:ext cx="2760600" cy="9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Figure 3. TEM micrograph of unencapsulated nanodrug (top) and encapsulated nanodiamond (bottom) particles</a:t>
            </a:r>
            <a:endParaRPr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Cellular uptake study</a:t>
            </a:r>
            <a:endParaRPr/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311700" y="1152475"/>
            <a:ext cx="3999900" cy="32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Examine the efficacy of microglia-cell mediated endocytosis of nano-drug in an </a:t>
            </a:r>
            <a:r>
              <a:rPr i="1" lang="en"/>
              <a:t>in vitro </a:t>
            </a:r>
            <a:r>
              <a:rPr lang="en"/>
              <a:t>biological system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Human HMC-3 microglia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Examined using nano-drug formulations of dolutegravir, </a:t>
            </a:r>
            <a:r>
              <a:rPr lang="en"/>
              <a:t>emtricitabine</a:t>
            </a:r>
            <a:r>
              <a:rPr lang="en"/>
              <a:t>, and tenofovir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Cellular uptake will be evaluated by high performance liquid chromatography (HPLC)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Cell uptake of nanoformulated drug is expected to be comparable or improved compared to free (unformulated) drug (Solarska-Ściuk et al, 2014)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 rotWithShape="1">
          <a:blip r:embed="rId3">
            <a:alphaModFix/>
          </a:blip>
          <a:srcRect b="28212" l="13712" r="5387" t="30323"/>
          <a:stretch/>
        </p:blipFill>
        <p:spPr>
          <a:xfrm>
            <a:off x="4729300" y="189775"/>
            <a:ext cx="2450176" cy="223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 rotWithShape="1">
          <a:blip r:embed="rId4">
            <a:alphaModFix/>
          </a:blip>
          <a:srcRect b="38546" l="34396" r="0" t="27116"/>
          <a:stretch/>
        </p:blipFill>
        <p:spPr>
          <a:xfrm>
            <a:off x="4729300" y="2571750"/>
            <a:ext cx="2450176" cy="228007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/>
        </p:nvSpPr>
        <p:spPr>
          <a:xfrm>
            <a:off x="7286850" y="1526950"/>
            <a:ext cx="1776300" cy="18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Figure 4. Micrograph of intracellular uptake of nano-drug by human microglial (HMC-3) cells in Eagle’s Minimal Essential Medium (EMEM)</a:t>
            </a:r>
            <a:endParaRPr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studies</a:t>
            </a:r>
            <a:endParaRPr/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i="1" lang="en" sz="2100"/>
              <a:t>in vitro</a:t>
            </a:r>
            <a:r>
              <a:rPr lang="en" sz="2100"/>
              <a:t> dissolution of nano-drug formulation (Roy et al, 2015)</a:t>
            </a:r>
            <a:endParaRPr sz="21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Analyze sustained drug release profile of nano-drug in BBB model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Nano-drug is expected to show improved sustained release over free drug</a:t>
            </a:r>
            <a:endParaRPr sz="1900"/>
          </a:p>
        </p:txBody>
      </p:sp>
      <p:sp>
        <p:nvSpPr>
          <p:cNvPr id="123" name="Google Shape;123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Mouse model study</a:t>
            </a:r>
            <a:endParaRPr sz="21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Characterize the targeted drug delivery in a biological system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Evaluate the efficacy of the proposed pathway before furtherance to clinical trials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129" name="Google Shape;12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Collaborative</a:t>
            </a:r>
            <a:r>
              <a:rPr lang="en" sz="2000"/>
              <a:t> team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Dr. Upal Roy, UTRGV, College of Health Professions, Department of Health and Biomedical Sciences (collaborative investigator)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Dr. Shizue Mito, UTRGV, College of Sciences, Department of Chemistry (collaborative investigator)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Dr. Vadym Drozd, FIU, College of Engineering and Computing, Department of Mechanical and Materials Engineering (collaborative investigator)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Mrs. Deepa Roy, UTRGV, College of Health Professions, Department of Health and Biomedical Sciences (research coordinator)</a:t>
            </a:r>
            <a:endParaRPr sz="16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Funding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This work is supported by National Institutes of Health grants (1R15NS108815-01).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