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36576000" cy="27432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68" autoAdjust="0"/>
    <p:restoredTop sz="95885" autoAdjust="0"/>
  </p:normalViewPr>
  <p:slideViewPr>
    <p:cSldViewPr snapToGrid="0">
      <p:cViewPr varScale="1">
        <p:scale>
          <a:sx n="30" d="100"/>
          <a:sy n="30" d="100"/>
        </p:scale>
        <p:origin x="2376" y="2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2" d="100"/>
        <a:sy n="122"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B91BB08-E6C6-46E7-A673-B10466D5F925}" type="datetimeFigureOut">
              <a:rPr lang="en-US" smtClean="0"/>
              <a:t>11/17/20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1897645-EA84-4C07-A3E8-96EBA4ED21B7}" type="slidenum">
              <a:rPr lang="en-US" smtClean="0"/>
              <a:t>‹#›</a:t>
            </a:fld>
            <a:endParaRPr lang="en-US"/>
          </a:p>
        </p:txBody>
      </p:sp>
    </p:spTree>
    <p:extLst>
      <p:ext uri="{BB962C8B-B14F-4D97-AF65-F5344CB8AC3E}">
        <p14:creationId xmlns:p14="http://schemas.microsoft.com/office/powerpoint/2010/main" val="1578062572"/>
      </p:ext>
    </p:extLst>
  </p:cSld>
  <p:clrMap bg1="lt1" tx1="dk1" bg2="lt2" tx2="dk2" accent1="accent1" accent2="accent2" accent3="accent3" accent4="accent4" accent5="accent5" accent6="accent6" hlink="hlink" folHlink="folHlink"/>
  <p:notesStyle>
    <a:lvl1pPr marL="0" algn="l" defTabSz="3072384" rtl="0" eaLnBrk="1" latinLnBrk="0" hangingPunct="1">
      <a:defRPr sz="4032" kern="1200">
        <a:solidFill>
          <a:schemeClr val="tx1"/>
        </a:solidFill>
        <a:latin typeface="+mn-lt"/>
        <a:ea typeface="+mn-ea"/>
        <a:cs typeface="+mn-cs"/>
      </a:defRPr>
    </a:lvl1pPr>
    <a:lvl2pPr marL="1536192" algn="l" defTabSz="3072384" rtl="0" eaLnBrk="1" latinLnBrk="0" hangingPunct="1">
      <a:defRPr sz="4032" kern="1200">
        <a:solidFill>
          <a:schemeClr val="tx1"/>
        </a:solidFill>
        <a:latin typeface="+mn-lt"/>
        <a:ea typeface="+mn-ea"/>
        <a:cs typeface="+mn-cs"/>
      </a:defRPr>
    </a:lvl2pPr>
    <a:lvl3pPr marL="3072384" algn="l" defTabSz="3072384" rtl="0" eaLnBrk="1" latinLnBrk="0" hangingPunct="1">
      <a:defRPr sz="4032" kern="1200">
        <a:solidFill>
          <a:schemeClr val="tx1"/>
        </a:solidFill>
        <a:latin typeface="+mn-lt"/>
        <a:ea typeface="+mn-ea"/>
        <a:cs typeface="+mn-cs"/>
      </a:defRPr>
    </a:lvl3pPr>
    <a:lvl4pPr marL="4608576" algn="l" defTabSz="3072384" rtl="0" eaLnBrk="1" latinLnBrk="0" hangingPunct="1">
      <a:defRPr sz="4032" kern="1200">
        <a:solidFill>
          <a:schemeClr val="tx1"/>
        </a:solidFill>
        <a:latin typeface="+mn-lt"/>
        <a:ea typeface="+mn-ea"/>
        <a:cs typeface="+mn-cs"/>
      </a:defRPr>
    </a:lvl4pPr>
    <a:lvl5pPr marL="6144768" algn="l" defTabSz="3072384" rtl="0" eaLnBrk="1" latinLnBrk="0" hangingPunct="1">
      <a:defRPr sz="4032" kern="1200">
        <a:solidFill>
          <a:schemeClr val="tx1"/>
        </a:solidFill>
        <a:latin typeface="+mn-lt"/>
        <a:ea typeface="+mn-ea"/>
        <a:cs typeface="+mn-cs"/>
      </a:defRPr>
    </a:lvl5pPr>
    <a:lvl6pPr marL="7680960" algn="l" defTabSz="3072384" rtl="0" eaLnBrk="1" latinLnBrk="0" hangingPunct="1">
      <a:defRPr sz="4032" kern="1200">
        <a:solidFill>
          <a:schemeClr val="tx1"/>
        </a:solidFill>
        <a:latin typeface="+mn-lt"/>
        <a:ea typeface="+mn-ea"/>
        <a:cs typeface="+mn-cs"/>
      </a:defRPr>
    </a:lvl6pPr>
    <a:lvl7pPr marL="9217152" algn="l" defTabSz="3072384" rtl="0" eaLnBrk="1" latinLnBrk="0" hangingPunct="1">
      <a:defRPr sz="4032" kern="1200">
        <a:solidFill>
          <a:schemeClr val="tx1"/>
        </a:solidFill>
        <a:latin typeface="+mn-lt"/>
        <a:ea typeface="+mn-ea"/>
        <a:cs typeface="+mn-cs"/>
      </a:defRPr>
    </a:lvl7pPr>
    <a:lvl8pPr marL="10753344" algn="l" defTabSz="3072384" rtl="0" eaLnBrk="1" latinLnBrk="0" hangingPunct="1">
      <a:defRPr sz="4032" kern="1200">
        <a:solidFill>
          <a:schemeClr val="tx1"/>
        </a:solidFill>
        <a:latin typeface="+mn-lt"/>
        <a:ea typeface="+mn-ea"/>
        <a:cs typeface="+mn-cs"/>
      </a:defRPr>
    </a:lvl8pPr>
    <a:lvl9pPr marL="12289536" algn="l" defTabSz="3072384" rtl="0" eaLnBrk="1" latinLnBrk="0" hangingPunct="1">
      <a:defRPr sz="403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97645-EA84-4C07-A3E8-96EBA4ED21B7}" type="slidenum">
              <a:rPr lang="en-US" smtClean="0"/>
              <a:t>1</a:t>
            </a:fld>
            <a:endParaRPr lang="en-US"/>
          </a:p>
        </p:txBody>
      </p:sp>
    </p:spTree>
    <p:extLst>
      <p:ext uri="{BB962C8B-B14F-4D97-AF65-F5344CB8AC3E}">
        <p14:creationId xmlns:p14="http://schemas.microsoft.com/office/powerpoint/2010/main" val="2971280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2"/>
            <a:ext cx="310896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D92D64-2200-42B5-B251-F473662A0858}"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5A123-A8E8-4D2B-BC58-E34CDF55E2F1}" type="slidenum">
              <a:rPr lang="en-US" smtClean="0"/>
              <a:t>‹#›</a:t>
            </a:fld>
            <a:endParaRPr lang="en-US"/>
          </a:p>
        </p:txBody>
      </p:sp>
    </p:spTree>
    <p:extLst>
      <p:ext uri="{BB962C8B-B14F-4D97-AF65-F5344CB8AC3E}">
        <p14:creationId xmlns:p14="http://schemas.microsoft.com/office/powerpoint/2010/main" val="380321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D92D64-2200-42B5-B251-F473662A0858}"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5A123-A8E8-4D2B-BC58-E34CDF55E2F1}" type="slidenum">
              <a:rPr lang="en-US" smtClean="0"/>
              <a:t>‹#›</a:t>
            </a:fld>
            <a:endParaRPr lang="en-US"/>
          </a:p>
        </p:txBody>
      </p:sp>
    </p:spTree>
    <p:extLst>
      <p:ext uri="{BB962C8B-B14F-4D97-AF65-F5344CB8AC3E}">
        <p14:creationId xmlns:p14="http://schemas.microsoft.com/office/powerpoint/2010/main" val="2805691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2" y="1460500"/>
            <a:ext cx="78867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2" y="1460500"/>
            <a:ext cx="23202900" cy="2324735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D92D64-2200-42B5-B251-F473662A0858}"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5A123-A8E8-4D2B-BC58-E34CDF55E2F1}" type="slidenum">
              <a:rPr lang="en-US" smtClean="0"/>
              <a:t>‹#›</a:t>
            </a:fld>
            <a:endParaRPr lang="en-US"/>
          </a:p>
        </p:txBody>
      </p:sp>
    </p:spTree>
    <p:extLst>
      <p:ext uri="{BB962C8B-B14F-4D97-AF65-F5344CB8AC3E}">
        <p14:creationId xmlns:p14="http://schemas.microsoft.com/office/powerpoint/2010/main" val="4081353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D92D64-2200-42B5-B251-F473662A0858}"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5A123-A8E8-4D2B-BC58-E34CDF55E2F1}" type="slidenum">
              <a:rPr lang="en-US" smtClean="0"/>
              <a:t>‹#›</a:t>
            </a:fld>
            <a:endParaRPr lang="en-US"/>
          </a:p>
        </p:txBody>
      </p:sp>
    </p:spTree>
    <p:extLst>
      <p:ext uri="{BB962C8B-B14F-4D97-AF65-F5344CB8AC3E}">
        <p14:creationId xmlns:p14="http://schemas.microsoft.com/office/powerpoint/2010/main" val="201734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8"/>
            <a:ext cx="315468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D92D64-2200-42B5-B251-F473662A0858}" type="datetimeFigureOut">
              <a:rPr lang="en-US" smtClean="0"/>
              <a:t>11/17/20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5A123-A8E8-4D2B-BC58-E34CDF55E2F1}" type="slidenum">
              <a:rPr lang="en-US" smtClean="0"/>
              <a:t>‹#›</a:t>
            </a:fld>
            <a:endParaRPr lang="en-US"/>
          </a:p>
        </p:txBody>
      </p:sp>
    </p:spTree>
    <p:extLst>
      <p:ext uri="{BB962C8B-B14F-4D97-AF65-F5344CB8AC3E}">
        <p14:creationId xmlns:p14="http://schemas.microsoft.com/office/powerpoint/2010/main" val="623089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302500"/>
            <a:ext cx="15544800" cy="17405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302500"/>
            <a:ext cx="15544800" cy="17405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D92D64-2200-42B5-B251-F473662A0858}" type="datetimeFigureOut">
              <a:rPr lang="en-US" smtClean="0"/>
              <a:t>11/17/20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5A123-A8E8-4D2B-BC58-E34CDF55E2F1}" type="slidenum">
              <a:rPr lang="en-US" smtClean="0"/>
              <a:t>‹#›</a:t>
            </a:fld>
            <a:endParaRPr lang="en-US"/>
          </a:p>
        </p:txBody>
      </p:sp>
    </p:spTree>
    <p:extLst>
      <p:ext uri="{BB962C8B-B14F-4D97-AF65-F5344CB8AC3E}">
        <p14:creationId xmlns:p14="http://schemas.microsoft.com/office/powerpoint/2010/main" val="3132521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6"/>
            <a:ext cx="315468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6724652"/>
            <a:ext cx="15473360"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2" y="6724652"/>
            <a:ext cx="15549564"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Edit Master text styles</a:t>
            </a:r>
          </a:p>
        </p:txBody>
      </p:sp>
      <p:sp>
        <p:nvSpPr>
          <p:cNvPr id="6" name="Content Placeholder 5"/>
          <p:cNvSpPr>
            <a:spLocks noGrp="1"/>
          </p:cNvSpPr>
          <p:nvPr>
            <p:ph sz="quarter" idx="4"/>
          </p:nvPr>
        </p:nvSpPr>
        <p:spPr>
          <a:xfrm>
            <a:off x="18516602" y="10020300"/>
            <a:ext cx="15549564" cy="14738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D92D64-2200-42B5-B251-F473662A0858}" type="datetimeFigureOut">
              <a:rPr lang="en-US" smtClean="0"/>
              <a:t>11/17/20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35A123-A8E8-4D2B-BC58-E34CDF55E2F1}" type="slidenum">
              <a:rPr lang="en-US" smtClean="0"/>
              <a:t>‹#›</a:t>
            </a:fld>
            <a:endParaRPr lang="en-US"/>
          </a:p>
        </p:txBody>
      </p:sp>
    </p:spTree>
    <p:extLst>
      <p:ext uri="{BB962C8B-B14F-4D97-AF65-F5344CB8AC3E}">
        <p14:creationId xmlns:p14="http://schemas.microsoft.com/office/powerpoint/2010/main" val="105057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D92D64-2200-42B5-B251-F473662A0858}" type="datetimeFigureOut">
              <a:rPr lang="en-US" smtClean="0"/>
              <a:t>11/17/20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35A123-A8E8-4D2B-BC58-E34CDF55E2F1}" type="slidenum">
              <a:rPr lang="en-US" smtClean="0"/>
              <a:t>‹#›</a:t>
            </a:fld>
            <a:endParaRPr lang="en-US"/>
          </a:p>
        </p:txBody>
      </p:sp>
    </p:spTree>
    <p:extLst>
      <p:ext uri="{BB962C8B-B14F-4D97-AF65-F5344CB8AC3E}">
        <p14:creationId xmlns:p14="http://schemas.microsoft.com/office/powerpoint/2010/main" val="3476100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92D64-2200-42B5-B251-F473662A0858}" type="datetimeFigureOut">
              <a:rPr lang="en-US" smtClean="0"/>
              <a:t>11/17/20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35A123-A8E8-4D2B-BC58-E34CDF55E2F1}" type="slidenum">
              <a:rPr lang="en-US" smtClean="0"/>
              <a:t>‹#›</a:t>
            </a:fld>
            <a:endParaRPr lang="en-US"/>
          </a:p>
        </p:txBody>
      </p:sp>
    </p:spTree>
    <p:extLst>
      <p:ext uri="{BB962C8B-B14F-4D97-AF65-F5344CB8AC3E}">
        <p14:creationId xmlns:p14="http://schemas.microsoft.com/office/powerpoint/2010/main" val="3667157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3949706"/>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Edit Master text styles</a:t>
            </a:r>
          </a:p>
        </p:txBody>
      </p:sp>
      <p:sp>
        <p:nvSpPr>
          <p:cNvPr id="5" name="Date Placeholder 4"/>
          <p:cNvSpPr>
            <a:spLocks noGrp="1"/>
          </p:cNvSpPr>
          <p:nvPr>
            <p:ph type="dt" sz="half" idx="10"/>
          </p:nvPr>
        </p:nvSpPr>
        <p:spPr/>
        <p:txBody>
          <a:bodyPr/>
          <a:lstStyle/>
          <a:p>
            <a:fld id="{8DD92D64-2200-42B5-B251-F473662A0858}" type="datetimeFigureOut">
              <a:rPr lang="en-US" smtClean="0"/>
              <a:t>11/17/20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5A123-A8E8-4D2B-BC58-E34CDF55E2F1}" type="slidenum">
              <a:rPr lang="en-US" smtClean="0"/>
              <a:t>‹#›</a:t>
            </a:fld>
            <a:endParaRPr lang="en-US"/>
          </a:p>
        </p:txBody>
      </p:sp>
    </p:spTree>
    <p:extLst>
      <p:ext uri="{BB962C8B-B14F-4D97-AF65-F5344CB8AC3E}">
        <p14:creationId xmlns:p14="http://schemas.microsoft.com/office/powerpoint/2010/main" val="161877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3949706"/>
            <a:ext cx="185166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Edit Master text styles</a:t>
            </a:r>
          </a:p>
        </p:txBody>
      </p:sp>
      <p:sp>
        <p:nvSpPr>
          <p:cNvPr id="5" name="Date Placeholder 4"/>
          <p:cNvSpPr>
            <a:spLocks noGrp="1"/>
          </p:cNvSpPr>
          <p:nvPr>
            <p:ph type="dt" sz="half" idx="10"/>
          </p:nvPr>
        </p:nvSpPr>
        <p:spPr/>
        <p:txBody>
          <a:bodyPr/>
          <a:lstStyle/>
          <a:p>
            <a:fld id="{8DD92D64-2200-42B5-B251-F473662A0858}" type="datetimeFigureOut">
              <a:rPr lang="en-US" smtClean="0"/>
              <a:t>11/17/20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5A123-A8E8-4D2B-BC58-E34CDF55E2F1}" type="slidenum">
              <a:rPr lang="en-US" smtClean="0"/>
              <a:t>‹#›</a:t>
            </a:fld>
            <a:endParaRPr lang="en-US"/>
          </a:p>
        </p:txBody>
      </p:sp>
    </p:spTree>
    <p:extLst>
      <p:ext uri="{BB962C8B-B14F-4D97-AF65-F5344CB8AC3E}">
        <p14:creationId xmlns:p14="http://schemas.microsoft.com/office/powerpoint/2010/main" val="2705814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6"/>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6"/>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8DD92D64-2200-42B5-B251-F473662A0858}" type="datetimeFigureOut">
              <a:rPr lang="en-US" smtClean="0"/>
              <a:t>11/17/20</a:t>
            </a:fld>
            <a:endParaRPr lang="en-US"/>
          </a:p>
        </p:txBody>
      </p:sp>
      <p:sp>
        <p:nvSpPr>
          <p:cNvPr id="5" name="Footer Placeholder 4"/>
          <p:cNvSpPr>
            <a:spLocks noGrp="1"/>
          </p:cNvSpPr>
          <p:nvPr>
            <p:ph type="ftr" sz="quarter" idx="3"/>
          </p:nvPr>
        </p:nvSpPr>
        <p:spPr>
          <a:xfrm>
            <a:off x="12115800" y="25425406"/>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6"/>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B135A123-A8E8-4D2B-BC58-E34CDF55E2F1}" type="slidenum">
              <a:rPr lang="en-US" smtClean="0"/>
              <a:t>‹#›</a:t>
            </a:fld>
            <a:endParaRPr lang="en-US"/>
          </a:p>
        </p:txBody>
      </p:sp>
    </p:spTree>
    <p:extLst>
      <p:ext uri="{BB962C8B-B14F-4D97-AF65-F5344CB8AC3E}">
        <p14:creationId xmlns:p14="http://schemas.microsoft.com/office/powerpoint/2010/main" val="3315415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JPG"/><Relationship Id="rId18" Type="http://schemas.openxmlformats.org/officeDocument/2006/relationships/image" Target="../media/image16.emf"/><Relationship Id="rId26" Type="http://schemas.openxmlformats.org/officeDocument/2006/relationships/image" Target="../media/image24.jpeg"/><Relationship Id="rId39" Type="http://schemas.openxmlformats.org/officeDocument/2006/relationships/image" Target="../media/image34.tiff"/><Relationship Id="rId21" Type="http://schemas.openxmlformats.org/officeDocument/2006/relationships/image" Target="../media/image19.JPG"/><Relationship Id="rId34" Type="http://schemas.openxmlformats.org/officeDocument/2006/relationships/hyperlink" Target="https://en.wikipedia.org/wiki/Regional_effects_of_global_warming" TargetMode="External"/><Relationship Id="rId7"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JPG"/><Relationship Id="rId29" Type="http://schemas.openxmlformats.org/officeDocument/2006/relationships/image" Target="../media/image27.gif"/><Relationship Id="rId41" Type="http://schemas.openxmlformats.org/officeDocument/2006/relationships/image" Target="../media/image36.tiff"/><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G"/><Relationship Id="rId24" Type="http://schemas.openxmlformats.org/officeDocument/2006/relationships/image" Target="../media/image22.jpeg"/><Relationship Id="rId32" Type="http://schemas.openxmlformats.org/officeDocument/2006/relationships/image" Target="../media/image30.tiff"/><Relationship Id="rId37" Type="http://schemas.openxmlformats.org/officeDocument/2006/relationships/image" Target="../media/image33.jpg"/><Relationship Id="rId40" Type="http://schemas.openxmlformats.org/officeDocument/2006/relationships/image" Target="../media/image35.tiff"/><Relationship Id="rId5" Type="http://schemas.openxmlformats.org/officeDocument/2006/relationships/image" Target="../media/image3.png"/><Relationship Id="rId15" Type="http://schemas.openxmlformats.org/officeDocument/2006/relationships/image" Target="../media/image13.JPG"/><Relationship Id="rId23" Type="http://schemas.openxmlformats.org/officeDocument/2006/relationships/image" Target="../media/image21.png"/><Relationship Id="rId28" Type="http://schemas.openxmlformats.org/officeDocument/2006/relationships/image" Target="../media/image26.tiff"/><Relationship Id="rId36" Type="http://schemas.openxmlformats.org/officeDocument/2006/relationships/hyperlink" Target="http://svobodnenoviny.eu/nova-sokujici-fakta-o-podvodu-jmenem-globalni-oteplovani-a-16-dukazu-ze-planeta-se-naopak-globalne-ochlazuje/" TargetMode="External"/><Relationship Id="rId10" Type="http://schemas.openxmlformats.org/officeDocument/2006/relationships/image" Target="../media/image8.JPG"/><Relationship Id="rId19" Type="http://schemas.openxmlformats.org/officeDocument/2006/relationships/image" Target="../media/image17.JPG"/><Relationship Id="rId31" Type="http://schemas.openxmlformats.org/officeDocument/2006/relationships/image" Target="../media/image29.tiff"/><Relationship Id="rId4" Type="http://schemas.openxmlformats.org/officeDocument/2006/relationships/image" Target="../media/image2.png"/><Relationship Id="rId9" Type="http://schemas.openxmlformats.org/officeDocument/2006/relationships/image" Target="../media/image7.JPG"/><Relationship Id="rId14" Type="http://schemas.openxmlformats.org/officeDocument/2006/relationships/image" Target="../media/image12.JPG"/><Relationship Id="rId22" Type="http://schemas.openxmlformats.org/officeDocument/2006/relationships/image" Target="../media/image20.emf"/><Relationship Id="rId27" Type="http://schemas.openxmlformats.org/officeDocument/2006/relationships/image" Target="../media/image25.tiff"/><Relationship Id="rId30" Type="http://schemas.openxmlformats.org/officeDocument/2006/relationships/image" Target="../media/image28.tiff"/><Relationship Id="rId35" Type="http://schemas.openxmlformats.org/officeDocument/2006/relationships/image" Target="../media/image32.jpg"/><Relationship Id="rId8" Type="http://schemas.openxmlformats.org/officeDocument/2006/relationships/image" Target="../media/image6.JPG"/><Relationship Id="rId3" Type="http://schemas.openxmlformats.org/officeDocument/2006/relationships/image" Target="../media/image1.png"/><Relationship Id="rId12" Type="http://schemas.openxmlformats.org/officeDocument/2006/relationships/image" Target="../media/image10.JPG"/><Relationship Id="rId17" Type="http://schemas.openxmlformats.org/officeDocument/2006/relationships/image" Target="../media/image15.emf"/><Relationship Id="rId25" Type="http://schemas.openxmlformats.org/officeDocument/2006/relationships/image" Target="../media/image23.emf"/><Relationship Id="rId33" Type="http://schemas.openxmlformats.org/officeDocument/2006/relationships/image" Target="../media/image31.jpg"/><Relationship Id="rId38" Type="http://schemas.openxmlformats.org/officeDocument/2006/relationships/hyperlink" Target="https://pixnio.com/fauna-animals/mussels-pictures/marsh-with-oyster-shel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BE292-BA1C-4E5B-BA0E-45D7F93BE205}"/>
              </a:ext>
            </a:extLst>
          </p:cNvPr>
          <p:cNvSpPr>
            <a:spLocks noGrp="1"/>
          </p:cNvSpPr>
          <p:nvPr>
            <p:ph type="ctrTitle"/>
          </p:nvPr>
        </p:nvSpPr>
        <p:spPr>
          <a:xfrm>
            <a:off x="1894513" y="191672"/>
            <a:ext cx="33452232" cy="1538735"/>
          </a:xfrm>
        </p:spPr>
        <p:txBody>
          <a:bodyPr>
            <a:noAutofit/>
          </a:bodyPr>
          <a:lstStyle/>
          <a:p>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Does High Temperature cause DNA damage in American oyster?</a:t>
            </a:r>
          </a:p>
        </p:txBody>
      </p:sp>
      <p:sp>
        <p:nvSpPr>
          <p:cNvPr id="3" name="Subtitle 2">
            <a:extLst>
              <a:ext uri="{FF2B5EF4-FFF2-40B4-BE49-F238E27FC236}">
                <a16:creationId xmlns:a16="http://schemas.microsoft.com/office/drawing/2014/main" id="{7C4B0F36-4293-47B4-A56E-FA6C30E5EF65}"/>
              </a:ext>
            </a:extLst>
          </p:cNvPr>
          <p:cNvSpPr>
            <a:spLocks noGrp="1"/>
          </p:cNvSpPr>
          <p:nvPr>
            <p:ph type="subTitle" idx="1"/>
          </p:nvPr>
        </p:nvSpPr>
        <p:spPr>
          <a:xfrm>
            <a:off x="95264" y="4215814"/>
            <a:ext cx="12408599" cy="23430554"/>
          </a:xfrm>
        </p:spPr>
        <p:txBody>
          <a:bodyPr wrap="square">
            <a:normAutofit fontScale="25000" lnSpcReduction="20000"/>
          </a:bodyPr>
          <a:lstStyle/>
          <a:p>
            <a:r>
              <a:rPr lang="en-US" sz="20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Introduction</a:t>
            </a:r>
          </a:p>
          <a:p>
            <a:pPr algn="l">
              <a:lnSpc>
                <a:spcPct val="120000"/>
              </a:lnSpc>
              <a:spcBef>
                <a:spcPts val="0"/>
              </a:spcBef>
            </a:pPr>
            <a:r>
              <a:rPr lang="en-US" sz="1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Change and Global Warming</a:t>
            </a:r>
          </a:p>
          <a:p>
            <a:pPr marL="1143000" indent="-1143000" algn="l">
              <a:lnSpc>
                <a:spcPct val="120000"/>
              </a:lnSpc>
              <a:spcBef>
                <a:spcPts val="0"/>
              </a:spcBef>
              <a:buSzPct val="100000"/>
              <a:buFont typeface="Arial" panose="020B0604020202020204" pitchFamily="34" charset="0"/>
              <a:buChar char="•"/>
            </a:pPr>
            <a:r>
              <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Global warming is predicted to have far-reaching, long-lasting and devastating consequences in our earth.</a:t>
            </a:r>
          </a:p>
          <a:p>
            <a:pPr marL="1143000" indent="-1143000" algn="l">
              <a:lnSpc>
                <a:spcPct val="120000"/>
              </a:lnSpc>
              <a:spcBef>
                <a:spcPts val="0"/>
              </a:spcBef>
              <a:buSzPct val="100000"/>
              <a:buFont typeface="Arial" panose="020B0604020202020204" pitchFamily="34" charset="0"/>
              <a:buChar char="•"/>
            </a:pPr>
            <a:r>
              <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anthropogenic causes of green house effects such as carbon dioxide gas and other green house gas emissions to the atmosphere are considered as the main culprits to this negative impacts.</a:t>
            </a:r>
          </a:p>
          <a:p>
            <a:pPr marL="1143000" indent="-1143000" algn="l">
              <a:lnSpc>
                <a:spcPct val="120000"/>
              </a:lnSpc>
              <a:spcBef>
                <a:spcPts val="0"/>
              </a:spcBef>
              <a:buSzPct val="100000"/>
              <a:buFont typeface="Arial" panose="020B0604020202020204" pitchFamily="34" charset="0"/>
              <a:buChar char="•"/>
            </a:pPr>
            <a:r>
              <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global average temperature has increased by about 1.4 degree Fahrenheit (0.8</a:t>
            </a:r>
            <a:r>
              <a:rPr lang="en-US" sz="12800"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r>
              <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 over the last century an is predicted to increase by 4.5</a:t>
            </a:r>
            <a:r>
              <a:rPr lang="en-US" sz="12800"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r>
              <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 by 21</a:t>
            </a:r>
            <a:r>
              <a:rPr lang="en-US" sz="12800"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century.</a:t>
            </a:r>
          </a:p>
          <a:p>
            <a:pPr marL="1143000" indent="-1143000" algn="l">
              <a:lnSpc>
                <a:spcPct val="120000"/>
              </a:lnSpc>
              <a:spcBef>
                <a:spcPts val="0"/>
              </a:spcBef>
              <a:buSzPct val="100000"/>
              <a:buFont typeface="Arial" panose="020B0604020202020204" pitchFamily="34" charset="0"/>
              <a:buChar char="•"/>
            </a:pPr>
            <a:r>
              <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Global warming may lead to extreme weather conditions, Habitat loss, Ice melt and sea level rise, Ocean acidification, Glacial retreats droughts, Polar jet stream, Intense hurricane formation, major changes in wind pattern, annual precipitation and seasonal temperature variations, Thawing permafrost and disease outbreaks.</a:t>
            </a:r>
          </a:p>
          <a:p>
            <a:pPr marL="1143000" indent="-1143000" algn="l">
              <a:lnSpc>
                <a:spcPct val="120000"/>
              </a:lnSpc>
              <a:spcBef>
                <a:spcPts val="0"/>
              </a:spcBef>
              <a:buSzPct val="100000"/>
              <a:buFont typeface="Arial" panose="020B0604020202020204" pitchFamily="34" charset="0"/>
              <a:buChar char="•"/>
            </a:pPr>
            <a:r>
              <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Global temperature increase pose more prominent threats to marine and coastal environment (i.e., corals, oysters) and their life history patterns.</a:t>
            </a:r>
          </a:p>
          <a:p>
            <a:pPr marL="1143000" indent="-1143000" algn="l">
              <a:lnSpc>
                <a:spcPct val="120000"/>
              </a:lnSpc>
              <a:spcBef>
                <a:spcPts val="0"/>
              </a:spcBef>
              <a:buSzPct val="100000"/>
              <a:buFont typeface="Arial" panose="020B0604020202020204" pitchFamily="34" charset="0"/>
              <a:buChar char="•"/>
            </a:pPr>
            <a:endPar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143000" indent="-1143000" algn="l">
              <a:lnSpc>
                <a:spcPct val="120000"/>
              </a:lnSpc>
              <a:spcBef>
                <a:spcPts val="0"/>
              </a:spcBef>
              <a:buSzPct val="100000"/>
              <a:buFont typeface="Arial" panose="020B0604020202020204" pitchFamily="34" charset="0"/>
              <a:buChar char="•"/>
            </a:pPr>
            <a:endPar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143000" indent="-1143000" algn="l">
              <a:lnSpc>
                <a:spcPct val="120000"/>
              </a:lnSpc>
              <a:spcBef>
                <a:spcPts val="0"/>
              </a:spcBef>
              <a:buSzPct val="100000"/>
              <a:buFont typeface="Arial" panose="020B0604020202020204" pitchFamily="34" charset="0"/>
              <a:buChar char="•"/>
            </a:pPr>
            <a:endPar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143000" indent="-1143000" algn="l">
              <a:lnSpc>
                <a:spcPct val="120000"/>
              </a:lnSpc>
              <a:spcBef>
                <a:spcPts val="0"/>
              </a:spcBef>
              <a:buSzPct val="100000"/>
              <a:buFont typeface="Arial" panose="020B0604020202020204" pitchFamily="34" charset="0"/>
              <a:buChar char="•"/>
            </a:pPr>
            <a:endPar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143000" indent="-1143000" algn="l">
              <a:lnSpc>
                <a:spcPct val="120000"/>
              </a:lnSpc>
              <a:spcBef>
                <a:spcPts val="0"/>
              </a:spcBef>
              <a:buSzPct val="100000"/>
              <a:buFont typeface="Arial" panose="020B0604020202020204" pitchFamily="34" charset="0"/>
              <a:buChar char="•"/>
            </a:pPr>
            <a:endPar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143000" indent="-1143000" algn="l">
              <a:lnSpc>
                <a:spcPct val="120000"/>
              </a:lnSpc>
              <a:spcBef>
                <a:spcPts val="0"/>
              </a:spcBef>
              <a:buSzPct val="100000"/>
              <a:buFont typeface="Arial" panose="020B0604020202020204" pitchFamily="34" charset="0"/>
              <a:buChar char="•"/>
            </a:pPr>
            <a:endPar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143000" indent="-1143000" algn="l">
              <a:lnSpc>
                <a:spcPct val="120000"/>
              </a:lnSpc>
              <a:spcBef>
                <a:spcPts val="0"/>
              </a:spcBef>
              <a:buSzPct val="100000"/>
              <a:buFont typeface="Arial" panose="020B0604020202020204" pitchFamily="34" charset="0"/>
              <a:buChar char="•"/>
            </a:pPr>
            <a:endPar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lnSpc>
                <a:spcPct val="120000"/>
              </a:lnSpc>
              <a:spcBef>
                <a:spcPts val="0"/>
              </a:spcBef>
            </a:pPr>
            <a:r>
              <a:rPr lang="en-US" sz="1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American oyster</a:t>
            </a:r>
          </a:p>
          <a:p>
            <a:pPr marL="1143000" indent="-1143000" algn="l">
              <a:lnSpc>
                <a:spcPct val="120000"/>
              </a:lnSpc>
              <a:spcBef>
                <a:spcPts val="0"/>
              </a:spcBef>
              <a:buFont typeface="Arial" panose="020B0604020202020204" pitchFamily="34" charset="0"/>
              <a:buChar char="•"/>
            </a:pPr>
            <a:r>
              <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do we care about oyster?</a:t>
            </a:r>
          </a:p>
          <a:p>
            <a:pPr marL="1143000" indent="-1143000" algn="l">
              <a:lnSpc>
                <a:spcPct val="120000"/>
              </a:lnSpc>
              <a:spcBef>
                <a:spcPts val="0"/>
              </a:spcBef>
              <a:buFont typeface="Arial" panose="020B0604020202020204" pitchFamily="34" charset="0"/>
              <a:buChar char="•"/>
            </a:pPr>
            <a:r>
              <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Excellent indicator species, and ideal among bivalves to study on global warming and oxidative DNA damage.</a:t>
            </a:r>
          </a:p>
          <a:p>
            <a:pPr marL="1143000" indent="-1143000" algn="l">
              <a:lnSpc>
                <a:spcPct val="120000"/>
              </a:lnSpc>
              <a:spcBef>
                <a:spcPts val="0"/>
              </a:spcBef>
              <a:buFont typeface="Arial" panose="020B0604020202020204" pitchFamily="34" charset="0"/>
              <a:buChar char="•"/>
            </a:pPr>
            <a:r>
              <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Highly commercial species across the world (popular sea food –USA, Canada).</a:t>
            </a:r>
          </a:p>
          <a:p>
            <a:pPr marL="1143000" indent="-1143000" algn="l">
              <a:lnSpc>
                <a:spcPct val="120000"/>
              </a:lnSpc>
              <a:spcBef>
                <a:spcPts val="0"/>
              </a:spcBef>
              <a:buFont typeface="Arial" panose="020B0604020202020204" pitchFamily="34" charset="0"/>
              <a:buChar char="•"/>
            </a:pPr>
            <a:r>
              <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Filter feeders- improve basin-wide water quality and maintain  phytoplankton dynamics (filtrates 190 liters of water daily).</a:t>
            </a:r>
          </a:p>
          <a:p>
            <a:pPr marL="1143000" indent="-1143000" algn="l">
              <a:lnSpc>
                <a:spcPct val="120000"/>
              </a:lnSpc>
              <a:spcBef>
                <a:spcPts val="0"/>
              </a:spcBef>
              <a:buFont typeface="Arial" panose="020B0604020202020204" pitchFamily="34" charset="0"/>
              <a:buChar char="•"/>
            </a:pPr>
            <a:r>
              <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reef building bivalves, provide habitats for other animals (i.e., shrimps, crabs, jellyfish etc.).</a:t>
            </a:r>
          </a:p>
          <a:p>
            <a:pPr marL="1143000" indent="-1143000" algn="l">
              <a:lnSpc>
                <a:spcPct val="120000"/>
              </a:lnSpc>
              <a:spcBef>
                <a:spcPts val="0"/>
              </a:spcBef>
              <a:buFont typeface="Arial" panose="020B0604020202020204" pitchFamily="34" charset="0"/>
              <a:buChar char="•"/>
            </a:pPr>
            <a:endPar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1" algn="l">
              <a:lnSpc>
                <a:spcPct val="120000"/>
              </a:lnSpc>
              <a:spcBef>
                <a:spcPts val="0"/>
              </a:spcBef>
            </a:pPr>
            <a:r>
              <a:rPr lang="en-US" sz="1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l">
              <a:lnSpc>
                <a:spcPct val="100000"/>
              </a:lnSpc>
              <a:spcBef>
                <a:spcPts val="0"/>
              </a:spcBef>
            </a:pPr>
            <a:endParaRPr lang="en-US" sz="5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endParaRPr lang="en-US" sz="54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48431B3-E0B8-418F-BD12-A6431B446980}"/>
              </a:ext>
            </a:extLst>
          </p:cNvPr>
          <p:cNvSpPr txBox="1"/>
          <p:nvPr/>
        </p:nvSpPr>
        <p:spPr>
          <a:xfrm>
            <a:off x="11263146" y="1733423"/>
            <a:ext cx="15013193"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Md Faizur Rahman and MD Saydur Rahman</a:t>
            </a:r>
          </a:p>
          <a:p>
            <a:pPr algn="ctr"/>
            <a:r>
              <a:rPr lang="en-US" sz="4800" b="1" dirty="0">
                <a:latin typeface="Arial" panose="020B0604020202020204" pitchFamily="34" charset="0"/>
                <a:cs typeface="Arial" panose="020B0604020202020204" pitchFamily="34" charset="0"/>
              </a:rPr>
              <a:t>University of Texas Rio Grande Valley, Texas </a:t>
            </a:r>
          </a:p>
        </p:txBody>
      </p:sp>
      <p:cxnSp>
        <p:nvCxnSpPr>
          <p:cNvPr id="17" name="Straight Connector 16">
            <a:extLst>
              <a:ext uri="{FF2B5EF4-FFF2-40B4-BE49-F238E27FC236}">
                <a16:creationId xmlns:a16="http://schemas.microsoft.com/office/drawing/2014/main" id="{EB6F4514-5CA3-4D3C-8C49-156129D5BBFE}"/>
              </a:ext>
            </a:extLst>
          </p:cNvPr>
          <p:cNvCxnSpPr>
            <a:cxnSpLocks/>
          </p:cNvCxnSpPr>
          <p:nvPr/>
        </p:nvCxnSpPr>
        <p:spPr>
          <a:xfrm>
            <a:off x="26085648" y="4471086"/>
            <a:ext cx="129488" cy="20132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7C1C169-0DCD-484E-BCD0-CF268FD2C2B1}"/>
              </a:ext>
            </a:extLst>
          </p:cNvPr>
          <p:cNvSpPr txBox="1"/>
          <p:nvPr/>
        </p:nvSpPr>
        <p:spPr>
          <a:xfrm>
            <a:off x="11586576" y="3895581"/>
            <a:ext cx="13520638" cy="20251698"/>
          </a:xfrm>
          <a:prstGeom prst="rect">
            <a:avLst/>
          </a:prstGeom>
          <a:noFill/>
        </p:spPr>
        <p:txBody>
          <a:bodyPr wrap="square" rtlCol="0">
            <a:spAutoFit/>
          </a:bodyPr>
          <a:lstStyle/>
          <a:p>
            <a:pPr algn="ct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 and Discussion</a:t>
            </a:r>
          </a:p>
          <a:p>
            <a:pPr algn="ct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Effects of Elevated Temperature on Morphology of Gills</a:t>
            </a:r>
          </a:p>
          <a:p>
            <a:pPr algn="ctr"/>
            <a:r>
              <a:rPr lang="en-US" sz="4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Effects of Elevated Temperature on HSP70 Expression</a:t>
            </a: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Effects of Elevated Temperature on 8-OHdG Expression</a:t>
            </a: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Effects of Elevated Temperature on </a:t>
            </a:r>
            <a:r>
              <a:rPr lang="en-US" sz="3200" dirty="0">
                <a:latin typeface="Arial" panose="020B0604020202020204" pitchFamily="34" charset="0"/>
                <a:cs typeface="Arial" panose="020B0604020202020204" pitchFamily="34" charset="0"/>
              </a:rPr>
              <a:t>γ</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H2AX Expression</a:t>
            </a: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Effects of Elevated Temperature on  Cellular Apoptosis</a:t>
            </a: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77" name="Straight Connector 76">
            <a:extLst>
              <a:ext uri="{FF2B5EF4-FFF2-40B4-BE49-F238E27FC236}">
                <a16:creationId xmlns:a16="http://schemas.microsoft.com/office/drawing/2014/main" id="{EB6F4514-5CA3-4D3C-8C49-156129D5BBFE}"/>
              </a:ext>
            </a:extLst>
          </p:cNvPr>
          <p:cNvCxnSpPr>
            <a:cxnSpLocks/>
          </p:cNvCxnSpPr>
          <p:nvPr/>
        </p:nvCxnSpPr>
        <p:spPr>
          <a:xfrm flipH="1">
            <a:off x="12669291" y="4425374"/>
            <a:ext cx="82483" cy="212732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3" name="Picture 448" descr="2015-2-02-Vaqueros"/>
          <p:cNvPicPr preferRelativeResize="0">
            <a:picLocks noChangeArrowheads="1"/>
          </p:cNvPicPr>
          <p:nvPr/>
        </p:nvPicPr>
        <p:blipFill>
          <a:blip r:embed="rId3">
            <a:extLst>
              <a:ext uri="{28A0092B-C50C-407E-A947-70E740481C1C}">
                <a14:useLocalDpi xmlns:a14="http://schemas.microsoft.com/office/drawing/2010/main" val="0"/>
              </a:ext>
            </a:extLst>
          </a:blip>
          <a:srcRect l="13988" r="14137"/>
          <a:stretch>
            <a:fillRect/>
          </a:stretch>
        </p:blipFill>
        <p:spPr bwMode="auto">
          <a:xfrm>
            <a:off x="95264" y="163911"/>
            <a:ext cx="2697034"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5" name="Picture 4099"/>
          <p:cNvPicPr>
            <a:picLocks noChangeAspect="1"/>
          </p:cNvPicPr>
          <p:nvPr/>
        </p:nvPicPr>
        <p:blipFill>
          <a:blip r:embed="rId4">
            <a:extLst>
              <a:ext uri="{28A0092B-C50C-407E-A947-70E740481C1C}">
                <a14:useLocalDpi xmlns:a14="http://schemas.microsoft.com/office/drawing/2010/main" val="0"/>
              </a:ext>
            </a:extLst>
          </a:blip>
          <a:srcRect l="9190" t="9621" r="7115" b="14603"/>
          <a:stretch>
            <a:fillRect/>
          </a:stretch>
        </p:blipFill>
        <p:spPr bwMode="auto">
          <a:xfrm>
            <a:off x="34322658" y="275453"/>
            <a:ext cx="2125422" cy="19320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8" name="Picture 147">
            <a:extLst>
              <a:ext uri="{FF2B5EF4-FFF2-40B4-BE49-F238E27FC236}">
                <a16:creationId xmlns:a16="http://schemas.microsoft.com/office/drawing/2014/main" id="{C6AB9D03-1BCC-9247-A38D-4A243BE510EA}"/>
              </a:ext>
            </a:extLst>
          </p:cNvPr>
          <p:cNvPicPr>
            <a:picLocks/>
          </p:cNvPicPr>
          <p:nvPr/>
        </p:nvPicPr>
        <p:blipFill>
          <a:blip r:embed="rId5"/>
          <a:stretch>
            <a:fillRect/>
          </a:stretch>
        </p:blipFill>
        <p:spPr>
          <a:xfrm>
            <a:off x="13455097" y="21612458"/>
            <a:ext cx="2743200" cy="2743200"/>
          </a:xfrm>
          <a:prstGeom prst="rect">
            <a:avLst/>
          </a:prstGeom>
          <a:ln>
            <a:solidFill>
              <a:srgbClr val="000000"/>
            </a:solidFill>
          </a:ln>
        </p:spPr>
      </p:pic>
      <p:pic>
        <p:nvPicPr>
          <p:cNvPr id="149" name="Picture 148">
            <a:extLst>
              <a:ext uri="{FF2B5EF4-FFF2-40B4-BE49-F238E27FC236}">
                <a16:creationId xmlns:a16="http://schemas.microsoft.com/office/drawing/2014/main" id="{6C43C7CA-AF3E-934C-8571-A8E0F99F2EC0}"/>
              </a:ext>
            </a:extLst>
          </p:cNvPr>
          <p:cNvPicPr>
            <a:picLocks/>
          </p:cNvPicPr>
          <p:nvPr/>
        </p:nvPicPr>
        <p:blipFill>
          <a:blip r:embed="rId6"/>
          <a:stretch>
            <a:fillRect/>
          </a:stretch>
        </p:blipFill>
        <p:spPr>
          <a:xfrm>
            <a:off x="16418777" y="21612458"/>
            <a:ext cx="2651760" cy="2743200"/>
          </a:xfrm>
          <a:prstGeom prst="rect">
            <a:avLst/>
          </a:prstGeom>
          <a:ln>
            <a:solidFill>
              <a:srgbClr val="000000"/>
            </a:solidFill>
          </a:ln>
        </p:spPr>
      </p:pic>
      <p:pic>
        <p:nvPicPr>
          <p:cNvPr id="150" name="Picture 149">
            <a:extLst>
              <a:ext uri="{FF2B5EF4-FFF2-40B4-BE49-F238E27FC236}">
                <a16:creationId xmlns:a16="http://schemas.microsoft.com/office/drawing/2014/main" id="{68FC0C81-8F46-9C46-94D0-FB7F227278E3}"/>
              </a:ext>
            </a:extLst>
          </p:cNvPr>
          <p:cNvPicPr>
            <a:picLocks/>
          </p:cNvPicPr>
          <p:nvPr/>
        </p:nvPicPr>
        <p:blipFill>
          <a:blip r:embed="rId7"/>
          <a:stretch>
            <a:fillRect/>
          </a:stretch>
        </p:blipFill>
        <p:spPr>
          <a:xfrm>
            <a:off x="19294208" y="21612458"/>
            <a:ext cx="2743200" cy="2743200"/>
          </a:xfrm>
          <a:prstGeom prst="rect">
            <a:avLst/>
          </a:prstGeom>
          <a:ln>
            <a:solidFill>
              <a:srgbClr val="000000"/>
            </a:solidFill>
          </a:ln>
        </p:spPr>
      </p:pic>
      <p:sp>
        <p:nvSpPr>
          <p:cNvPr id="9" name="TextBox 8">
            <a:extLst>
              <a:ext uri="{FF2B5EF4-FFF2-40B4-BE49-F238E27FC236}">
                <a16:creationId xmlns:a16="http://schemas.microsoft.com/office/drawing/2014/main" id="{F971AB29-7931-DC40-89C2-9050BF5B33C7}"/>
              </a:ext>
            </a:extLst>
          </p:cNvPr>
          <p:cNvSpPr txBox="1"/>
          <p:nvPr/>
        </p:nvSpPr>
        <p:spPr>
          <a:xfrm>
            <a:off x="26226850" y="4171354"/>
            <a:ext cx="10221229" cy="202824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				</a:t>
            </a:r>
            <a:r>
              <a:rPr lang="en-US" sz="4800" b="1" dirty="0">
                <a:latin typeface="Arial" panose="020B0604020202020204" pitchFamily="34" charset="0"/>
                <a:cs typeface="Arial" panose="020B0604020202020204" pitchFamily="34" charset="0"/>
              </a:rPr>
              <a:t>Materials and Methods</a:t>
            </a:r>
          </a:p>
          <a:p>
            <a:pPr marL="457200" indent="-457200">
              <a:buFont typeface="Arial" panose="020B0604020202020204" pitchFamily="34" charset="0"/>
              <a:buChar char="•"/>
            </a:pPr>
            <a:r>
              <a:rPr lang="en-US" sz="3600" dirty="0">
                <a:solidFill>
                  <a:srgbClr val="FF0000"/>
                </a:solidFill>
                <a:latin typeface="Arial" panose="020B0604020202020204" pitchFamily="34" charset="0"/>
                <a:cs typeface="Arial" panose="020B0604020202020204" pitchFamily="34" charset="0"/>
              </a:rPr>
              <a:t>60</a:t>
            </a:r>
            <a:r>
              <a:rPr lang="en-US" sz="3200" dirty="0">
                <a:latin typeface="Arial" panose="020B0604020202020204" pitchFamily="34" charset="0"/>
                <a:cs typeface="Arial" panose="020B0604020202020204" pitchFamily="34" charset="0"/>
              </a:rPr>
              <a:t> oysters collected from </a:t>
            </a:r>
            <a:r>
              <a:rPr lang="en-US" sz="3200" b="1" dirty="0">
                <a:solidFill>
                  <a:schemeClr val="tx1">
                    <a:lumMod val="95000"/>
                  </a:schemeClr>
                </a:solidFill>
                <a:latin typeface="Arial" panose="020B0604020202020204" pitchFamily="34" charset="0"/>
                <a:cs typeface="Arial" panose="020B0604020202020204" pitchFamily="34" charset="0"/>
              </a:rPr>
              <a:t>South Padre Island (SPI)</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600" b="1" dirty="0">
                <a:latin typeface="Arial" panose="020B0604020202020204" pitchFamily="34" charset="0"/>
                <a:cs typeface="Arial" panose="020B0604020202020204" pitchFamily="34" charset="0"/>
              </a:rPr>
              <a:t>10</a:t>
            </a:r>
            <a:r>
              <a:rPr lang="en-US" sz="3200" dirty="0">
                <a:latin typeface="Arial" panose="020B0604020202020204" pitchFamily="34" charset="0"/>
                <a:cs typeface="Arial" panose="020B0604020202020204" pitchFamily="34" charset="0"/>
              </a:rPr>
              <a:t> American oysters in each of </a:t>
            </a:r>
            <a:r>
              <a:rPr lang="en-US" sz="3600" b="1" dirty="0">
                <a:solidFill>
                  <a:srgbClr val="FF0000"/>
                </a:solidFill>
                <a:latin typeface="Arial" panose="020B0604020202020204" pitchFamily="34" charset="0"/>
                <a:cs typeface="Arial" panose="020B0604020202020204" pitchFamily="34" charset="0"/>
              </a:rPr>
              <a:t>6</a:t>
            </a:r>
            <a:r>
              <a:rPr lang="en-US" sz="3200" dirty="0">
                <a:latin typeface="Arial" panose="020B0604020202020204" pitchFamily="34" charset="0"/>
                <a:cs typeface="Arial" panose="020B0604020202020204" pitchFamily="34" charset="0"/>
              </a:rPr>
              <a:t> glass aquaria (capacity; 20 gallons) in three different temperatures (</a:t>
            </a:r>
            <a:r>
              <a:rPr lang="en-US" sz="3200" b="1" dirty="0">
                <a:solidFill>
                  <a:srgbClr val="C00000"/>
                </a:solidFill>
                <a:latin typeface="Arial" panose="020B0604020202020204" pitchFamily="34" charset="0"/>
                <a:cs typeface="Arial" panose="020B0604020202020204" pitchFamily="34" charset="0"/>
              </a:rPr>
              <a:t>24</a:t>
            </a:r>
            <a:r>
              <a:rPr lang="en-US" sz="3200" b="1" baseline="30000" dirty="0">
                <a:solidFill>
                  <a:srgbClr val="C00000"/>
                </a:solidFill>
                <a:latin typeface="Arial" panose="020B0604020202020204" pitchFamily="34" charset="0"/>
                <a:cs typeface="Arial" panose="020B0604020202020204" pitchFamily="34" charset="0"/>
              </a:rPr>
              <a:t>o</a:t>
            </a:r>
            <a:r>
              <a:rPr lang="en-US" sz="3200" b="1" dirty="0">
                <a:solidFill>
                  <a:srgbClr val="C00000"/>
                </a:solidFill>
                <a:latin typeface="Arial" panose="020B0604020202020204" pitchFamily="34" charset="0"/>
                <a:cs typeface="Arial" panose="020B0604020202020204" pitchFamily="34" charset="0"/>
              </a:rPr>
              <a:t>C, 28</a:t>
            </a:r>
            <a:r>
              <a:rPr lang="en-US" sz="3200" b="1" baseline="30000" dirty="0">
                <a:solidFill>
                  <a:srgbClr val="C00000"/>
                </a:solidFill>
                <a:latin typeface="Arial" panose="020B0604020202020204" pitchFamily="34" charset="0"/>
                <a:cs typeface="Arial" panose="020B0604020202020204" pitchFamily="34" charset="0"/>
              </a:rPr>
              <a:t>o</a:t>
            </a:r>
            <a:r>
              <a:rPr lang="en-US" sz="3200" b="1" dirty="0">
                <a:solidFill>
                  <a:srgbClr val="C00000"/>
                </a:solidFill>
                <a:latin typeface="Arial" panose="020B0604020202020204" pitchFamily="34" charset="0"/>
                <a:cs typeface="Arial" panose="020B0604020202020204" pitchFamily="34" charset="0"/>
              </a:rPr>
              <a:t>C, 32</a:t>
            </a:r>
            <a:r>
              <a:rPr lang="en-US" sz="3200" b="1" baseline="30000" dirty="0">
                <a:solidFill>
                  <a:srgbClr val="C00000"/>
                </a:solidFill>
                <a:latin typeface="Arial" panose="020B0604020202020204" pitchFamily="34" charset="0"/>
                <a:cs typeface="Arial" panose="020B0604020202020204" pitchFamily="34" charset="0"/>
              </a:rPr>
              <a:t>o</a:t>
            </a:r>
            <a:r>
              <a:rPr lang="en-US" sz="3200" b="1" dirty="0">
                <a:solidFill>
                  <a:srgbClr val="C00000"/>
                </a:solidFill>
                <a:latin typeface="Arial" panose="020B0604020202020204" pitchFamily="34" charset="0"/>
                <a:cs typeface="Arial" panose="020B0604020202020204" pitchFamily="34" charset="0"/>
              </a:rPr>
              <a:t>C</a:t>
            </a:r>
            <a:r>
              <a:rPr lang="en-US" sz="3200" dirty="0">
                <a:latin typeface="Arial" panose="020B0604020202020204" pitchFamily="34" charset="0"/>
                <a:cs typeface="Arial" panose="020B0604020202020204" pitchFamily="34" charset="0"/>
              </a:rPr>
              <a:t>) – a week</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Oyster cracked open, Collected gills, fixation with 4% paraformaldehyde</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Histology (</a:t>
            </a:r>
            <a:r>
              <a:rPr lang="en-US" sz="4000" dirty="0">
                <a:solidFill>
                  <a:srgbClr val="FF0000"/>
                </a:solidFill>
                <a:latin typeface="Arial" panose="020B0604020202020204" pitchFamily="34" charset="0"/>
                <a:cs typeface="Arial" panose="020B0604020202020204" pitchFamily="34" charset="0"/>
              </a:rPr>
              <a:t>7</a:t>
            </a:r>
            <a:r>
              <a:rPr lang="en-US" sz="3200" dirty="0">
                <a:solidFill>
                  <a:srgbClr val="FF0000"/>
                </a:solidFill>
                <a:latin typeface="Arial" panose="020B0604020202020204" pitchFamily="34" charset="0"/>
                <a:cs typeface="Arial" panose="020B0604020202020204" pitchFamily="34" charset="0"/>
              </a:rPr>
              <a:t> </a:t>
            </a:r>
            <a:r>
              <a:rPr lang="el-GR" sz="3200" dirty="0">
                <a:solidFill>
                  <a:srgbClr val="FF0000"/>
                </a:solidFill>
                <a:latin typeface="Arial" panose="020B0604020202020204" pitchFamily="34" charset="0"/>
                <a:cs typeface="Arial" panose="020B0604020202020204" pitchFamily="34" charset="0"/>
              </a:rPr>
              <a:t>μ</a:t>
            </a:r>
            <a:r>
              <a:rPr lang="en-US" sz="3200" dirty="0">
                <a:solidFill>
                  <a:srgbClr val="FF0000"/>
                </a:solidFill>
                <a:latin typeface="Arial" panose="020B0604020202020204" pitchFamily="34" charset="0"/>
                <a:cs typeface="Arial" panose="020B0604020202020204" pitchFamily="34" charset="0"/>
              </a:rPr>
              <a:t>m </a:t>
            </a:r>
            <a:r>
              <a:rPr lang="en-US" sz="3200" dirty="0">
                <a:solidFill>
                  <a:schemeClr val="accent2">
                    <a:lumMod val="50000"/>
                  </a:schemeClr>
                </a:solidFill>
                <a:latin typeface="Arial" panose="020B0604020202020204" pitchFamily="34" charset="0"/>
                <a:cs typeface="Arial" panose="020B0604020202020204" pitchFamily="34" charset="0"/>
              </a:rPr>
              <a:t>thickness tissue), Staining (</a:t>
            </a:r>
            <a:r>
              <a:rPr lang="en-US" sz="3200" dirty="0">
                <a:solidFill>
                  <a:schemeClr val="accent1">
                    <a:lumMod val="50000"/>
                  </a:schemeClr>
                </a:solidFill>
                <a:latin typeface="Arial" panose="020B0604020202020204" pitchFamily="34" charset="0"/>
                <a:cs typeface="Arial" panose="020B0604020202020204" pitchFamily="34" charset="0"/>
              </a:rPr>
              <a:t>Hematoxylin</a:t>
            </a:r>
            <a:r>
              <a:rPr lang="en-US" sz="3200" dirty="0">
                <a:solidFill>
                  <a:schemeClr val="accent2">
                    <a:lumMod val="50000"/>
                  </a:schemeClr>
                </a:solidFill>
                <a:latin typeface="Arial" panose="020B0604020202020204" pitchFamily="34" charset="0"/>
                <a:cs typeface="Arial" panose="020B0604020202020204" pitchFamily="34" charset="0"/>
              </a:rPr>
              <a:t> &amp; </a:t>
            </a:r>
            <a:r>
              <a:rPr lang="en-US" sz="3200" dirty="0">
                <a:solidFill>
                  <a:srgbClr val="FF0000"/>
                </a:solidFill>
                <a:latin typeface="Arial" panose="020B0604020202020204" pitchFamily="34" charset="0"/>
                <a:cs typeface="Arial" panose="020B0604020202020204" pitchFamily="34" charset="0"/>
              </a:rPr>
              <a:t>Eosin</a:t>
            </a:r>
            <a:r>
              <a:rPr lang="en-US" sz="3200" dirty="0">
                <a:solidFill>
                  <a:schemeClr val="accent2">
                    <a:lumMod val="50000"/>
                  </a:schemeClr>
                </a:solidFill>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endParaRPr lang="en-US" sz="3200" dirty="0">
              <a:solidFill>
                <a:schemeClr val="accent2">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solidFill>
                <a:schemeClr val="accent2">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solidFill>
                <a:schemeClr val="accent2">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solidFill>
                <a:schemeClr val="accent2">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Immunohistochemistry (Primary &amp; Secondary Antibodies)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TUNEL-assay (Dead End Colorimetric TUNEL system)</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 Data Collection- ImageJ</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Data Analysis- GraphPad</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Statistical Analysis; </a:t>
            </a:r>
            <a:r>
              <a:rPr lang="en-US" sz="3200" dirty="0">
                <a:solidFill>
                  <a:srgbClr val="FF0000"/>
                </a:solidFill>
                <a:latin typeface="Arial" panose="020B0604020202020204" pitchFamily="34" charset="0"/>
                <a:cs typeface="Arial" panose="020B0604020202020204" pitchFamily="34" charset="0"/>
              </a:rPr>
              <a:t>ANOVA</a:t>
            </a:r>
            <a:r>
              <a:rPr lang="en-US" sz="3200" dirty="0">
                <a:latin typeface="Arial" panose="020B0604020202020204" pitchFamily="34" charset="0"/>
                <a:cs typeface="Arial" panose="020B0604020202020204" pitchFamily="34" charset="0"/>
              </a:rPr>
              <a:t> (P&lt;0.05)  </a:t>
            </a:r>
          </a:p>
        </p:txBody>
      </p:sp>
      <p:pic>
        <p:nvPicPr>
          <p:cNvPr id="195" name="Picture 194">
            <a:extLst>
              <a:ext uri="{FF2B5EF4-FFF2-40B4-BE49-F238E27FC236}">
                <a16:creationId xmlns:a16="http://schemas.microsoft.com/office/drawing/2014/main" id="{14C0A35D-3750-714E-BB8A-FC8A11FEFC36}"/>
              </a:ext>
            </a:extLst>
          </p:cNvPr>
          <p:cNvPicPr>
            <a:picLocks/>
          </p:cNvPicPr>
          <p:nvPr/>
        </p:nvPicPr>
        <p:blipFill>
          <a:blip r:embed="rId8"/>
          <a:stretch>
            <a:fillRect/>
          </a:stretch>
        </p:blipFill>
        <p:spPr>
          <a:xfrm rot="16200000">
            <a:off x="13397329" y="5508241"/>
            <a:ext cx="2743200" cy="2743200"/>
          </a:xfrm>
          <a:prstGeom prst="rect">
            <a:avLst/>
          </a:prstGeom>
          <a:ln>
            <a:solidFill>
              <a:srgbClr val="000000"/>
            </a:solidFill>
          </a:ln>
          <a:effectLst>
            <a:softEdge rad="0"/>
          </a:effectLst>
        </p:spPr>
      </p:pic>
      <p:pic>
        <p:nvPicPr>
          <p:cNvPr id="196" name="Picture 195">
            <a:extLst>
              <a:ext uri="{FF2B5EF4-FFF2-40B4-BE49-F238E27FC236}">
                <a16:creationId xmlns:a16="http://schemas.microsoft.com/office/drawing/2014/main" id="{8ED4FE53-D46E-9348-80A1-12876E3653B3}"/>
              </a:ext>
            </a:extLst>
          </p:cNvPr>
          <p:cNvPicPr>
            <a:picLocks/>
          </p:cNvPicPr>
          <p:nvPr/>
        </p:nvPicPr>
        <p:blipFill rotWithShape="1">
          <a:blip r:embed="rId9"/>
          <a:srcRect r="20602"/>
          <a:stretch/>
        </p:blipFill>
        <p:spPr>
          <a:xfrm rot="5400000">
            <a:off x="19212685" y="5508763"/>
            <a:ext cx="2743200" cy="2743200"/>
          </a:xfrm>
          <a:prstGeom prst="rect">
            <a:avLst/>
          </a:prstGeom>
          <a:ln>
            <a:solidFill>
              <a:srgbClr val="000000"/>
            </a:solidFill>
          </a:ln>
        </p:spPr>
      </p:pic>
      <p:pic>
        <p:nvPicPr>
          <p:cNvPr id="197" name="Picture 196">
            <a:extLst>
              <a:ext uri="{FF2B5EF4-FFF2-40B4-BE49-F238E27FC236}">
                <a16:creationId xmlns:a16="http://schemas.microsoft.com/office/drawing/2014/main" id="{B1F774AE-AB57-6D49-9CAF-7099C7FC1E2E}"/>
              </a:ext>
            </a:extLst>
          </p:cNvPr>
          <p:cNvPicPr>
            <a:picLocks/>
          </p:cNvPicPr>
          <p:nvPr/>
        </p:nvPicPr>
        <p:blipFill>
          <a:blip r:embed="rId10"/>
          <a:stretch>
            <a:fillRect/>
          </a:stretch>
        </p:blipFill>
        <p:spPr>
          <a:xfrm rot="5400000">
            <a:off x="16295617" y="5510544"/>
            <a:ext cx="2743200" cy="2743200"/>
          </a:xfrm>
          <a:prstGeom prst="rect">
            <a:avLst/>
          </a:prstGeom>
          <a:noFill/>
          <a:ln>
            <a:solidFill>
              <a:srgbClr val="000000"/>
            </a:solidFill>
          </a:ln>
        </p:spPr>
      </p:pic>
      <p:pic>
        <p:nvPicPr>
          <p:cNvPr id="215" name="Picture 214">
            <a:extLst>
              <a:ext uri="{FF2B5EF4-FFF2-40B4-BE49-F238E27FC236}">
                <a16:creationId xmlns:a16="http://schemas.microsoft.com/office/drawing/2014/main" id="{EB4CB4CD-8BA4-834F-9012-47F36E20958C}"/>
              </a:ext>
            </a:extLst>
          </p:cNvPr>
          <p:cNvPicPr>
            <a:picLocks/>
          </p:cNvPicPr>
          <p:nvPr/>
        </p:nvPicPr>
        <p:blipFill rotWithShape="1">
          <a:blip r:embed="rId11"/>
          <a:srcRect b="10093"/>
          <a:stretch/>
        </p:blipFill>
        <p:spPr>
          <a:xfrm>
            <a:off x="16370880" y="9443168"/>
            <a:ext cx="2743200" cy="2743200"/>
          </a:xfrm>
          <a:prstGeom prst="rect">
            <a:avLst/>
          </a:prstGeom>
          <a:ln>
            <a:solidFill>
              <a:srgbClr val="000000"/>
            </a:solidFill>
          </a:ln>
        </p:spPr>
      </p:pic>
      <p:pic>
        <p:nvPicPr>
          <p:cNvPr id="216" name="Picture 215">
            <a:extLst>
              <a:ext uri="{FF2B5EF4-FFF2-40B4-BE49-F238E27FC236}">
                <a16:creationId xmlns:a16="http://schemas.microsoft.com/office/drawing/2014/main" id="{4BFE4AE3-CA4B-3C40-8960-3A49E0AFBB3F}"/>
              </a:ext>
            </a:extLst>
          </p:cNvPr>
          <p:cNvPicPr>
            <a:picLocks/>
          </p:cNvPicPr>
          <p:nvPr/>
        </p:nvPicPr>
        <p:blipFill>
          <a:blip r:embed="rId12"/>
          <a:stretch>
            <a:fillRect/>
          </a:stretch>
        </p:blipFill>
        <p:spPr>
          <a:xfrm>
            <a:off x="19276327" y="9475018"/>
            <a:ext cx="2743200" cy="2743200"/>
          </a:xfrm>
          <a:prstGeom prst="rect">
            <a:avLst/>
          </a:prstGeom>
          <a:ln>
            <a:solidFill>
              <a:srgbClr val="000000"/>
            </a:solidFill>
          </a:ln>
        </p:spPr>
      </p:pic>
      <p:pic>
        <p:nvPicPr>
          <p:cNvPr id="217" name="Picture 216">
            <a:extLst>
              <a:ext uri="{FF2B5EF4-FFF2-40B4-BE49-F238E27FC236}">
                <a16:creationId xmlns:a16="http://schemas.microsoft.com/office/drawing/2014/main" id="{59E0F441-7451-7140-BA2D-EB63106E3903}"/>
              </a:ext>
            </a:extLst>
          </p:cNvPr>
          <p:cNvPicPr>
            <a:picLocks/>
          </p:cNvPicPr>
          <p:nvPr/>
        </p:nvPicPr>
        <p:blipFill rotWithShape="1">
          <a:blip r:embed="rId13"/>
          <a:srcRect l="4800" t="358" b="23"/>
          <a:stretch/>
        </p:blipFill>
        <p:spPr>
          <a:xfrm>
            <a:off x="13458130" y="9440853"/>
            <a:ext cx="2743200" cy="2743200"/>
          </a:xfrm>
          <a:prstGeom prst="rect">
            <a:avLst/>
          </a:prstGeom>
          <a:ln>
            <a:solidFill>
              <a:srgbClr val="000000"/>
            </a:solidFill>
          </a:ln>
        </p:spPr>
      </p:pic>
      <p:sp>
        <p:nvSpPr>
          <p:cNvPr id="218" name="Oval 217">
            <a:extLst>
              <a:ext uri="{FF2B5EF4-FFF2-40B4-BE49-F238E27FC236}">
                <a16:creationId xmlns:a16="http://schemas.microsoft.com/office/drawing/2014/main" id="{84BA64F5-59CC-7349-9038-5761AD83EF66}"/>
              </a:ext>
            </a:extLst>
          </p:cNvPr>
          <p:cNvSpPr/>
          <p:nvPr/>
        </p:nvSpPr>
        <p:spPr>
          <a:xfrm>
            <a:off x="13513807" y="11099967"/>
            <a:ext cx="199167" cy="1862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A0408638-C675-2F45-8698-643B4B9BC320}"/>
              </a:ext>
            </a:extLst>
          </p:cNvPr>
          <p:cNvSpPr/>
          <p:nvPr/>
        </p:nvSpPr>
        <p:spPr>
          <a:xfrm>
            <a:off x="14970569" y="11097728"/>
            <a:ext cx="199167" cy="1862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04589F6F-7296-6945-9109-DE470B2E88C1}"/>
              </a:ext>
            </a:extLst>
          </p:cNvPr>
          <p:cNvSpPr/>
          <p:nvPr/>
        </p:nvSpPr>
        <p:spPr>
          <a:xfrm>
            <a:off x="16440774" y="11082037"/>
            <a:ext cx="199167" cy="1862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7" name="Picture 226">
            <a:extLst>
              <a:ext uri="{FF2B5EF4-FFF2-40B4-BE49-F238E27FC236}">
                <a16:creationId xmlns:a16="http://schemas.microsoft.com/office/drawing/2014/main" id="{2B06A20F-D967-C64E-AF43-198EBBF8EC87}"/>
              </a:ext>
            </a:extLst>
          </p:cNvPr>
          <p:cNvPicPr>
            <a:picLocks/>
          </p:cNvPicPr>
          <p:nvPr/>
        </p:nvPicPr>
        <p:blipFill>
          <a:blip r:embed="rId14"/>
          <a:stretch>
            <a:fillRect/>
          </a:stretch>
        </p:blipFill>
        <p:spPr>
          <a:xfrm>
            <a:off x="13420299" y="13493949"/>
            <a:ext cx="2743200" cy="2743200"/>
          </a:xfrm>
          <a:prstGeom prst="rect">
            <a:avLst/>
          </a:prstGeom>
          <a:ln>
            <a:solidFill>
              <a:srgbClr val="000000"/>
            </a:solidFill>
          </a:ln>
        </p:spPr>
      </p:pic>
      <p:pic>
        <p:nvPicPr>
          <p:cNvPr id="228" name="Picture 227">
            <a:extLst>
              <a:ext uri="{FF2B5EF4-FFF2-40B4-BE49-F238E27FC236}">
                <a16:creationId xmlns:a16="http://schemas.microsoft.com/office/drawing/2014/main" id="{2698A14F-DABF-004A-8117-45279FDC63A8}"/>
              </a:ext>
            </a:extLst>
          </p:cNvPr>
          <p:cNvPicPr>
            <a:picLocks/>
          </p:cNvPicPr>
          <p:nvPr/>
        </p:nvPicPr>
        <p:blipFill>
          <a:blip r:embed="rId15"/>
          <a:stretch>
            <a:fillRect/>
          </a:stretch>
        </p:blipFill>
        <p:spPr>
          <a:xfrm>
            <a:off x="16375542" y="13498772"/>
            <a:ext cx="2743200" cy="2743200"/>
          </a:xfrm>
          <a:prstGeom prst="rect">
            <a:avLst/>
          </a:prstGeom>
          <a:ln>
            <a:solidFill>
              <a:srgbClr val="000000"/>
            </a:solidFill>
          </a:ln>
        </p:spPr>
      </p:pic>
      <p:pic>
        <p:nvPicPr>
          <p:cNvPr id="229" name="Picture 228">
            <a:extLst>
              <a:ext uri="{FF2B5EF4-FFF2-40B4-BE49-F238E27FC236}">
                <a16:creationId xmlns:a16="http://schemas.microsoft.com/office/drawing/2014/main" id="{BF9D9AE5-7099-5B4B-A398-9896F86AA0A5}"/>
              </a:ext>
            </a:extLst>
          </p:cNvPr>
          <p:cNvPicPr>
            <a:picLocks/>
          </p:cNvPicPr>
          <p:nvPr/>
        </p:nvPicPr>
        <p:blipFill>
          <a:blip r:embed="rId16"/>
          <a:stretch>
            <a:fillRect/>
          </a:stretch>
        </p:blipFill>
        <p:spPr>
          <a:xfrm rot="16200000">
            <a:off x="19307083" y="13493950"/>
            <a:ext cx="2743200" cy="2743200"/>
          </a:xfrm>
          <a:prstGeom prst="rect">
            <a:avLst/>
          </a:prstGeom>
          <a:ln>
            <a:solidFill>
              <a:srgbClr val="000000"/>
            </a:solidFill>
          </a:ln>
        </p:spPr>
      </p:pic>
      <p:sp>
        <p:nvSpPr>
          <p:cNvPr id="236" name="TextBox 235">
            <a:extLst>
              <a:ext uri="{FF2B5EF4-FFF2-40B4-BE49-F238E27FC236}">
                <a16:creationId xmlns:a16="http://schemas.microsoft.com/office/drawing/2014/main" id="{9AE180F6-0373-B34F-B004-FACCCC0AEC6E}"/>
              </a:ext>
            </a:extLst>
          </p:cNvPr>
          <p:cNvSpPr txBox="1">
            <a:spLocks/>
          </p:cNvSpPr>
          <p:nvPr/>
        </p:nvSpPr>
        <p:spPr>
          <a:xfrm rot="16200000">
            <a:off x="21223342" y="11044647"/>
            <a:ext cx="2247901"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Integrated density of HSP70                (arbitrary units) </a:t>
            </a:r>
          </a:p>
        </p:txBody>
      </p:sp>
      <p:sp>
        <p:nvSpPr>
          <p:cNvPr id="237" name="TextBox 236">
            <a:extLst>
              <a:ext uri="{FF2B5EF4-FFF2-40B4-BE49-F238E27FC236}">
                <a16:creationId xmlns:a16="http://schemas.microsoft.com/office/drawing/2014/main" id="{F4373F29-E7DD-2743-8730-4B6A541DE0A2}"/>
              </a:ext>
            </a:extLst>
          </p:cNvPr>
          <p:cNvSpPr txBox="1">
            <a:spLocks/>
          </p:cNvSpPr>
          <p:nvPr/>
        </p:nvSpPr>
        <p:spPr>
          <a:xfrm>
            <a:off x="24185726" y="10681472"/>
            <a:ext cx="308264" cy="261610"/>
          </a:xfrm>
          <a:prstGeom prst="rect">
            <a:avLst/>
          </a:prstGeom>
          <a:noFill/>
        </p:spPr>
        <p:txBody>
          <a:bodyPr wrap="square" rtlCol="0">
            <a:spAutoFit/>
          </a:bodyPr>
          <a:lstStyle/>
          <a:p>
            <a:pPr algn="l"/>
            <a:r>
              <a:rPr lang="en-US" sz="1100" dirty="0">
                <a:latin typeface="Arial" panose="020B0604020202020204" pitchFamily="34" charset="0"/>
                <a:cs typeface="Arial" panose="020B0604020202020204" pitchFamily="34" charset="0"/>
              </a:rPr>
              <a:t>b</a:t>
            </a:r>
          </a:p>
        </p:txBody>
      </p:sp>
      <p:sp>
        <p:nvSpPr>
          <p:cNvPr id="238" name="TextBox 237">
            <a:extLst>
              <a:ext uri="{FF2B5EF4-FFF2-40B4-BE49-F238E27FC236}">
                <a16:creationId xmlns:a16="http://schemas.microsoft.com/office/drawing/2014/main" id="{2E9CC638-59EF-1C40-9610-5BDC4EF55120}"/>
              </a:ext>
            </a:extLst>
          </p:cNvPr>
          <p:cNvSpPr txBox="1">
            <a:spLocks/>
          </p:cNvSpPr>
          <p:nvPr/>
        </p:nvSpPr>
        <p:spPr>
          <a:xfrm>
            <a:off x="24883915" y="10560686"/>
            <a:ext cx="308264"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b</a:t>
            </a:r>
          </a:p>
        </p:txBody>
      </p:sp>
      <p:sp>
        <p:nvSpPr>
          <p:cNvPr id="239" name="TextBox 238">
            <a:extLst>
              <a:ext uri="{FF2B5EF4-FFF2-40B4-BE49-F238E27FC236}">
                <a16:creationId xmlns:a16="http://schemas.microsoft.com/office/drawing/2014/main" id="{890FDF5D-5303-0B4B-86AA-890654CF3FDA}"/>
              </a:ext>
            </a:extLst>
          </p:cNvPr>
          <p:cNvSpPr txBox="1">
            <a:spLocks/>
          </p:cNvSpPr>
          <p:nvPr/>
        </p:nvSpPr>
        <p:spPr>
          <a:xfrm flipH="1">
            <a:off x="23467390" y="11246992"/>
            <a:ext cx="308264"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a</a:t>
            </a:r>
          </a:p>
        </p:txBody>
      </p:sp>
      <p:sp>
        <p:nvSpPr>
          <p:cNvPr id="241" name="TextBox 240">
            <a:extLst>
              <a:ext uri="{FF2B5EF4-FFF2-40B4-BE49-F238E27FC236}">
                <a16:creationId xmlns:a16="http://schemas.microsoft.com/office/drawing/2014/main" id="{5B8D6589-26B8-A345-A876-FB1B16ABDD60}"/>
              </a:ext>
            </a:extLst>
          </p:cNvPr>
          <p:cNvSpPr txBox="1"/>
          <p:nvPr/>
        </p:nvSpPr>
        <p:spPr>
          <a:xfrm rot="16200000">
            <a:off x="21161501" y="14392705"/>
            <a:ext cx="2415418"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Integrated density of 8-OHdG </a:t>
            </a:r>
          </a:p>
          <a:p>
            <a:pPr algn="ctr"/>
            <a:r>
              <a:rPr lang="en-US" sz="1200" b="1" dirty="0">
                <a:latin typeface="Arial" panose="020B0604020202020204" pitchFamily="34" charset="0"/>
                <a:cs typeface="Arial" panose="020B0604020202020204" pitchFamily="34" charset="0"/>
              </a:rPr>
              <a:t>(arbitrary units)</a:t>
            </a:r>
          </a:p>
        </p:txBody>
      </p:sp>
      <p:sp>
        <p:nvSpPr>
          <p:cNvPr id="242" name="TextBox 241">
            <a:extLst>
              <a:ext uri="{FF2B5EF4-FFF2-40B4-BE49-F238E27FC236}">
                <a16:creationId xmlns:a16="http://schemas.microsoft.com/office/drawing/2014/main" id="{874CE343-61EA-9C42-A2F6-2885F4A88AA4}"/>
              </a:ext>
            </a:extLst>
          </p:cNvPr>
          <p:cNvSpPr txBox="1"/>
          <p:nvPr/>
        </p:nvSpPr>
        <p:spPr>
          <a:xfrm flipH="1">
            <a:off x="23507374" y="14285816"/>
            <a:ext cx="319266"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a</a:t>
            </a:r>
          </a:p>
        </p:txBody>
      </p:sp>
      <p:sp>
        <p:nvSpPr>
          <p:cNvPr id="243" name="TextBox 242">
            <a:extLst>
              <a:ext uri="{FF2B5EF4-FFF2-40B4-BE49-F238E27FC236}">
                <a16:creationId xmlns:a16="http://schemas.microsoft.com/office/drawing/2014/main" id="{F2355AE8-B06F-604A-A381-6936D3748AEC}"/>
              </a:ext>
            </a:extLst>
          </p:cNvPr>
          <p:cNvSpPr txBox="1"/>
          <p:nvPr/>
        </p:nvSpPr>
        <p:spPr>
          <a:xfrm flipH="1">
            <a:off x="24236038" y="13763757"/>
            <a:ext cx="319265"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b</a:t>
            </a:r>
          </a:p>
        </p:txBody>
      </p:sp>
      <p:sp>
        <p:nvSpPr>
          <p:cNvPr id="244" name="TextBox 243">
            <a:extLst>
              <a:ext uri="{FF2B5EF4-FFF2-40B4-BE49-F238E27FC236}">
                <a16:creationId xmlns:a16="http://schemas.microsoft.com/office/drawing/2014/main" id="{C28FE275-05D3-D641-8219-E1EFEF9BD6A1}"/>
              </a:ext>
            </a:extLst>
          </p:cNvPr>
          <p:cNvSpPr txBox="1"/>
          <p:nvPr/>
        </p:nvSpPr>
        <p:spPr>
          <a:xfrm flipH="1">
            <a:off x="24976564" y="13641149"/>
            <a:ext cx="319266"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b</a:t>
            </a:r>
          </a:p>
        </p:txBody>
      </p:sp>
      <p:pic>
        <p:nvPicPr>
          <p:cNvPr id="245" name="Picture 244">
            <a:extLst>
              <a:ext uri="{FF2B5EF4-FFF2-40B4-BE49-F238E27FC236}">
                <a16:creationId xmlns:a16="http://schemas.microsoft.com/office/drawing/2014/main" id="{24831056-21B3-3A43-B218-DF9E7EC5E190}"/>
              </a:ext>
            </a:extLst>
          </p:cNvPr>
          <p:cNvPicPr>
            <a:picLocks noChangeAspect="1"/>
          </p:cNvPicPr>
          <p:nvPr/>
        </p:nvPicPr>
        <p:blipFill>
          <a:blip r:embed="rId17"/>
          <a:stretch>
            <a:fillRect/>
          </a:stretch>
        </p:blipFill>
        <p:spPr>
          <a:xfrm>
            <a:off x="22579754" y="13596040"/>
            <a:ext cx="3393544" cy="2247900"/>
          </a:xfrm>
          <a:prstGeom prst="rect">
            <a:avLst/>
          </a:prstGeom>
        </p:spPr>
      </p:pic>
      <p:sp>
        <p:nvSpPr>
          <p:cNvPr id="246" name="TextBox 245">
            <a:extLst>
              <a:ext uri="{FF2B5EF4-FFF2-40B4-BE49-F238E27FC236}">
                <a16:creationId xmlns:a16="http://schemas.microsoft.com/office/drawing/2014/main" id="{03F63A52-4668-7A46-AEDD-86AB3DF3B563}"/>
              </a:ext>
            </a:extLst>
          </p:cNvPr>
          <p:cNvSpPr txBox="1"/>
          <p:nvPr/>
        </p:nvSpPr>
        <p:spPr>
          <a:xfrm rot="16200000">
            <a:off x="21512858" y="18725026"/>
            <a:ext cx="2316810" cy="523220"/>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Integrated density of γH2AX</a:t>
            </a:r>
            <a:r>
              <a:rPr lang="en-US" sz="1400" b="1" dirty="0">
                <a:latin typeface="Arial" panose="020B0604020202020204" pitchFamily="34" charset="0"/>
                <a:cs typeface="Arial" panose="020B0604020202020204" pitchFamily="34" charset="0"/>
              </a:rPr>
              <a:t> (</a:t>
            </a:r>
            <a:r>
              <a:rPr lang="en-US" sz="1050" b="1" dirty="0">
                <a:latin typeface="Arial" panose="020B0604020202020204" pitchFamily="34" charset="0"/>
                <a:cs typeface="Arial" panose="020B0604020202020204" pitchFamily="34" charset="0"/>
              </a:rPr>
              <a:t>arbitrary units)</a:t>
            </a:r>
          </a:p>
        </p:txBody>
      </p:sp>
      <p:sp>
        <p:nvSpPr>
          <p:cNvPr id="247" name="TextBox 246">
            <a:extLst>
              <a:ext uri="{FF2B5EF4-FFF2-40B4-BE49-F238E27FC236}">
                <a16:creationId xmlns:a16="http://schemas.microsoft.com/office/drawing/2014/main" id="{7F53EA6F-989B-E544-8B92-E7629B23878C}"/>
              </a:ext>
            </a:extLst>
          </p:cNvPr>
          <p:cNvSpPr txBox="1"/>
          <p:nvPr/>
        </p:nvSpPr>
        <p:spPr>
          <a:xfrm flipH="1">
            <a:off x="23718119" y="19145782"/>
            <a:ext cx="312927"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a</a:t>
            </a:r>
          </a:p>
        </p:txBody>
      </p:sp>
      <p:sp>
        <p:nvSpPr>
          <p:cNvPr id="248" name="TextBox 247">
            <a:extLst>
              <a:ext uri="{FF2B5EF4-FFF2-40B4-BE49-F238E27FC236}">
                <a16:creationId xmlns:a16="http://schemas.microsoft.com/office/drawing/2014/main" id="{6E4D15E7-BF37-534C-8175-13D773B8FCF7}"/>
              </a:ext>
            </a:extLst>
          </p:cNvPr>
          <p:cNvSpPr txBox="1"/>
          <p:nvPr/>
        </p:nvSpPr>
        <p:spPr>
          <a:xfrm flipH="1">
            <a:off x="24414703" y="19229925"/>
            <a:ext cx="312927"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a</a:t>
            </a:r>
          </a:p>
        </p:txBody>
      </p:sp>
      <p:sp>
        <p:nvSpPr>
          <p:cNvPr id="249" name="TextBox 248">
            <a:extLst>
              <a:ext uri="{FF2B5EF4-FFF2-40B4-BE49-F238E27FC236}">
                <a16:creationId xmlns:a16="http://schemas.microsoft.com/office/drawing/2014/main" id="{AAB9DB2F-37DA-8746-81F0-469CE835B158}"/>
              </a:ext>
            </a:extLst>
          </p:cNvPr>
          <p:cNvSpPr txBox="1"/>
          <p:nvPr/>
        </p:nvSpPr>
        <p:spPr>
          <a:xfrm flipH="1">
            <a:off x="25063887" y="18020361"/>
            <a:ext cx="406164"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 b</a:t>
            </a:r>
          </a:p>
        </p:txBody>
      </p:sp>
      <p:pic>
        <p:nvPicPr>
          <p:cNvPr id="250" name="Picture 249">
            <a:extLst>
              <a:ext uri="{FF2B5EF4-FFF2-40B4-BE49-F238E27FC236}">
                <a16:creationId xmlns:a16="http://schemas.microsoft.com/office/drawing/2014/main" id="{2C89F766-5E80-364E-B7E0-7590854FDB6F}"/>
              </a:ext>
            </a:extLst>
          </p:cNvPr>
          <p:cNvPicPr>
            <a:picLocks/>
          </p:cNvPicPr>
          <p:nvPr/>
        </p:nvPicPr>
        <p:blipFill>
          <a:blip r:embed="rId18"/>
          <a:stretch>
            <a:fillRect/>
          </a:stretch>
        </p:blipFill>
        <p:spPr>
          <a:xfrm>
            <a:off x="22848964" y="17911376"/>
            <a:ext cx="3200400" cy="2468880"/>
          </a:xfrm>
          <a:prstGeom prst="rect">
            <a:avLst/>
          </a:prstGeom>
        </p:spPr>
      </p:pic>
      <p:pic>
        <p:nvPicPr>
          <p:cNvPr id="251" name="Picture 250">
            <a:extLst>
              <a:ext uri="{FF2B5EF4-FFF2-40B4-BE49-F238E27FC236}">
                <a16:creationId xmlns:a16="http://schemas.microsoft.com/office/drawing/2014/main" id="{DC90E24F-AF7A-514F-8FAB-2CCBA0D3485C}"/>
              </a:ext>
            </a:extLst>
          </p:cNvPr>
          <p:cNvPicPr>
            <a:picLocks/>
          </p:cNvPicPr>
          <p:nvPr/>
        </p:nvPicPr>
        <p:blipFill>
          <a:blip r:embed="rId19"/>
          <a:stretch>
            <a:fillRect/>
          </a:stretch>
        </p:blipFill>
        <p:spPr>
          <a:xfrm>
            <a:off x="13486769" y="17621522"/>
            <a:ext cx="2743200" cy="2743200"/>
          </a:xfrm>
          <a:prstGeom prst="rect">
            <a:avLst/>
          </a:prstGeom>
          <a:ln>
            <a:solidFill>
              <a:srgbClr val="000000"/>
            </a:solidFill>
          </a:ln>
        </p:spPr>
      </p:pic>
      <p:pic>
        <p:nvPicPr>
          <p:cNvPr id="252" name="Picture 251">
            <a:extLst>
              <a:ext uri="{FF2B5EF4-FFF2-40B4-BE49-F238E27FC236}">
                <a16:creationId xmlns:a16="http://schemas.microsoft.com/office/drawing/2014/main" id="{F050CC9B-5AA2-EF43-BDBC-17E7FD336B25}"/>
              </a:ext>
            </a:extLst>
          </p:cNvPr>
          <p:cNvPicPr>
            <a:picLocks/>
          </p:cNvPicPr>
          <p:nvPr/>
        </p:nvPicPr>
        <p:blipFill>
          <a:blip r:embed="rId20"/>
          <a:stretch>
            <a:fillRect/>
          </a:stretch>
        </p:blipFill>
        <p:spPr>
          <a:xfrm rot="5400000">
            <a:off x="19422115" y="17635090"/>
            <a:ext cx="2743200" cy="2743200"/>
          </a:xfrm>
          <a:prstGeom prst="rect">
            <a:avLst/>
          </a:prstGeom>
          <a:ln>
            <a:solidFill>
              <a:srgbClr val="000000"/>
            </a:solidFill>
          </a:ln>
        </p:spPr>
      </p:pic>
      <p:pic>
        <p:nvPicPr>
          <p:cNvPr id="253" name="Picture 252">
            <a:extLst>
              <a:ext uri="{FF2B5EF4-FFF2-40B4-BE49-F238E27FC236}">
                <a16:creationId xmlns:a16="http://schemas.microsoft.com/office/drawing/2014/main" id="{20A9C8EA-0BAE-A945-AB8B-73B767B2871A}"/>
              </a:ext>
            </a:extLst>
          </p:cNvPr>
          <p:cNvPicPr>
            <a:picLocks/>
          </p:cNvPicPr>
          <p:nvPr/>
        </p:nvPicPr>
        <p:blipFill>
          <a:blip r:embed="rId21"/>
          <a:stretch>
            <a:fillRect/>
          </a:stretch>
        </p:blipFill>
        <p:spPr>
          <a:xfrm rot="5400000">
            <a:off x="16468301" y="17617670"/>
            <a:ext cx="2743200" cy="2743200"/>
          </a:xfrm>
          <a:prstGeom prst="rect">
            <a:avLst/>
          </a:prstGeom>
          <a:ln>
            <a:solidFill>
              <a:srgbClr val="000000"/>
            </a:solidFill>
          </a:ln>
        </p:spPr>
      </p:pic>
      <p:sp>
        <p:nvSpPr>
          <p:cNvPr id="260" name="TextBox 259">
            <a:extLst>
              <a:ext uri="{FF2B5EF4-FFF2-40B4-BE49-F238E27FC236}">
                <a16:creationId xmlns:a16="http://schemas.microsoft.com/office/drawing/2014/main" id="{158AF977-A924-6B4B-9670-36A8687215EB}"/>
              </a:ext>
            </a:extLst>
          </p:cNvPr>
          <p:cNvSpPr txBox="1"/>
          <p:nvPr/>
        </p:nvSpPr>
        <p:spPr>
          <a:xfrm rot="16200000">
            <a:off x="21138530" y="22844335"/>
            <a:ext cx="2838155" cy="446276"/>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Integrated density of apoptotic cells</a:t>
            </a:r>
          </a:p>
          <a:p>
            <a:pPr algn="ctr"/>
            <a:r>
              <a:rPr lang="en-US" sz="1100" b="1" dirty="0">
                <a:latin typeface="Arial" panose="020B0604020202020204" pitchFamily="34" charset="0"/>
                <a:cs typeface="Arial" panose="020B0604020202020204" pitchFamily="34" charset="0"/>
              </a:rPr>
              <a:t>(arbitrary units)</a:t>
            </a:r>
          </a:p>
        </p:txBody>
      </p:sp>
      <p:sp>
        <p:nvSpPr>
          <p:cNvPr id="261" name="TextBox 260">
            <a:extLst>
              <a:ext uri="{FF2B5EF4-FFF2-40B4-BE49-F238E27FC236}">
                <a16:creationId xmlns:a16="http://schemas.microsoft.com/office/drawing/2014/main" id="{FEDFAC95-ED00-374E-9F98-16D88346819F}"/>
              </a:ext>
            </a:extLst>
          </p:cNvPr>
          <p:cNvSpPr txBox="1"/>
          <p:nvPr/>
        </p:nvSpPr>
        <p:spPr>
          <a:xfrm flipH="1">
            <a:off x="24409399" y="22741009"/>
            <a:ext cx="308264"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a</a:t>
            </a:r>
          </a:p>
        </p:txBody>
      </p:sp>
      <p:sp>
        <p:nvSpPr>
          <p:cNvPr id="262" name="TextBox 261">
            <a:extLst>
              <a:ext uri="{FF2B5EF4-FFF2-40B4-BE49-F238E27FC236}">
                <a16:creationId xmlns:a16="http://schemas.microsoft.com/office/drawing/2014/main" id="{98DF5A5E-799D-D543-8880-ACC4D4FF57F2}"/>
              </a:ext>
            </a:extLst>
          </p:cNvPr>
          <p:cNvSpPr txBox="1"/>
          <p:nvPr/>
        </p:nvSpPr>
        <p:spPr>
          <a:xfrm flipH="1">
            <a:off x="25132008" y="22095296"/>
            <a:ext cx="308264"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a</a:t>
            </a:r>
          </a:p>
        </p:txBody>
      </p:sp>
      <p:sp>
        <p:nvSpPr>
          <p:cNvPr id="263" name="TextBox 262">
            <a:extLst>
              <a:ext uri="{FF2B5EF4-FFF2-40B4-BE49-F238E27FC236}">
                <a16:creationId xmlns:a16="http://schemas.microsoft.com/office/drawing/2014/main" id="{5BF0BC57-0419-1C4E-AF9D-7C2C5ED82809}"/>
              </a:ext>
            </a:extLst>
          </p:cNvPr>
          <p:cNvSpPr txBox="1"/>
          <p:nvPr/>
        </p:nvSpPr>
        <p:spPr>
          <a:xfrm flipH="1">
            <a:off x="23686526" y="22715359"/>
            <a:ext cx="400110" cy="276999"/>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a</a:t>
            </a:r>
          </a:p>
        </p:txBody>
      </p:sp>
      <p:pic>
        <p:nvPicPr>
          <p:cNvPr id="264" name="Picture 263">
            <a:extLst>
              <a:ext uri="{FF2B5EF4-FFF2-40B4-BE49-F238E27FC236}">
                <a16:creationId xmlns:a16="http://schemas.microsoft.com/office/drawing/2014/main" id="{DE8C7D6D-CE27-6843-ABBD-B7B5BA2480BD}"/>
              </a:ext>
            </a:extLst>
          </p:cNvPr>
          <p:cNvPicPr>
            <a:picLocks noChangeAspect="1"/>
          </p:cNvPicPr>
          <p:nvPr/>
        </p:nvPicPr>
        <p:blipFill>
          <a:blip r:embed="rId22"/>
          <a:stretch>
            <a:fillRect/>
          </a:stretch>
        </p:blipFill>
        <p:spPr>
          <a:xfrm>
            <a:off x="22801511" y="21822194"/>
            <a:ext cx="3276600" cy="2781300"/>
          </a:xfrm>
          <a:prstGeom prst="rect">
            <a:avLst/>
          </a:prstGeom>
        </p:spPr>
      </p:pic>
      <p:sp>
        <p:nvSpPr>
          <p:cNvPr id="11" name="TextBox 10">
            <a:extLst>
              <a:ext uri="{FF2B5EF4-FFF2-40B4-BE49-F238E27FC236}">
                <a16:creationId xmlns:a16="http://schemas.microsoft.com/office/drawing/2014/main" id="{096FFEDE-2228-754B-B953-970CFCEE69D0}"/>
              </a:ext>
            </a:extLst>
          </p:cNvPr>
          <p:cNvSpPr txBox="1"/>
          <p:nvPr/>
        </p:nvSpPr>
        <p:spPr>
          <a:xfrm>
            <a:off x="13642013" y="20404601"/>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CTL (24</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sp>
        <p:nvSpPr>
          <p:cNvPr id="276" name="TextBox 275">
            <a:extLst>
              <a:ext uri="{FF2B5EF4-FFF2-40B4-BE49-F238E27FC236}">
                <a16:creationId xmlns:a16="http://schemas.microsoft.com/office/drawing/2014/main" id="{55E1096A-AC07-3949-B912-44F52047947B}"/>
              </a:ext>
            </a:extLst>
          </p:cNvPr>
          <p:cNvSpPr txBox="1"/>
          <p:nvPr/>
        </p:nvSpPr>
        <p:spPr>
          <a:xfrm>
            <a:off x="16723664" y="12337430"/>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MT (28</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sp>
        <p:nvSpPr>
          <p:cNvPr id="277" name="TextBox 276">
            <a:extLst>
              <a:ext uri="{FF2B5EF4-FFF2-40B4-BE49-F238E27FC236}">
                <a16:creationId xmlns:a16="http://schemas.microsoft.com/office/drawing/2014/main" id="{BFA00D91-0568-DD4D-8F44-D9966DCED185}"/>
              </a:ext>
            </a:extLst>
          </p:cNvPr>
          <p:cNvSpPr txBox="1"/>
          <p:nvPr/>
        </p:nvSpPr>
        <p:spPr>
          <a:xfrm>
            <a:off x="19770700" y="8259552"/>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HT (32</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pic>
        <p:nvPicPr>
          <p:cNvPr id="291" name="Picture 290" descr="A glass display case&#10;&#10;Description automatically generated">
            <a:extLst>
              <a:ext uri="{FF2B5EF4-FFF2-40B4-BE49-F238E27FC236}">
                <a16:creationId xmlns:a16="http://schemas.microsoft.com/office/drawing/2014/main" id="{D969E817-DEF6-0E49-AC34-2470A798C1E3}"/>
              </a:ext>
            </a:extLst>
          </p:cNvPr>
          <p:cNvPicPr>
            <a:picLocks noChangeAspect="1"/>
          </p:cNvPicPr>
          <p:nvPr/>
        </p:nvPicPr>
        <p:blipFill>
          <a:blip r:embed="rId23"/>
          <a:stretch>
            <a:fillRect/>
          </a:stretch>
        </p:blipFill>
        <p:spPr>
          <a:xfrm>
            <a:off x="27006611" y="7876778"/>
            <a:ext cx="5152956" cy="4806412"/>
          </a:xfrm>
          <a:prstGeom prst="rect">
            <a:avLst/>
          </a:prstGeom>
          <a:ln>
            <a:solidFill>
              <a:schemeClr val="bg1"/>
            </a:solidFill>
          </a:ln>
          <a:effectLst>
            <a:softEdge rad="12700"/>
          </a:effectLst>
        </p:spPr>
      </p:pic>
      <p:sp>
        <p:nvSpPr>
          <p:cNvPr id="292" name="TextBox 291">
            <a:extLst>
              <a:ext uri="{FF2B5EF4-FFF2-40B4-BE49-F238E27FC236}">
                <a16:creationId xmlns:a16="http://schemas.microsoft.com/office/drawing/2014/main" id="{8FA5A2BA-07C8-004E-992D-B10AF0FB566F}"/>
              </a:ext>
            </a:extLst>
          </p:cNvPr>
          <p:cNvSpPr txBox="1"/>
          <p:nvPr/>
        </p:nvSpPr>
        <p:spPr>
          <a:xfrm>
            <a:off x="27288159" y="12278969"/>
            <a:ext cx="707922" cy="276999"/>
          </a:xfrm>
          <a:prstGeom prst="rect">
            <a:avLst/>
          </a:prstGeom>
          <a:noFill/>
        </p:spPr>
        <p:txBody>
          <a:bodyPr wrap="square" rtlCol="0">
            <a:spAutoFit/>
          </a:bodyPr>
          <a:lstStyle/>
          <a:p>
            <a:r>
              <a:rPr lang="en-US" sz="1200" dirty="0">
                <a:solidFill>
                  <a:srgbClr val="FF0000"/>
                </a:solidFill>
                <a:latin typeface="Arial" panose="020B0604020202020204" pitchFamily="34" charset="0"/>
                <a:cs typeface="Arial" panose="020B0604020202020204" pitchFamily="34" charset="0"/>
              </a:rPr>
              <a:t>24</a:t>
            </a:r>
            <a:r>
              <a:rPr lang="en-US" sz="1200" baseline="30000" dirty="0">
                <a:solidFill>
                  <a:srgbClr val="FF0000"/>
                </a:solidFill>
                <a:latin typeface="Arial" panose="020B0604020202020204" pitchFamily="34" charset="0"/>
                <a:cs typeface="Arial" panose="020B0604020202020204" pitchFamily="34" charset="0"/>
              </a:rPr>
              <a:t>o</a:t>
            </a:r>
            <a:r>
              <a:rPr lang="en-US" sz="1200" dirty="0">
                <a:solidFill>
                  <a:srgbClr val="FF0000"/>
                </a:solidFill>
                <a:latin typeface="Arial" panose="020B0604020202020204" pitchFamily="34" charset="0"/>
                <a:cs typeface="Arial" panose="020B0604020202020204" pitchFamily="34" charset="0"/>
              </a:rPr>
              <a:t>C</a:t>
            </a:r>
          </a:p>
        </p:txBody>
      </p:sp>
      <p:sp>
        <p:nvSpPr>
          <p:cNvPr id="296" name="TextBox 295">
            <a:extLst>
              <a:ext uri="{FF2B5EF4-FFF2-40B4-BE49-F238E27FC236}">
                <a16:creationId xmlns:a16="http://schemas.microsoft.com/office/drawing/2014/main" id="{28CF3521-2C47-EE4B-BCDB-996408639EBB}"/>
              </a:ext>
            </a:extLst>
          </p:cNvPr>
          <p:cNvSpPr txBox="1"/>
          <p:nvPr/>
        </p:nvSpPr>
        <p:spPr>
          <a:xfrm>
            <a:off x="28569339" y="12337961"/>
            <a:ext cx="707922" cy="276999"/>
          </a:xfrm>
          <a:prstGeom prst="rect">
            <a:avLst/>
          </a:prstGeom>
          <a:noFill/>
        </p:spPr>
        <p:txBody>
          <a:bodyPr wrap="square" rtlCol="0">
            <a:spAutoFit/>
          </a:bodyPr>
          <a:lstStyle/>
          <a:p>
            <a:r>
              <a:rPr lang="en-US" sz="1200" dirty="0">
                <a:solidFill>
                  <a:srgbClr val="FF0000"/>
                </a:solidFill>
                <a:latin typeface="Arial" panose="020B0604020202020204" pitchFamily="34" charset="0"/>
                <a:cs typeface="Arial" panose="020B0604020202020204" pitchFamily="34" charset="0"/>
              </a:rPr>
              <a:t>28</a:t>
            </a:r>
            <a:r>
              <a:rPr lang="en-US" sz="1200" baseline="30000" dirty="0">
                <a:solidFill>
                  <a:srgbClr val="FF0000"/>
                </a:solidFill>
                <a:latin typeface="Arial" panose="020B0604020202020204" pitchFamily="34" charset="0"/>
                <a:cs typeface="Arial" panose="020B0604020202020204" pitchFamily="34" charset="0"/>
              </a:rPr>
              <a:t>o</a:t>
            </a:r>
            <a:r>
              <a:rPr lang="en-US" sz="1200" dirty="0">
                <a:solidFill>
                  <a:srgbClr val="FF0000"/>
                </a:solidFill>
                <a:latin typeface="Arial" panose="020B0604020202020204" pitchFamily="34" charset="0"/>
                <a:cs typeface="Arial" panose="020B0604020202020204" pitchFamily="34" charset="0"/>
              </a:rPr>
              <a:t>C</a:t>
            </a:r>
          </a:p>
        </p:txBody>
      </p:sp>
      <p:sp>
        <p:nvSpPr>
          <p:cNvPr id="297" name="TextBox 296">
            <a:extLst>
              <a:ext uri="{FF2B5EF4-FFF2-40B4-BE49-F238E27FC236}">
                <a16:creationId xmlns:a16="http://schemas.microsoft.com/office/drawing/2014/main" id="{50071439-B7EA-CD43-8EFC-A9F73C3B9127}"/>
              </a:ext>
            </a:extLst>
          </p:cNvPr>
          <p:cNvSpPr txBox="1"/>
          <p:nvPr/>
        </p:nvSpPr>
        <p:spPr>
          <a:xfrm>
            <a:off x="30199853" y="12421936"/>
            <a:ext cx="707922" cy="276999"/>
          </a:xfrm>
          <a:prstGeom prst="rect">
            <a:avLst/>
          </a:prstGeom>
          <a:noFill/>
        </p:spPr>
        <p:txBody>
          <a:bodyPr wrap="square" rtlCol="0">
            <a:spAutoFit/>
          </a:bodyPr>
          <a:lstStyle/>
          <a:p>
            <a:r>
              <a:rPr lang="en-US" sz="1200" dirty="0">
                <a:solidFill>
                  <a:srgbClr val="FF0000"/>
                </a:solidFill>
                <a:latin typeface="Arial" panose="020B0604020202020204" pitchFamily="34" charset="0"/>
                <a:cs typeface="Arial" panose="020B0604020202020204" pitchFamily="34" charset="0"/>
              </a:rPr>
              <a:t>32</a:t>
            </a:r>
            <a:r>
              <a:rPr lang="en-US" sz="1200" baseline="30000" dirty="0">
                <a:solidFill>
                  <a:srgbClr val="FF0000"/>
                </a:solidFill>
                <a:latin typeface="Arial" panose="020B0604020202020204" pitchFamily="34" charset="0"/>
                <a:cs typeface="Arial" panose="020B0604020202020204" pitchFamily="34" charset="0"/>
              </a:rPr>
              <a:t>o</a:t>
            </a:r>
            <a:r>
              <a:rPr lang="en-US" sz="1200" dirty="0">
                <a:solidFill>
                  <a:srgbClr val="FF0000"/>
                </a:solidFill>
                <a:latin typeface="Arial" panose="020B0604020202020204" pitchFamily="34" charset="0"/>
                <a:cs typeface="Arial" panose="020B0604020202020204" pitchFamily="34" charset="0"/>
              </a:rPr>
              <a:t>C</a:t>
            </a:r>
          </a:p>
        </p:txBody>
      </p:sp>
      <p:cxnSp>
        <p:nvCxnSpPr>
          <p:cNvPr id="298" name="Straight Arrow Connector 297">
            <a:extLst>
              <a:ext uri="{FF2B5EF4-FFF2-40B4-BE49-F238E27FC236}">
                <a16:creationId xmlns:a16="http://schemas.microsoft.com/office/drawing/2014/main" id="{ADA0C218-1D40-A74D-9434-F96045299D1D}"/>
              </a:ext>
            </a:extLst>
          </p:cNvPr>
          <p:cNvCxnSpPr/>
          <p:nvPr/>
        </p:nvCxnSpPr>
        <p:spPr>
          <a:xfrm flipH="1">
            <a:off x="28582193" y="15083465"/>
            <a:ext cx="206490" cy="6641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1974FABF-57DF-5748-A910-48AA4F0A7954}"/>
              </a:ext>
            </a:extLst>
          </p:cNvPr>
          <p:cNvCxnSpPr/>
          <p:nvPr/>
        </p:nvCxnSpPr>
        <p:spPr>
          <a:xfrm flipH="1">
            <a:off x="30553814" y="15415234"/>
            <a:ext cx="206490" cy="6641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0" name="TextBox 299">
            <a:extLst>
              <a:ext uri="{FF2B5EF4-FFF2-40B4-BE49-F238E27FC236}">
                <a16:creationId xmlns:a16="http://schemas.microsoft.com/office/drawing/2014/main" id="{A7245476-76ED-D744-B996-A670701D6632}"/>
              </a:ext>
            </a:extLst>
          </p:cNvPr>
          <p:cNvSpPr txBox="1"/>
          <p:nvPr/>
        </p:nvSpPr>
        <p:spPr>
          <a:xfrm>
            <a:off x="30708095" y="15288368"/>
            <a:ext cx="625492" cy="246221"/>
          </a:xfrm>
          <a:prstGeom prst="rect">
            <a:avLst/>
          </a:prstGeom>
          <a:noFill/>
        </p:spPr>
        <p:txBody>
          <a:bodyPr wrap="none" rtlCol="0">
            <a:spAutoFit/>
          </a:bodyPr>
          <a:lstStyle/>
          <a:p>
            <a:r>
              <a:rPr lang="en-US" sz="1000" dirty="0">
                <a:solidFill>
                  <a:schemeClr val="bg1"/>
                </a:solidFill>
                <a:latin typeface="Arial" panose="020B0604020202020204" pitchFamily="34" charset="0"/>
                <a:cs typeface="Arial" panose="020B0604020202020204" pitchFamily="34" charset="0"/>
              </a:rPr>
              <a:t>Oysters</a:t>
            </a:r>
          </a:p>
        </p:txBody>
      </p:sp>
      <p:sp>
        <p:nvSpPr>
          <p:cNvPr id="301" name="TextBox 300">
            <a:extLst>
              <a:ext uri="{FF2B5EF4-FFF2-40B4-BE49-F238E27FC236}">
                <a16:creationId xmlns:a16="http://schemas.microsoft.com/office/drawing/2014/main" id="{43574A2C-59C2-CD4A-9126-DE17DBF08EFC}"/>
              </a:ext>
            </a:extLst>
          </p:cNvPr>
          <p:cNvSpPr txBox="1"/>
          <p:nvPr/>
        </p:nvSpPr>
        <p:spPr>
          <a:xfrm>
            <a:off x="28713578" y="14942883"/>
            <a:ext cx="922047" cy="246221"/>
          </a:xfrm>
          <a:prstGeom prst="rect">
            <a:avLst/>
          </a:prstGeom>
          <a:noFill/>
        </p:spPr>
        <p:txBody>
          <a:bodyPr wrap="none" rtlCol="0">
            <a:spAutoFit/>
          </a:bodyPr>
          <a:lstStyle/>
          <a:p>
            <a:r>
              <a:rPr lang="en-US" sz="1000" dirty="0">
                <a:solidFill>
                  <a:schemeClr val="bg1"/>
                </a:solidFill>
                <a:latin typeface="Arial" panose="020B0604020202020204" pitchFamily="34" charset="0"/>
                <a:cs typeface="Arial" panose="020B0604020202020204" pitchFamily="34" charset="0"/>
              </a:rPr>
              <a:t>Water heater</a:t>
            </a:r>
          </a:p>
        </p:txBody>
      </p:sp>
      <p:cxnSp>
        <p:nvCxnSpPr>
          <p:cNvPr id="302" name="Straight Arrow Connector 301">
            <a:extLst>
              <a:ext uri="{FF2B5EF4-FFF2-40B4-BE49-F238E27FC236}">
                <a16:creationId xmlns:a16="http://schemas.microsoft.com/office/drawing/2014/main" id="{EF2B1225-8A00-B94B-973C-2CB407260E76}"/>
              </a:ext>
            </a:extLst>
          </p:cNvPr>
          <p:cNvCxnSpPr>
            <a:cxnSpLocks/>
          </p:cNvCxnSpPr>
          <p:nvPr/>
        </p:nvCxnSpPr>
        <p:spPr>
          <a:xfrm flipH="1">
            <a:off x="30423870" y="15053102"/>
            <a:ext cx="154280" cy="7016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3" name="TextBox 302">
            <a:extLst>
              <a:ext uri="{FF2B5EF4-FFF2-40B4-BE49-F238E27FC236}">
                <a16:creationId xmlns:a16="http://schemas.microsoft.com/office/drawing/2014/main" id="{E58E146E-C991-F246-8140-B258CB5BA6DA}"/>
              </a:ext>
            </a:extLst>
          </p:cNvPr>
          <p:cNvSpPr txBox="1"/>
          <p:nvPr/>
        </p:nvSpPr>
        <p:spPr>
          <a:xfrm>
            <a:off x="30519991" y="14900667"/>
            <a:ext cx="470000" cy="246221"/>
          </a:xfrm>
          <a:prstGeom prst="rect">
            <a:avLst/>
          </a:prstGeom>
          <a:noFill/>
        </p:spPr>
        <p:txBody>
          <a:bodyPr wrap="none" rtlCol="0">
            <a:spAutoFit/>
          </a:bodyPr>
          <a:lstStyle/>
          <a:p>
            <a:r>
              <a:rPr lang="en-US" sz="1000" dirty="0">
                <a:solidFill>
                  <a:schemeClr val="bg1"/>
                </a:solidFill>
                <a:latin typeface="Arial" panose="020B0604020202020204" pitchFamily="34" charset="0"/>
                <a:cs typeface="Arial" panose="020B0604020202020204" pitchFamily="34" charset="0"/>
              </a:rPr>
              <a:t>Filter</a:t>
            </a:r>
          </a:p>
        </p:txBody>
      </p:sp>
      <p:pic>
        <p:nvPicPr>
          <p:cNvPr id="306" name="Picture 2" descr="ImageJ">
            <a:extLst>
              <a:ext uri="{FF2B5EF4-FFF2-40B4-BE49-F238E27FC236}">
                <a16:creationId xmlns:a16="http://schemas.microsoft.com/office/drawing/2014/main" id="{BE24B142-6A08-2246-9B95-88393CC6D88A}"/>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3794" r="17160"/>
          <a:stretch/>
        </p:blipFill>
        <p:spPr bwMode="auto">
          <a:xfrm>
            <a:off x="30365732" y="15931763"/>
            <a:ext cx="950154" cy="1216353"/>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306">
            <a:extLst>
              <a:ext uri="{FF2B5EF4-FFF2-40B4-BE49-F238E27FC236}">
                <a16:creationId xmlns:a16="http://schemas.microsoft.com/office/drawing/2014/main" id="{7C52C891-CCDE-D843-9F56-D598E5F67504}"/>
              </a:ext>
            </a:extLst>
          </p:cNvPr>
          <p:cNvPicPr>
            <a:picLocks/>
          </p:cNvPicPr>
          <p:nvPr/>
        </p:nvPicPr>
        <p:blipFill>
          <a:blip r:embed="rId25"/>
          <a:stretch>
            <a:fillRect/>
          </a:stretch>
        </p:blipFill>
        <p:spPr>
          <a:xfrm>
            <a:off x="22601991" y="10223577"/>
            <a:ext cx="3212465" cy="2340864"/>
          </a:xfrm>
          <a:prstGeom prst="rect">
            <a:avLst/>
          </a:prstGeom>
        </p:spPr>
      </p:pic>
      <p:pic>
        <p:nvPicPr>
          <p:cNvPr id="308" name="Picture 2" descr="Download GraphPad Prism 8.3 - ALL PC World">
            <a:extLst>
              <a:ext uri="{FF2B5EF4-FFF2-40B4-BE49-F238E27FC236}">
                <a16:creationId xmlns:a16="http://schemas.microsoft.com/office/drawing/2014/main" id="{96A2BB53-DBF8-E14B-B22A-1AB10B3685D0}"/>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18611" b="28936"/>
          <a:stretch/>
        </p:blipFill>
        <p:spPr bwMode="auto">
          <a:xfrm>
            <a:off x="32343359" y="22233795"/>
            <a:ext cx="2705100" cy="1418902"/>
          </a:xfrm>
          <a:prstGeom prst="rect">
            <a:avLst/>
          </a:prstGeom>
          <a:noFill/>
          <a:extLst>
            <a:ext uri="{909E8E84-426E-40DD-AFC4-6F175D3DCCD1}">
              <a14:hiddenFill xmlns:a14="http://schemas.microsoft.com/office/drawing/2010/main">
                <a:solidFill>
                  <a:srgbClr val="FFFFFF"/>
                </a:solidFill>
              </a14:hiddenFill>
            </a:ext>
          </a:extLst>
        </p:spPr>
      </p:pic>
      <p:pic>
        <p:nvPicPr>
          <p:cNvPr id="311" name="Picture 310">
            <a:extLst>
              <a:ext uri="{FF2B5EF4-FFF2-40B4-BE49-F238E27FC236}">
                <a16:creationId xmlns:a16="http://schemas.microsoft.com/office/drawing/2014/main" id="{CFBF8209-CFBC-7D45-BFFE-291B67D6A278}"/>
              </a:ext>
            </a:extLst>
          </p:cNvPr>
          <p:cNvPicPr>
            <a:picLocks noChangeAspect="1"/>
          </p:cNvPicPr>
          <p:nvPr/>
        </p:nvPicPr>
        <p:blipFill>
          <a:blip r:embed="rId27"/>
          <a:stretch>
            <a:fillRect/>
          </a:stretch>
        </p:blipFill>
        <p:spPr>
          <a:xfrm>
            <a:off x="32371422" y="10453433"/>
            <a:ext cx="2239250" cy="2260913"/>
          </a:xfrm>
          <a:prstGeom prst="rect">
            <a:avLst/>
          </a:prstGeom>
        </p:spPr>
      </p:pic>
      <p:pic>
        <p:nvPicPr>
          <p:cNvPr id="313" name="Picture 312">
            <a:extLst>
              <a:ext uri="{FF2B5EF4-FFF2-40B4-BE49-F238E27FC236}">
                <a16:creationId xmlns:a16="http://schemas.microsoft.com/office/drawing/2014/main" id="{8E8589DB-1BEC-5B42-8885-5B540EE0EFE7}"/>
              </a:ext>
            </a:extLst>
          </p:cNvPr>
          <p:cNvPicPr>
            <a:picLocks noChangeAspect="1"/>
          </p:cNvPicPr>
          <p:nvPr/>
        </p:nvPicPr>
        <p:blipFill rotWithShape="1">
          <a:blip r:embed="rId28"/>
          <a:srcRect l="10655" t="8911" r="9999" b="9406"/>
          <a:stretch/>
        </p:blipFill>
        <p:spPr>
          <a:xfrm>
            <a:off x="27103004" y="16098575"/>
            <a:ext cx="2739052" cy="2034540"/>
          </a:xfrm>
          <a:prstGeom prst="rect">
            <a:avLst/>
          </a:prstGeom>
        </p:spPr>
      </p:pic>
      <p:pic>
        <p:nvPicPr>
          <p:cNvPr id="316" name="Picture 4" descr="Image result for histology slides">
            <a:extLst>
              <a:ext uri="{FF2B5EF4-FFF2-40B4-BE49-F238E27FC236}">
                <a16:creationId xmlns:a16="http://schemas.microsoft.com/office/drawing/2014/main" id="{E28477DF-5F54-7140-8391-C30BEECB755C}"/>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3153"/>
          <a:stretch/>
        </p:blipFill>
        <p:spPr bwMode="auto">
          <a:xfrm>
            <a:off x="29842056" y="15935880"/>
            <a:ext cx="2577123" cy="2034541"/>
          </a:xfrm>
          <a:prstGeom prst="rect">
            <a:avLst/>
          </a:prstGeom>
          <a:noFill/>
          <a:extLst>
            <a:ext uri="{909E8E84-426E-40dd-AFC4-6F175D3DCCD1}">
              <a14:hiddenFill xmlns="" xmlns:a14="http://schemas.microsoft.com/office/drawing/2010/main">
                <a:solidFill>
                  <a:srgbClr val="FFFFFF"/>
                </a:solidFill>
              </a14:hiddenFill>
            </a:ext>
          </a:extLst>
        </p:spPr>
      </p:pic>
      <p:sp>
        <p:nvSpPr>
          <p:cNvPr id="318" name="TextBox 317">
            <a:extLst>
              <a:ext uri="{FF2B5EF4-FFF2-40B4-BE49-F238E27FC236}">
                <a16:creationId xmlns:a16="http://schemas.microsoft.com/office/drawing/2014/main" id="{DACE1200-6092-284E-B0F5-052E6C324949}"/>
              </a:ext>
            </a:extLst>
          </p:cNvPr>
          <p:cNvSpPr txBox="1"/>
          <p:nvPr/>
        </p:nvSpPr>
        <p:spPr>
          <a:xfrm>
            <a:off x="27450415" y="15594470"/>
            <a:ext cx="2081814" cy="369332"/>
          </a:xfrm>
          <a:prstGeom prst="rect">
            <a:avLst/>
          </a:prstGeom>
          <a:noFill/>
        </p:spPr>
        <p:txBody>
          <a:bodyPr wrap="square" rtlCol="0">
            <a:spAutoFit/>
          </a:bodyPr>
          <a:lstStyle/>
          <a:p>
            <a:r>
              <a:rPr lang="en-US" dirty="0"/>
              <a:t>Microtome machine</a:t>
            </a:r>
          </a:p>
        </p:txBody>
      </p:sp>
      <p:sp>
        <p:nvSpPr>
          <p:cNvPr id="319" name="TextBox 318">
            <a:extLst>
              <a:ext uri="{FF2B5EF4-FFF2-40B4-BE49-F238E27FC236}">
                <a16:creationId xmlns:a16="http://schemas.microsoft.com/office/drawing/2014/main" id="{9173833D-6D7F-134D-AC7D-1C4A81E475BC}"/>
              </a:ext>
            </a:extLst>
          </p:cNvPr>
          <p:cNvSpPr txBox="1"/>
          <p:nvPr/>
        </p:nvSpPr>
        <p:spPr>
          <a:xfrm>
            <a:off x="30210120" y="15594470"/>
            <a:ext cx="2081814" cy="369332"/>
          </a:xfrm>
          <a:prstGeom prst="rect">
            <a:avLst/>
          </a:prstGeom>
          <a:noFill/>
        </p:spPr>
        <p:txBody>
          <a:bodyPr wrap="square" rtlCol="0">
            <a:spAutoFit/>
          </a:bodyPr>
          <a:lstStyle/>
          <a:p>
            <a:r>
              <a:rPr lang="en-US" dirty="0"/>
              <a:t>Histological slide</a:t>
            </a:r>
          </a:p>
        </p:txBody>
      </p:sp>
      <p:sp>
        <p:nvSpPr>
          <p:cNvPr id="320" name="TextBox 319">
            <a:extLst>
              <a:ext uri="{FF2B5EF4-FFF2-40B4-BE49-F238E27FC236}">
                <a16:creationId xmlns:a16="http://schemas.microsoft.com/office/drawing/2014/main" id="{D35D74FD-1F27-3841-B85D-18D74BF7B276}"/>
              </a:ext>
            </a:extLst>
          </p:cNvPr>
          <p:cNvSpPr txBox="1"/>
          <p:nvPr/>
        </p:nvSpPr>
        <p:spPr>
          <a:xfrm>
            <a:off x="32969825" y="15409804"/>
            <a:ext cx="2430081" cy="369332"/>
          </a:xfrm>
          <a:prstGeom prst="rect">
            <a:avLst/>
          </a:prstGeom>
          <a:noFill/>
        </p:spPr>
        <p:txBody>
          <a:bodyPr wrap="square" rtlCol="0">
            <a:spAutoFit/>
          </a:bodyPr>
          <a:lstStyle/>
          <a:p>
            <a:r>
              <a:rPr lang="en-US" dirty="0"/>
              <a:t>Embedding Cassette</a:t>
            </a:r>
          </a:p>
        </p:txBody>
      </p:sp>
      <p:pic>
        <p:nvPicPr>
          <p:cNvPr id="321" name="Picture 320">
            <a:extLst>
              <a:ext uri="{FF2B5EF4-FFF2-40B4-BE49-F238E27FC236}">
                <a16:creationId xmlns:a16="http://schemas.microsoft.com/office/drawing/2014/main" id="{CB613E70-3F95-4042-AAFA-7D342875C682}"/>
              </a:ext>
            </a:extLst>
          </p:cNvPr>
          <p:cNvPicPr>
            <a:picLocks noChangeAspect="1"/>
          </p:cNvPicPr>
          <p:nvPr/>
        </p:nvPicPr>
        <p:blipFill>
          <a:blip r:embed="rId30"/>
          <a:stretch>
            <a:fillRect/>
          </a:stretch>
        </p:blipFill>
        <p:spPr>
          <a:xfrm>
            <a:off x="32386403" y="7887668"/>
            <a:ext cx="2224269" cy="2458217"/>
          </a:xfrm>
          <a:prstGeom prst="rect">
            <a:avLst/>
          </a:prstGeom>
        </p:spPr>
      </p:pic>
      <p:pic>
        <p:nvPicPr>
          <p:cNvPr id="322" name="Picture 2" descr="ImageJ">
            <a:extLst>
              <a:ext uri="{FF2B5EF4-FFF2-40B4-BE49-F238E27FC236}">
                <a16:creationId xmlns:a16="http://schemas.microsoft.com/office/drawing/2014/main" id="{39C3B301-ED5B-134D-8F70-9AE42B706C82}"/>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3794" r="17160"/>
          <a:stretch/>
        </p:blipFill>
        <p:spPr bwMode="auto">
          <a:xfrm>
            <a:off x="31365788" y="20319334"/>
            <a:ext cx="1668586" cy="2136064"/>
          </a:xfrm>
          <a:prstGeom prst="rect">
            <a:avLst/>
          </a:prstGeom>
          <a:noFill/>
          <a:extLst>
            <a:ext uri="{909E8E84-426E-40DD-AFC4-6F175D3DCCD1}">
              <a14:hiddenFill xmlns:a14="http://schemas.microsoft.com/office/drawing/2010/main">
                <a:solidFill>
                  <a:srgbClr val="FFFFFF"/>
                </a:solidFill>
              </a14:hiddenFill>
            </a:ext>
          </a:extLst>
        </p:spPr>
      </p:pic>
      <p:pic>
        <p:nvPicPr>
          <p:cNvPr id="323" name="Picture 322">
            <a:extLst>
              <a:ext uri="{FF2B5EF4-FFF2-40B4-BE49-F238E27FC236}">
                <a16:creationId xmlns:a16="http://schemas.microsoft.com/office/drawing/2014/main" id="{B97C4A6D-B603-5F44-B99C-D553B34CB35B}"/>
              </a:ext>
            </a:extLst>
          </p:cNvPr>
          <p:cNvPicPr>
            <a:picLocks noChangeAspect="1"/>
          </p:cNvPicPr>
          <p:nvPr/>
        </p:nvPicPr>
        <p:blipFill>
          <a:blip r:embed="rId31"/>
          <a:stretch>
            <a:fillRect/>
          </a:stretch>
        </p:blipFill>
        <p:spPr>
          <a:xfrm rot="10800000">
            <a:off x="22100796" y="5522123"/>
            <a:ext cx="3624515" cy="2700764"/>
          </a:xfrm>
          <a:prstGeom prst="rect">
            <a:avLst/>
          </a:prstGeom>
        </p:spPr>
      </p:pic>
      <p:sp>
        <p:nvSpPr>
          <p:cNvPr id="324" name="TextBox 323">
            <a:extLst>
              <a:ext uri="{FF2B5EF4-FFF2-40B4-BE49-F238E27FC236}">
                <a16:creationId xmlns:a16="http://schemas.microsoft.com/office/drawing/2014/main" id="{0D41E1ED-A43A-9844-8007-37DEA7E40358}"/>
              </a:ext>
            </a:extLst>
          </p:cNvPr>
          <p:cNvSpPr txBox="1"/>
          <p:nvPr/>
        </p:nvSpPr>
        <p:spPr>
          <a:xfrm>
            <a:off x="13730896" y="8239022"/>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CTL (24</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sp>
        <p:nvSpPr>
          <p:cNvPr id="325" name="TextBox 324">
            <a:extLst>
              <a:ext uri="{FF2B5EF4-FFF2-40B4-BE49-F238E27FC236}">
                <a16:creationId xmlns:a16="http://schemas.microsoft.com/office/drawing/2014/main" id="{50507090-2A28-2F41-A2F7-9454F310481A}"/>
              </a:ext>
            </a:extLst>
          </p:cNvPr>
          <p:cNvSpPr txBox="1"/>
          <p:nvPr/>
        </p:nvSpPr>
        <p:spPr>
          <a:xfrm>
            <a:off x="13983117" y="16230936"/>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CTL (24</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sp>
        <p:nvSpPr>
          <p:cNvPr id="326" name="TextBox 325">
            <a:extLst>
              <a:ext uri="{FF2B5EF4-FFF2-40B4-BE49-F238E27FC236}">
                <a16:creationId xmlns:a16="http://schemas.microsoft.com/office/drawing/2014/main" id="{316168CA-4DB1-1744-9F17-6F52917CBE19}"/>
              </a:ext>
            </a:extLst>
          </p:cNvPr>
          <p:cNvSpPr txBox="1"/>
          <p:nvPr/>
        </p:nvSpPr>
        <p:spPr>
          <a:xfrm>
            <a:off x="13486769" y="12277985"/>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CTL (24</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sp>
        <p:nvSpPr>
          <p:cNvPr id="327" name="TextBox 326">
            <a:extLst>
              <a:ext uri="{FF2B5EF4-FFF2-40B4-BE49-F238E27FC236}">
                <a16:creationId xmlns:a16="http://schemas.microsoft.com/office/drawing/2014/main" id="{2CDCC49C-9496-2C4A-A693-E739D7440778}"/>
              </a:ext>
            </a:extLst>
          </p:cNvPr>
          <p:cNvSpPr txBox="1"/>
          <p:nvPr/>
        </p:nvSpPr>
        <p:spPr>
          <a:xfrm>
            <a:off x="14015774" y="24368546"/>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CTL (24</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sp>
        <p:nvSpPr>
          <p:cNvPr id="328" name="TextBox 327">
            <a:extLst>
              <a:ext uri="{FF2B5EF4-FFF2-40B4-BE49-F238E27FC236}">
                <a16:creationId xmlns:a16="http://schemas.microsoft.com/office/drawing/2014/main" id="{06AAB5F7-00DE-7942-A8DA-1A5D509A0195}"/>
              </a:ext>
            </a:extLst>
          </p:cNvPr>
          <p:cNvSpPr txBox="1"/>
          <p:nvPr/>
        </p:nvSpPr>
        <p:spPr>
          <a:xfrm>
            <a:off x="16843408" y="24369273"/>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MT (28</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sp>
        <p:nvSpPr>
          <p:cNvPr id="329" name="TextBox 328">
            <a:extLst>
              <a:ext uri="{FF2B5EF4-FFF2-40B4-BE49-F238E27FC236}">
                <a16:creationId xmlns:a16="http://schemas.microsoft.com/office/drawing/2014/main" id="{253E44A9-5DFF-B443-94F6-AAEB66FB3D39}"/>
              </a:ext>
            </a:extLst>
          </p:cNvPr>
          <p:cNvSpPr txBox="1"/>
          <p:nvPr/>
        </p:nvSpPr>
        <p:spPr>
          <a:xfrm>
            <a:off x="16901534" y="16226583"/>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MT (28</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sp>
        <p:nvSpPr>
          <p:cNvPr id="330" name="TextBox 329">
            <a:extLst>
              <a:ext uri="{FF2B5EF4-FFF2-40B4-BE49-F238E27FC236}">
                <a16:creationId xmlns:a16="http://schemas.microsoft.com/office/drawing/2014/main" id="{E01CD7F6-6A69-E945-B1B3-A43B5467F381}"/>
              </a:ext>
            </a:extLst>
          </p:cNvPr>
          <p:cNvSpPr txBox="1"/>
          <p:nvPr/>
        </p:nvSpPr>
        <p:spPr>
          <a:xfrm>
            <a:off x="17050236" y="20371080"/>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MT (28</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sp>
        <p:nvSpPr>
          <p:cNvPr id="331" name="TextBox 330">
            <a:extLst>
              <a:ext uri="{FF2B5EF4-FFF2-40B4-BE49-F238E27FC236}">
                <a16:creationId xmlns:a16="http://schemas.microsoft.com/office/drawing/2014/main" id="{23BE3749-FF8A-2149-8756-FC74A23C4990}"/>
              </a:ext>
            </a:extLst>
          </p:cNvPr>
          <p:cNvSpPr txBox="1"/>
          <p:nvPr/>
        </p:nvSpPr>
        <p:spPr>
          <a:xfrm>
            <a:off x="16778095" y="8244403"/>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MT (28</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sp>
        <p:nvSpPr>
          <p:cNvPr id="332" name="TextBox 331">
            <a:extLst>
              <a:ext uri="{FF2B5EF4-FFF2-40B4-BE49-F238E27FC236}">
                <a16:creationId xmlns:a16="http://schemas.microsoft.com/office/drawing/2014/main" id="{1B5B8F16-9FE7-4949-863D-60B5D2B133F9}"/>
              </a:ext>
            </a:extLst>
          </p:cNvPr>
          <p:cNvSpPr txBox="1"/>
          <p:nvPr/>
        </p:nvSpPr>
        <p:spPr>
          <a:xfrm>
            <a:off x="19792472" y="12298151"/>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HT (32</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sp>
        <p:nvSpPr>
          <p:cNvPr id="333" name="TextBox 332">
            <a:extLst>
              <a:ext uri="{FF2B5EF4-FFF2-40B4-BE49-F238E27FC236}">
                <a16:creationId xmlns:a16="http://schemas.microsoft.com/office/drawing/2014/main" id="{F5E93CB7-558F-1647-AEB5-D9F02310C20E}"/>
              </a:ext>
            </a:extLst>
          </p:cNvPr>
          <p:cNvSpPr txBox="1"/>
          <p:nvPr/>
        </p:nvSpPr>
        <p:spPr>
          <a:xfrm>
            <a:off x="19617020" y="16268539"/>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HT (32</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sp>
        <p:nvSpPr>
          <p:cNvPr id="334" name="TextBox 333">
            <a:extLst>
              <a:ext uri="{FF2B5EF4-FFF2-40B4-BE49-F238E27FC236}">
                <a16:creationId xmlns:a16="http://schemas.microsoft.com/office/drawing/2014/main" id="{4ECF0479-46C4-B34D-A814-10879BAD33B1}"/>
              </a:ext>
            </a:extLst>
          </p:cNvPr>
          <p:cNvSpPr txBox="1"/>
          <p:nvPr/>
        </p:nvSpPr>
        <p:spPr>
          <a:xfrm>
            <a:off x="19769420" y="20401191"/>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HT (32</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sp>
        <p:nvSpPr>
          <p:cNvPr id="335" name="TextBox 334">
            <a:extLst>
              <a:ext uri="{FF2B5EF4-FFF2-40B4-BE49-F238E27FC236}">
                <a16:creationId xmlns:a16="http://schemas.microsoft.com/office/drawing/2014/main" id="{928D4736-6E1B-B242-964E-1B11B096D21F}"/>
              </a:ext>
            </a:extLst>
          </p:cNvPr>
          <p:cNvSpPr txBox="1"/>
          <p:nvPr/>
        </p:nvSpPr>
        <p:spPr>
          <a:xfrm>
            <a:off x="19823849" y="24374475"/>
            <a:ext cx="248783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HT (32</a:t>
            </a:r>
            <a:r>
              <a:rPr lang="en-US" sz="2800" b="1" baseline="30000" dirty="0">
                <a:latin typeface="Arial" panose="020B0604020202020204" pitchFamily="34" charset="0"/>
                <a:cs typeface="Arial" panose="020B0604020202020204" pitchFamily="34" charset="0"/>
              </a:rPr>
              <a:t>O</a:t>
            </a:r>
            <a:r>
              <a:rPr lang="en-US" sz="2800" b="1" dirty="0">
                <a:latin typeface="Arial" panose="020B0604020202020204" pitchFamily="34" charset="0"/>
                <a:cs typeface="Arial" panose="020B0604020202020204" pitchFamily="34" charset="0"/>
              </a:rPr>
              <a:t>C)</a:t>
            </a:r>
          </a:p>
        </p:txBody>
      </p:sp>
      <p:cxnSp>
        <p:nvCxnSpPr>
          <p:cNvPr id="336" name="Straight Arrow Connector 335">
            <a:extLst>
              <a:ext uri="{FF2B5EF4-FFF2-40B4-BE49-F238E27FC236}">
                <a16:creationId xmlns:a16="http://schemas.microsoft.com/office/drawing/2014/main" id="{8A9222BA-82DF-F446-A209-16F2FF467A9F}"/>
              </a:ext>
            </a:extLst>
          </p:cNvPr>
          <p:cNvCxnSpPr/>
          <p:nvPr/>
        </p:nvCxnSpPr>
        <p:spPr>
          <a:xfrm flipH="1" flipV="1">
            <a:off x="14735855" y="24061322"/>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4830DDCE-C4DE-2043-9C08-67C631771129}"/>
              </a:ext>
            </a:extLst>
          </p:cNvPr>
          <p:cNvCxnSpPr/>
          <p:nvPr/>
        </p:nvCxnSpPr>
        <p:spPr>
          <a:xfrm flipH="1" flipV="1">
            <a:off x="18371688" y="23266665"/>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8" name="Straight Arrow Connector 337">
            <a:extLst>
              <a:ext uri="{FF2B5EF4-FFF2-40B4-BE49-F238E27FC236}">
                <a16:creationId xmlns:a16="http://schemas.microsoft.com/office/drawing/2014/main" id="{B7509D5A-7CC0-0046-BCA1-C56EBFD07221}"/>
              </a:ext>
            </a:extLst>
          </p:cNvPr>
          <p:cNvCxnSpPr/>
          <p:nvPr/>
        </p:nvCxnSpPr>
        <p:spPr>
          <a:xfrm flipH="1" flipV="1">
            <a:off x="20048087" y="22363147"/>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9" name="Straight Arrow Connector 338">
            <a:extLst>
              <a:ext uri="{FF2B5EF4-FFF2-40B4-BE49-F238E27FC236}">
                <a16:creationId xmlns:a16="http://schemas.microsoft.com/office/drawing/2014/main" id="{69F67EB3-EE07-EE4B-8BD7-CCA8F3628477}"/>
              </a:ext>
            </a:extLst>
          </p:cNvPr>
          <p:cNvCxnSpPr/>
          <p:nvPr/>
        </p:nvCxnSpPr>
        <p:spPr>
          <a:xfrm flipH="1" flipV="1">
            <a:off x="15051565" y="18357202"/>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BE1B24C4-854F-6544-984E-23A0A0A0EC75}"/>
              </a:ext>
            </a:extLst>
          </p:cNvPr>
          <p:cNvCxnSpPr/>
          <p:nvPr/>
        </p:nvCxnSpPr>
        <p:spPr>
          <a:xfrm flipH="1" flipV="1">
            <a:off x="17794765" y="18357201"/>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5C8F2B28-4EB2-AE40-B369-9F18D8A17405}"/>
              </a:ext>
            </a:extLst>
          </p:cNvPr>
          <p:cNvCxnSpPr/>
          <p:nvPr/>
        </p:nvCxnSpPr>
        <p:spPr>
          <a:xfrm flipH="1" flipV="1">
            <a:off x="20178737" y="18161259"/>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2" name="Straight Arrow Connector 341">
            <a:extLst>
              <a:ext uri="{FF2B5EF4-FFF2-40B4-BE49-F238E27FC236}">
                <a16:creationId xmlns:a16="http://schemas.microsoft.com/office/drawing/2014/main" id="{DE0B171D-2DF2-7F42-B857-75156BA0CAEA}"/>
              </a:ext>
            </a:extLst>
          </p:cNvPr>
          <p:cNvCxnSpPr/>
          <p:nvPr/>
        </p:nvCxnSpPr>
        <p:spPr>
          <a:xfrm flipH="1" flipV="1">
            <a:off x="14561717" y="14046464"/>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3" name="Straight Arrow Connector 342">
            <a:extLst>
              <a:ext uri="{FF2B5EF4-FFF2-40B4-BE49-F238E27FC236}">
                <a16:creationId xmlns:a16="http://schemas.microsoft.com/office/drawing/2014/main" id="{8B767032-41C8-B241-94F9-D0EE981B0821}"/>
              </a:ext>
            </a:extLst>
          </p:cNvPr>
          <p:cNvCxnSpPr/>
          <p:nvPr/>
        </p:nvCxnSpPr>
        <p:spPr>
          <a:xfrm flipH="1" flipV="1">
            <a:off x="17664139" y="14209748"/>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4" name="Straight Arrow Connector 343">
            <a:extLst>
              <a:ext uri="{FF2B5EF4-FFF2-40B4-BE49-F238E27FC236}">
                <a16:creationId xmlns:a16="http://schemas.microsoft.com/office/drawing/2014/main" id="{B6996ACA-F97A-7F49-BDAC-D5FF2F97B898}"/>
              </a:ext>
            </a:extLst>
          </p:cNvPr>
          <p:cNvCxnSpPr/>
          <p:nvPr/>
        </p:nvCxnSpPr>
        <p:spPr>
          <a:xfrm flipH="1" flipV="1">
            <a:off x="19786851" y="14079121"/>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37DE085A-8CD9-E44D-9B19-CE14B5AE1E2B}"/>
              </a:ext>
            </a:extLst>
          </p:cNvPr>
          <p:cNvCxnSpPr/>
          <p:nvPr/>
        </p:nvCxnSpPr>
        <p:spPr>
          <a:xfrm flipH="1" flipV="1">
            <a:off x="20603278" y="9833692"/>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6" name="Straight Arrow Connector 345">
            <a:extLst>
              <a:ext uri="{FF2B5EF4-FFF2-40B4-BE49-F238E27FC236}">
                <a16:creationId xmlns:a16="http://schemas.microsoft.com/office/drawing/2014/main" id="{5478D70A-B239-0B4F-91A8-430AA162E8AF}"/>
              </a:ext>
            </a:extLst>
          </p:cNvPr>
          <p:cNvCxnSpPr/>
          <p:nvPr/>
        </p:nvCxnSpPr>
        <p:spPr>
          <a:xfrm flipH="1" flipV="1">
            <a:off x="15116882" y="6731270"/>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Straight Arrow Connector 346">
            <a:extLst>
              <a:ext uri="{FF2B5EF4-FFF2-40B4-BE49-F238E27FC236}">
                <a16:creationId xmlns:a16="http://schemas.microsoft.com/office/drawing/2014/main" id="{E21558AF-5C9A-A040-A4CF-4C0A04322391}"/>
              </a:ext>
            </a:extLst>
          </p:cNvPr>
          <p:cNvCxnSpPr/>
          <p:nvPr/>
        </p:nvCxnSpPr>
        <p:spPr>
          <a:xfrm flipH="1" flipV="1">
            <a:off x="17598826" y="6633296"/>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4D3336C4-1224-A248-9FA3-56BB1CC20E3D}"/>
              </a:ext>
            </a:extLst>
          </p:cNvPr>
          <p:cNvCxnSpPr/>
          <p:nvPr/>
        </p:nvCxnSpPr>
        <p:spPr>
          <a:xfrm flipH="1" flipV="1">
            <a:off x="20701251" y="7188470"/>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D35FD1BA-88A2-054B-B0BE-7FF481EDE0DB}"/>
              </a:ext>
            </a:extLst>
          </p:cNvPr>
          <p:cNvCxnSpPr/>
          <p:nvPr/>
        </p:nvCxnSpPr>
        <p:spPr>
          <a:xfrm flipH="1" flipV="1">
            <a:off x="17696796" y="9768381"/>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0" name="Straight Arrow Connector 349">
            <a:extLst>
              <a:ext uri="{FF2B5EF4-FFF2-40B4-BE49-F238E27FC236}">
                <a16:creationId xmlns:a16="http://schemas.microsoft.com/office/drawing/2014/main" id="{6F1B5150-C6FF-4841-A42E-9E3E9FE11650}"/>
              </a:ext>
            </a:extLst>
          </p:cNvPr>
          <p:cNvCxnSpPr/>
          <p:nvPr/>
        </p:nvCxnSpPr>
        <p:spPr>
          <a:xfrm flipH="1" flipV="1">
            <a:off x="14627029" y="10192926"/>
            <a:ext cx="398055" cy="1845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1" name="Picture 360">
            <a:extLst>
              <a:ext uri="{FF2B5EF4-FFF2-40B4-BE49-F238E27FC236}">
                <a16:creationId xmlns:a16="http://schemas.microsoft.com/office/drawing/2014/main" id="{E3E662AE-CC06-3549-8742-2BC746D6703A}"/>
              </a:ext>
            </a:extLst>
          </p:cNvPr>
          <p:cNvPicPr>
            <a:picLocks/>
          </p:cNvPicPr>
          <p:nvPr/>
        </p:nvPicPr>
        <p:blipFill>
          <a:blip r:embed="rId32"/>
          <a:stretch>
            <a:fillRect/>
          </a:stretch>
        </p:blipFill>
        <p:spPr>
          <a:xfrm>
            <a:off x="5071354" y="14242861"/>
            <a:ext cx="3657600" cy="2743200"/>
          </a:xfrm>
          <a:prstGeom prst="rect">
            <a:avLst/>
          </a:prstGeom>
        </p:spPr>
      </p:pic>
      <p:pic>
        <p:nvPicPr>
          <p:cNvPr id="362" name="Picture 361" descr="A picture containing text&#10;&#10;Description automatically generated">
            <a:extLst>
              <a:ext uri="{FF2B5EF4-FFF2-40B4-BE49-F238E27FC236}">
                <a16:creationId xmlns:a16="http://schemas.microsoft.com/office/drawing/2014/main" id="{FBA52DDD-B7C9-8D45-A0FD-A33C80A3AF90}"/>
              </a:ext>
            </a:extLst>
          </p:cNvPr>
          <p:cNvPicPr>
            <a:picLocks/>
          </p:cNvPicPr>
          <p:nvPr/>
        </p:nvPicPr>
        <p:blipFill>
          <a:blip r:embed="rId33">
            <a:extLst>
              <a:ext uri="{837473B0-CC2E-450A-ABE3-18F120FF3D39}">
                <a1611:picAttrSrcUrl xmlns:a1611="http://schemas.microsoft.com/office/drawing/2016/11/main" r:id="rId34"/>
              </a:ext>
            </a:extLst>
          </a:blip>
          <a:stretch>
            <a:fillRect/>
          </a:stretch>
        </p:blipFill>
        <p:spPr>
          <a:xfrm>
            <a:off x="1358886" y="14263623"/>
            <a:ext cx="3657600" cy="2743200"/>
          </a:xfrm>
          <a:prstGeom prst="rect">
            <a:avLst/>
          </a:prstGeom>
        </p:spPr>
      </p:pic>
      <p:pic>
        <p:nvPicPr>
          <p:cNvPr id="363" name="Picture 362" descr="A small boat in a body of water&#10;&#10;Description automatically generated">
            <a:extLst>
              <a:ext uri="{FF2B5EF4-FFF2-40B4-BE49-F238E27FC236}">
                <a16:creationId xmlns:a16="http://schemas.microsoft.com/office/drawing/2014/main" id="{E0D7446E-21D0-4840-8A82-2AC290E55C18}"/>
              </a:ext>
            </a:extLst>
          </p:cNvPr>
          <p:cNvPicPr>
            <a:picLocks/>
          </p:cNvPicPr>
          <p:nvPr/>
        </p:nvPicPr>
        <p:blipFill>
          <a:blip r:embed="rId35">
            <a:extLst>
              <a:ext uri="{837473B0-CC2E-450A-ABE3-18F120FF3D39}">
                <a1611:picAttrSrcUrl xmlns:a1611="http://schemas.microsoft.com/office/drawing/2016/11/main" r:id="rId36"/>
              </a:ext>
            </a:extLst>
          </a:blip>
          <a:stretch>
            <a:fillRect/>
          </a:stretch>
        </p:blipFill>
        <p:spPr>
          <a:xfrm>
            <a:off x="8900792" y="14333517"/>
            <a:ext cx="3200400" cy="2743200"/>
          </a:xfrm>
          <a:prstGeom prst="rect">
            <a:avLst/>
          </a:prstGeom>
        </p:spPr>
      </p:pic>
      <p:cxnSp>
        <p:nvCxnSpPr>
          <p:cNvPr id="365" name="Straight Arrow Connector 364">
            <a:extLst>
              <a:ext uri="{FF2B5EF4-FFF2-40B4-BE49-F238E27FC236}">
                <a16:creationId xmlns:a16="http://schemas.microsoft.com/office/drawing/2014/main" id="{B5DCCB54-EA8E-844C-AE95-8B40133E820C}"/>
              </a:ext>
            </a:extLst>
          </p:cNvPr>
          <p:cNvCxnSpPr>
            <a:cxnSpLocks/>
          </p:cNvCxnSpPr>
          <p:nvPr/>
        </p:nvCxnSpPr>
        <p:spPr>
          <a:xfrm flipH="1" flipV="1">
            <a:off x="24968452" y="7569472"/>
            <a:ext cx="532003" cy="58810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895DD63-ADE2-4649-8503-B85519901951}"/>
              </a:ext>
            </a:extLst>
          </p:cNvPr>
          <p:cNvSpPr txBox="1"/>
          <p:nvPr/>
        </p:nvSpPr>
        <p:spPr>
          <a:xfrm>
            <a:off x="25110472" y="8194238"/>
            <a:ext cx="1486802"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Gills</a:t>
            </a:r>
          </a:p>
        </p:txBody>
      </p:sp>
      <p:pic>
        <p:nvPicPr>
          <p:cNvPr id="366" name="Picture 365" descr="A body of water&#10;&#10;Description automatically generated">
            <a:extLst>
              <a:ext uri="{FF2B5EF4-FFF2-40B4-BE49-F238E27FC236}">
                <a16:creationId xmlns:a16="http://schemas.microsoft.com/office/drawing/2014/main" id="{102C810C-F12C-D94E-BD6D-9AAE38903EF8}"/>
              </a:ext>
            </a:extLst>
          </p:cNvPr>
          <p:cNvPicPr>
            <a:picLocks/>
          </p:cNvPicPr>
          <p:nvPr/>
        </p:nvPicPr>
        <p:blipFill rotWithShape="1">
          <a:blip r:embed="rId37">
            <a:extLst>
              <a:ext uri="{837473B0-CC2E-450A-ABE3-18F120FF3D39}">
                <a1611:picAttrSrcUrl xmlns:a1611="http://schemas.microsoft.com/office/drawing/2016/11/main" r:id="rId38"/>
              </a:ext>
            </a:extLst>
          </a:blip>
          <a:srcRect l="7010" t="22362" b="1519"/>
          <a:stretch/>
        </p:blipFill>
        <p:spPr>
          <a:xfrm>
            <a:off x="8810155" y="22741009"/>
            <a:ext cx="3459683" cy="2743201"/>
          </a:xfrm>
          <a:prstGeom prst="rect">
            <a:avLst/>
          </a:prstGeom>
        </p:spPr>
      </p:pic>
      <p:pic>
        <p:nvPicPr>
          <p:cNvPr id="367" name="Picture 366">
            <a:extLst>
              <a:ext uri="{FF2B5EF4-FFF2-40B4-BE49-F238E27FC236}">
                <a16:creationId xmlns:a16="http://schemas.microsoft.com/office/drawing/2014/main" id="{7BFF73D2-CF40-6F4A-94A0-C9F7377F8C4B}"/>
              </a:ext>
            </a:extLst>
          </p:cNvPr>
          <p:cNvPicPr>
            <a:picLocks/>
          </p:cNvPicPr>
          <p:nvPr/>
        </p:nvPicPr>
        <p:blipFill>
          <a:blip r:embed="rId39"/>
          <a:stretch>
            <a:fillRect/>
          </a:stretch>
        </p:blipFill>
        <p:spPr>
          <a:xfrm>
            <a:off x="5189707" y="22775679"/>
            <a:ext cx="3438395" cy="2743200"/>
          </a:xfrm>
          <a:prstGeom prst="rect">
            <a:avLst/>
          </a:prstGeom>
        </p:spPr>
      </p:pic>
      <p:pic>
        <p:nvPicPr>
          <p:cNvPr id="368" name="Picture 367">
            <a:extLst>
              <a:ext uri="{FF2B5EF4-FFF2-40B4-BE49-F238E27FC236}">
                <a16:creationId xmlns:a16="http://schemas.microsoft.com/office/drawing/2014/main" id="{7426C8F4-59D3-6247-98AA-C0A4164F749B}"/>
              </a:ext>
            </a:extLst>
          </p:cNvPr>
          <p:cNvPicPr>
            <a:picLocks/>
          </p:cNvPicPr>
          <p:nvPr/>
        </p:nvPicPr>
        <p:blipFill rotWithShape="1">
          <a:blip r:embed="rId40"/>
          <a:srcRect t="11296" r="32770" b="13886"/>
          <a:stretch/>
        </p:blipFill>
        <p:spPr>
          <a:xfrm>
            <a:off x="1350153" y="22775679"/>
            <a:ext cx="3657600" cy="2743200"/>
          </a:xfrm>
          <a:prstGeom prst="rect">
            <a:avLst/>
          </a:prstGeom>
        </p:spPr>
      </p:pic>
      <p:sp>
        <p:nvSpPr>
          <p:cNvPr id="21" name="TextBox 20">
            <a:extLst>
              <a:ext uri="{FF2B5EF4-FFF2-40B4-BE49-F238E27FC236}">
                <a16:creationId xmlns:a16="http://schemas.microsoft.com/office/drawing/2014/main" id="{34983003-1E4E-EF4C-AC15-A84C9041528B}"/>
              </a:ext>
            </a:extLst>
          </p:cNvPr>
          <p:cNvSpPr txBox="1"/>
          <p:nvPr/>
        </p:nvSpPr>
        <p:spPr>
          <a:xfrm>
            <a:off x="12790879" y="24835515"/>
            <a:ext cx="22037953" cy="1261884"/>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Conclusion</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Heat stress induces DNA damage, apoptosis, and may decrease physiological functions in oysters</a:t>
            </a:r>
          </a:p>
        </p:txBody>
      </p:sp>
      <p:pic>
        <p:nvPicPr>
          <p:cNvPr id="369" name="Picture 368">
            <a:extLst>
              <a:ext uri="{FF2B5EF4-FFF2-40B4-BE49-F238E27FC236}">
                <a16:creationId xmlns:a16="http://schemas.microsoft.com/office/drawing/2014/main" id="{A83EEA62-524D-1844-97A4-8CB0F09E12FD}"/>
              </a:ext>
            </a:extLst>
          </p:cNvPr>
          <p:cNvPicPr>
            <a:picLocks noChangeAspect="1"/>
          </p:cNvPicPr>
          <p:nvPr/>
        </p:nvPicPr>
        <p:blipFill rotWithShape="1">
          <a:blip r:embed="rId41"/>
          <a:srcRect t="7333" b="9111"/>
          <a:stretch/>
        </p:blipFill>
        <p:spPr>
          <a:xfrm>
            <a:off x="32567918" y="15962608"/>
            <a:ext cx="2653446" cy="2034540"/>
          </a:xfrm>
          <a:prstGeom prst="rect">
            <a:avLst/>
          </a:prstGeom>
        </p:spPr>
      </p:pic>
      <p:cxnSp>
        <p:nvCxnSpPr>
          <p:cNvPr id="116" name="Straight Connector 115">
            <a:extLst>
              <a:ext uri="{FF2B5EF4-FFF2-40B4-BE49-F238E27FC236}">
                <a16:creationId xmlns:a16="http://schemas.microsoft.com/office/drawing/2014/main" id="{9637BF18-8F2F-3040-88D5-B992E89EB607}"/>
              </a:ext>
            </a:extLst>
          </p:cNvPr>
          <p:cNvCxnSpPr>
            <a:cxnSpLocks/>
          </p:cNvCxnSpPr>
          <p:nvPr/>
        </p:nvCxnSpPr>
        <p:spPr>
          <a:xfrm flipH="1">
            <a:off x="12708396" y="24827217"/>
            <a:ext cx="22202919" cy="1246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74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9"/>
                                        </p:tgtEl>
                                        <p:attrNameLst>
                                          <p:attrName>style.visibility</p:attrName>
                                        </p:attrNameLst>
                                      </p:cBhvr>
                                      <p:to>
                                        <p:strVal val="visible"/>
                                      </p:to>
                                    </p:set>
                                    <p:animEffect transition="in" filter="fade">
                                      <p:cBhvr>
                                        <p:cTn id="14" dur="1000"/>
                                        <p:tgtEl>
                                          <p:spTgt spid="149"/>
                                        </p:tgtEl>
                                      </p:cBhvr>
                                    </p:animEffect>
                                    <p:anim calcmode="lin" valueType="num">
                                      <p:cBhvr>
                                        <p:cTn id="15" dur="1000" fill="hold"/>
                                        <p:tgtEl>
                                          <p:spTgt spid="149"/>
                                        </p:tgtEl>
                                        <p:attrNameLst>
                                          <p:attrName>ppt_x</p:attrName>
                                        </p:attrNameLst>
                                      </p:cBhvr>
                                      <p:tavLst>
                                        <p:tav tm="0">
                                          <p:val>
                                            <p:strVal val="#ppt_x"/>
                                          </p:val>
                                        </p:tav>
                                        <p:tav tm="100000">
                                          <p:val>
                                            <p:strVal val="#ppt_x"/>
                                          </p:val>
                                        </p:tav>
                                      </p:tavLst>
                                    </p:anim>
                                    <p:anim calcmode="lin" valueType="num">
                                      <p:cBhvr>
                                        <p:cTn id="16"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0"/>
                                        </p:tgtEl>
                                        <p:attrNameLst>
                                          <p:attrName>style.visibility</p:attrName>
                                        </p:attrNameLst>
                                      </p:cBhvr>
                                      <p:to>
                                        <p:strVal val="visible"/>
                                      </p:to>
                                    </p:set>
                                    <p:animEffect transition="in" filter="fade">
                                      <p:cBhvr>
                                        <p:cTn id="21" dur="1000"/>
                                        <p:tgtEl>
                                          <p:spTgt spid="150"/>
                                        </p:tgtEl>
                                      </p:cBhvr>
                                    </p:animEffect>
                                    <p:anim calcmode="lin" valueType="num">
                                      <p:cBhvr>
                                        <p:cTn id="22" dur="1000" fill="hold"/>
                                        <p:tgtEl>
                                          <p:spTgt spid="150"/>
                                        </p:tgtEl>
                                        <p:attrNameLst>
                                          <p:attrName>ppt_x</p:attrName>
                                        </p:attrNameLst>
                                      </p:cBhvr>
                                      <p:tavLst>
                                        <p:tav tm="0">
                                          <p:val>
                                            <p:strVal val="#ppt_x"/>
                                          </p:val>
                                        </p:tav>
                                        <p:tav tm="100000">
                                          <p:val>
                                            <p:strVal val="#ppt_x"/>
                                          </p:val>
                                        </p:tav>
                                      </p:tavLst>
                                    </p:anim>
                                    <p:anim calcmode="lin" valueType="num">
                                      <p:cBhvr>
                                        <p:cTn id="23"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1441</TotalTime>
  <Words>553</Words>
  <Application>Microsoft Macintosh PowerPoint</Application>
  <PresentationFormat>Custom</PresentationFormat>
  <Paragraphs>139</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Does High Temperature cause DNA damage in American oyster?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Effects of Global Warming on Reproductive Functions, Heat Shock Protein Expression and Cellular Apoptosis of Eastern Oyster</dc:title>
  <dc:creator>Sarah Nash</dc:creator>
  <cp:lastModifiedBy>Md Faizur Rahman</cp:lastModifiedBy>
  <cp:revision>104</cp:revision>
  <cp:lastPrinted>2018-04-06T15:43:28Z</cp:lastPrinted>
  <dcterms:created xsi:type="dcterms:W3CDTF">2018-04-06T03:05:41Z</dcterms:created>
  <dcterms:modified xsi:type="dcterms:W3CDTF">2020-11-18T05:09:39Z</dcterms:modified>
</cp:coreProperties>
</file>