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70" r:id="rId6"/>
    <p:sldId id="259" r:id="rId7"/>
    <p:sldId id="260" r:id="rId8"/>
    <p:sldId id="261" r:id="rId9"/>
    <p:sldId id="263" r:id="rId10"/>
    <p:sldId id="262" r:id="rId11"/>
    <p:sldId id="269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D1607E-DD12-45EC-8E1B-6CB65D071E20}" v="10" dt="2020-11-16T22:11:13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89"/>
    <p:restoredTop sz="95964"/>
  </p:normalViewPr>
  <p:slideViewPr>
    <p:cSldViewPr snapToGrid="0" snapToObjects="1">
      <p:cViewPr varScale="1">
        <p:scale>
          <a:sx n="108" d="100"/>
          <a:sy n="108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khman Singh" userId="S::sukhman.singh01@utrgv.edu::40741d50-8abc-432f-998e-4842e2402611" providerId="AD" clId="Web-{937AA731-5426-FB23-2FF3-A9AEC1A3A3A9}"/>
    <pc:docChg chg="modSld">
      <pc:chgData name="Sukhman Singh" userId="S::sukhman.singh01@utrgv.edu::40741d50-8abc-432f-998e-4842e2402611" providerId="AD" clId="Web-{937AA731-5426-FB23-2FF3-A9AEC1A3A3A9}" dt="2020-11-16T19:11:58.045" v="13" actId="1076"/>
      <pc:docMkLst>
        <pc:docMk/>
      </pc:docMkLst>
      <pc:sldChg chg="modSp">
        <pc:chgData name="Sukhman Singh" userId="S::sukhman.singh01@utrgv.edu::40741d50-8abc-432f-998e-4842e2402611" providerId="AD" clId="Web-{937AA731-5426-FB23-2FF3-A9AEC1A3A3A9}" dt="2020-11-16T19:11:58.045" v="13" actId="1076"/>
        <pc:sldMkLst>
          <pc:docMk/>
          <pc:sldMk cId="198655411" sldId="257"/>
        </pc:sldMkLst>
        <pc:spChg chg="mod">
          <ac:chgData name="Sukhman Singh" userId="S::sukhman.singh01@utrgv.edu::40741d50-8abc-432f-998e-4842e2402611" providerId="AD" clId="Web-{937AA731-5426-FB23-2FF3-A9AEC1A3A3A9}" dt="2020-11-16T19:11:58.045" v="13" actId="1076"/>
          <ac:spMkLst>
            <pc:docMk/>
            <pc:sldMk cId="198655411" sldId="257"/>
            <ac:spMk id="5" creationId="{1AF528E3-CEE8-0C48-A5BB-352EB8153291}"/>
          </ac:spMkLst>
        </pc:spChg>
      </pc:sldChg>
      <pc:sldChg chg="modSp">
        <pc:chgData name="Sukhman Singh" userId="S::sukhman.singh01@utrgv.edu::40741d50-8abc-432f-998e-4842e2402611" providerId="AD" clId="Web-{937AA731-5426-FB23-2FF3-A9AEC1A3A3A9}" dt="2020-11-16T17:21:35.069" v="6" actId="1076"/>
        <pc:sldMkLst>
          <pc:docMk/>
          <pc:sldMk cId="3442082318" sldId="258"/>
        </pc:sldMkLst>
        <pc:spChg chg="mod">
          <ac:chgData name="Sukhman Singh" userId="S::sukhman.singh01@utrgv.edu::40741d50-8abc-432f-998e-4842e2402611" providerId="AD" clId="Web-{937AA731-5426-FB23-2FF3-A9AEC1A3A3A9}" dt="2020-11-16T17:21:35.069" v="6" actId="1076"/>
          <ac:spMkLst>
            <pc:docMk/>
            <pc:sldMk cId="3442082318" sldId="258"/>
            <ac:spMk id="4" creationId="{F8E77D2B-A45E-F440-9759-6DE4A7B7C2BF}"/>
          </ac:spMkLst>
        </pc:spChg>
      </pc:sldChg>
      <pc:sldChg chg="modSp">
        <pc:chgData name="Sukhman Singh" userId="S::sukhman.singh01@utrgv.edu::40741d50-8abc-432f-998e-4842e2402611" providerId="AD" clId="Web-{937AA731-5426-FB23-2FF3-A9AEC1A3A3A9}" dt="2020-11-16T17:23:43.467" v="7" actId="20577"/>
        <pc:sldMkLst>
          <pc:docMk/>
          <pc:sldMk cId="3584543586" sldId="259"/>
        </pc:sldMkLst>
        <pc:spChg chg="mod">
          <ac:chgData name="Sukhman Singh" userId="S::sukhman.singh01@utrgv.edu::40741d50-8abc-432f-998e-4842e2402611" providerId="AD" clId="Web-{937AA731-5426-FB23-2FF3-A9AEC1A3A3A9}" dt="2020-11-16T17:23:43.467" v="7" actId="20577"/>
          <ac:spMkLst>
            <pc:docMk/>
            <pc:sldMk cId="3584543586" sldId="259"/>
            <ac:spMk id="3" creationId="{234CF7DA-EE68-DE44-AFA0-B3828F58DA2E}"/>
          </ac:spMkLst>
        </pc:spChg>
      </pc:sldChg>
      <pc:sldChg chg="modSp">
        <pc:chgData name="Sukhman Singh" userId="S::sukhman.singh01@utrgv.edu::40741d50-8abc-432f-998e-4842e2402611" providerId="AD" clId="Web-{937AA731-5426-FB23-2FF3-A9AEC1A3A3A9}" dt="2020-11-16T17:19:16.280" v="2" actId="20577"/>
        <pc:sldMkLst>
          <pc:docMk/>
          <pc:sldMk cId="2639125804" sldId="268"/>
        </pc:sldMkLst>
        <pc:spChg chg="mod">
          <ac:chgData name="Sukhman Singh" userId="S::sukhman.singh01@utrgv.edu::40741d50-8abc-432f-998e-4842e2402611" providerId="AD" clId="Web-{937AA731-5426-FB23-2FF3-A9AEC1A3A3A9}" dt="2020-11-16T17:19:16.280" v="2" actId="20577"/>
          <ac:spMkLst>
            <pc:docMk/>
            <pc:sldMk cId="2639125804" sldId="268"/>
            <ac:spMk id="2" creationId="{C10BE269-D489-8A47-B116-1EE0D48FB9D7}"/>
          </ac:spMkLst>
        </pc:spChg>
      </pc:sldChg>
      <pc:sldChg chg="modSp">
        <pc:chgData name="Sukhman Singh" userId="S::sukhman.singh01@utrgv.edu::40741d50-8abc-432f-998e-4842e2402611" providerId="AD" clId="Web-{937AA731-5426-FB23-2FF3-A9AEC1A3A3A9}" dt="2020-11-16T17:31:12.352" v="10" actId="20577"/>
        <pc:sldMkLst>
          <pc:docMk/>
          <pc:sldMk cId="2522041765" sldId="269"/>
        </pc:sldMkLst>
        <pc:spChg chg="mod">
          <ac:chgData name="Sukhman Singh" userId="S::sukhman.singh01@utrgv.edu::40741d50-8abc-432f-998e-4842e2402611" providerId="AD" clId="Web-{937AA731-5426-FB23-2FF3-A9AEC1A3A3A9}" dt="2020-11-16T17:31:12.352" v="10" actId="20577"/>
          <ac:spMkLst>
            <pc:docMk/>
            <pc:sldMk cId="2522041765" sldId="269"/>
            <ac:spMk id="2" creationId="{F8F972E8-943C-644A-AB0E-7BC49B38C0C6}"/>
          </ac:spMkLst>
        </pc:spChg>
      </pc:sldChg>
    </pc:docChg>
  </pc:docChgLst>
  <pc:docChgLst>
    <pc:chgData name="Sukhman Singh" userId="40741d50-8abc-432f-998e-4842e2402611" providerId="ADAL" clId="{83D1607E-DD12-45EC-8E1B-6CB65D071E20}"/>
    <pc:docChg chg="custSel modSld">
      <pc:chgData name="Sukhman Singh" userId="40741d50-8abc-432f-998e-4842e2402611" providerId="ADAL" clId="{83D1607E-DD12-45EC-8E1B-6CB65D071E20}" dt="2020-11-18T16:11:07.580" v="227" actId="14100"/>
      <pc:docMkLst>
        <pc:docMk/>
      </pc:docMkLst>
      <pc:sldChg chg="modSp mod">
        <pc:chgData name="Sukhman Singh" userId="40741d50-8abc-432f-998e-4842e2402611" providerId="ADAL" clId="{83D1607E-DD12-45EC-8E1B-6CB65D071E20}" dt="2020-11-16T22:08:10.587" v="13" actId="14100"/>
        <pc:sldMkLst>
          <pc:docMk/>
          <pc:sldMk cId="3206299175" sldId="256"/>
        </pc:sldMkLst>
        <pc:spChg chg="mod">
          <ac:chgData name="Sukhman Singh" userId="40741d50-8abc-432f-998e-4842e2402611" providerId="ADAL" clId="{83D1607E-DD12-45EC-8E1B-6CB65D071E20}" dt="2020-11-16T22:08:02.169" v="12" actId="14100"/>
          <ac:spMkLst>
            <pc:docMk/>
            <pc:sldMk cId="3206299175" sldId="256"/>
            <ac:spMk id="2" creationId="{9F737FDD-477B-814C-A016-AAA0A8FD2790}"/>
          </ac:spMkLst>
        </pc:spChg>
        <pc:picChg chg="mod">
          <ac:chgData name="Sukhman Singh" userId="40741d50-8abc-432f-998e-4842e2402611" providerId="ADAL" clId="{83D1607E-DD12-45EC-8E1B-6CB65D071E20}" dt="2020-11-16T22:08:10.587" v="13" actId="14100"/>
          <ac:picMkLst>
            <pc:docMk/>
            <pc:sldMk cId="3206299175" sldId="256"/>
            <ac:picMk id="9" creationId="{8A1B9405-1B17-2246-810C-1AE222BDA4E0}"/>
          </ac:picMkLst>
        </pc:picChg>
      </pc:sldChg>
      <pc:sldChg chg="modSp mod">
        <pc:chgData name="Sukhman Singh" userId="40741d50-8abc-432f-998e-4842e2402611" providerId="ADAL" clId="{83D1607E-DD12-45EC-8E1B-6CB65D071E20}" dt="2020-11-16T22:07:46.622" v="11" actId="20577"/>
        <pc:sldMkLst>
          <pc:docMk/>
          <pc:sldMk cId="198655411" sldId="257"/>
        </pc:sldMkLst>
        <pc:spChg chg="mod">
          <ac:chgData name="Sukhman Singh" userId="40741d50-8abc-432f-998e-4842e2402611" providerId="ADAL" clId="{83D1607E-DD12-45EC-8E1B-6CB65D071E20}" dt="2020-11-16T22:07:46.622" v="11" actId="20577"/>
          <ac:spMkLst>
            <pc:docMk/>
            <pc:sldMk cId="198655411" sldId="257"/>
            <ac:spMk id="3" creationId="{47D2681A-C96D-8946-9BD0-233A3086A75A}"/>
          </ac:spMkLst>
        </pc:spChg>
      </pc:sldChg>
      <pc:sldChg chg="modSp">
        <pc:chgData name="Sukhman Singh" userId="40741d50-8abc-432f-998e-4842e2402611" providerId="ADAL" clId="{83D1607E-DD12-45EC-8E1B-6CB65D071E20}" dt="2020-11-16T17:00:26.953" v="8" actId="20577"/>
        <pc:sldMkLst>
          <pc:docMk/>
          <pc:sldMk cId="3442082318" sldId="258"/>
        </pc:sldMkLst>
        <pc:spChg chg="mod">
          <ac:chgData name="Sukhman Singh" userId="40741d50-8abc-432f-998e-4842e2402611" providerId="ADAL" clId="{83D1607E-DD12-45EC-8E1B-6CB65D071E20}" dt="2020-11-16T17:00:26.953" v="8" actId="20577"/>
          <ac:spMkLst>
            <pc:docMk/>
            <pc:sldMk cId="3442082318" sldId="258"/>
            <ac:spMk id="3" creationId="{ED2BE964-9D49-8B43-9853-F0A9441206EC}"/>
          </ac:spMkLst>
        </pc:spChg>
      </pc:sldChg>
      <pc:sldChg chg="addSp modSp mod">
        <pc:chgData name="Sukhman Singh" userId="40741d50-8abc-432f-998e-4842e2402611" providerId="ADAL" clId="{83D1607E-DD12-45EC-8E1B-6CB65D071E20}" dt="2020-11-16T22:16:33.606" v="169" actId="1076"/>
        <pc:sldMkLst>
          <pc:docMk/>
          <pc:sldMk cId="1224628501" sldId="261"/>
        </pc:sldMkLst>
        <pc:spChg chg="add mod">
          <ac:chgData name="Sukhman Singh" userId="40741d50-8abc-432f-998e-4842e2402611" providerId="ADAL" clId="{83D1607E-DD12-45EC-8E1B-6CB65D071E20}" dt="2020-11-16T22:16:14.174" v="148" actId="1076"/>
          <ac:spMkLst>
            <pc:docMk/>
            <pc:sldMk cId="1224628501" sldId="261"/>
            <ac:spMk id="2" creationId="{3F73571D-3D63-462E-8C38-4E54BF9553C5}"/>
          </ac:spMkLst>
        </pc:spChg>
        <pc:spChg chg="add mod">
          <ac:chgData name="Sukhman Singh" userId="40741d50-8abc-432f-998e-4842e2402611" providerId="ADAL" clId="{83D1607E-DD12-45EC-8E1B-6CB65D071E20}" dt="2020-11-16T22:16:22.326" v="150" actId="1076"/>
          <ac:spMkLst>
            <pc:docMk/>
            <pc:sldMk cId="1224628501" sldId="261"/>
            <ac:spMk id="3" creationId="{99779BFB-2120-44F8-9B3A-5B0C09624D00}"/>
          </ac:spMkLst>
        </pc:spChg>
        <pc:spChg chg="add mod">
          <ac:chgData name="Sukhman Singh" userId="40741d50-8abc-432f-998e-4842e2402611" providerId="ADAL" clId="{83D1607E-DD12-45EC-8E1B-6CB65D071E20}" dt="2020-11-16T22:16:18.462" v="149" actId="1076"/>
          <ac:spMkLst>
            <pc:docMk/>
            <pc:sldMk cId="1224628501" sldId="261"/>
            <ac:spMk id="4" creationId="{A0F4D554-6893-4A6A-8CF2-6D6E1BC2F6CF}"/>
          </ac:spMkLst>
        </pc:spChg>
        <pc:spChg chg="add mod">
          <ac:chgData name="Sukhman Singh" userId="40741d50-8abc-432f-998e-4842e2402611" providerId="ADAL" clId="{83D1607E-DD12-45EC-8E1B-6CB65D071E20}" dt="2020-11-16T22:16:33.606" v="169" actId="1076"/>
          <ac:spMkLst>
            <pc:docMk/>
            <pc:sldMk cId="1224628501" sldId="261"/>
            <ac:spMk id="5" creationId="{5907EFF9-1D78-4C75-BDDF-EF41E332A753}"/>
          </ac:spMkLst>
        </pc:spChg>
        <pc:spChg chg="mod">
          <ac:chgData name="Sukhman Singh" userId="40741d50-8abc-432f-998e-4842e2402611" providerId="ADAL" clId="{83D1607E-DD12-45EC-8E1B-6CB65D071E20}" dt="2020-11-16T22:13:08.974" v="88" actId="255"/>
          <ac:spMkLst>
            <pc:docMk/>
            <pc:sldMk cId="1224628501" sldId="261"/>
            <ac:spMk id="12" creationId="{A65462F5-E7D0-D74F-90AA-E878101BB135}"/>
          </ac:spMkLst>
        </pc:spChg>
        <pc:spChg chg="mod">
          <ac:chgData name="Sukhman Singh" userId="40741d50-8abc-432f-998e-4842e2402611" providerId="ADAL" clId="{83D1607E-DD12-45EC-8E1B-6CB65D071E20}" dt="2020-11-16T22:13:14.988" v="89" actId="113"/>
          <ac:spMkLst>
            <pc:docMk/>
            <pc:sldMk cId="1224628501" sldId="261"/>
            <ac:spMk id="13" creationId="{B5DF3314-7F45-CC4A-83A5-DC21067CEA08}"/>
          </ac:spMkLst>
        </pc:spChg>
      </pc:sldChg>
      <pc:sldChg chg="modSp mod">
        <pc:chgData name="Sukhman Singh" userId="40741d50-8abc-432f-998e-4842e2402611" providerId="ADAL" clId="{83D1607E-DD12-45EC-8E1B-6CB65D071E20}" dt="2020-11-16T22:13:42.781" v="91" actId="255"/>
        <pc:sldMkLst>
          <pc:docMk/>
          <pc:sldMk cId="1927871703" sldId="262"/>
        </pc:sldMkLst>
        <pc:spChg chg="mod">
          <ac:chgData name="Sukhman Singh" userId="40741d50-8abc-432f-998e-4842e2402611" providerId="ADAL" clId="{83D1607E-DD12-45EC-8E1B-6CB65D071E20}" dt="2020-11-16T22:13:42.781" v="91" actId="255"/>
          <ac:spMkLst>
            <pc:docMk/>
            <pc:sldMk cId="1927871703" sldId="262"/>
            <ac:spMk id="2" creationId="{62C74D7C-EA8F-B64D-A68F-82B6A877B85D}"/>
          </ac:spMkLst>
        </pc:spChg>
        <pc:spChg chg="mod">
          <ac:chgData name="Sukhman Singh" userId="40741d50-8abc-432f-998e-4842e2402611" providerId="ADAL" clId="{83D1607E-DD12-45EC-8E1B-6CB65D071E20}" dt="2020-11-16T22:13:37.526" v="90" actId="255"/>
          <ac:spMkLst>
            <pc:docMk/>
            <pc:sldMk cId="1927871703" sldId="262"/>
            <ac:spMk id="11" creationId="{36EEF83D-0877-7C40-A32C-EB872F21842C}"/>
          </ac:spMkLst>
        </pc:spChg>
      </pc:sldChg>
      <pc:sldChg chg="addSp modSp mod">
        <pc:chgData name="Sukhman Singh" userId="40741d50-8abc-432f-998e-4842e2402611" providerId="ADAL" clId="{83D1607E-DD12-45EC-8E1B-6CB65D071E20}" dt="2020-11-16T22:16:06.943" v="147" actId="14100"/>
        <pc:sldMkLst>
          <pc:docMk/>
          <pc:sldMk cId="2797362059" sldId="263"/>
        </pc:sldMkLst>
        <pc:spChg chg="add mod">
          <ac:chgData name="Sukhman Singh" userId="40741d50-8abc-432f-998e-4842e2402611" providerId="ADAL" clId="{83D1607E-DD12-45EC-8E1B-6CB65D071E20}" dt="2020-11-16T22:15:51.574" v="128" actId="1076"/>
          <ac:spMkLst>
            <pc:docMk/>
            <pc:sldMk cId="2797362059" sldId="263"/>
            <ac:spMk id="2" creationId="{EF225B24-6F0D-4601-B896-7792DE299137}"/>
          </ac:spMkLst>
        </pc:spChg>
        <pc:spChg chg="add mod">
          <ac:chgData name="Sukhman Singh" userId="40741d50-8abc-432f-998e-4842e2402611" providerId="ADAL" clId="{83D1607E-DD12-45EC-8E1B-6CB65D071E20}" dt="2020-11-16T22:15:55.446" v="129" actId="1076"/>
          <ac:spMkLst>
            <pc:docMk/>
            <pc:sldMk cId="2797362059" sldId="263"/>
            <ac:spMk id="3" creationId="{5D6468FB-FE1D-4C02-BBE4-B209D703189D}"/>
          </ac:spMkLst>
        </pc:spChg>
        <pc:spChg chg="add mod">
          <ac:chgData name="Sukhman Singh" userId="40741d50-8abc-432f-998e-4842e2402611" providerId="ADAL" clId="{83D1607E-DD12-45EC-8E1B-6CB65D071E20}" dt="2020-11-16T22:15:47.254" v="127" actId="1076"/>
          <ac:spMkLst>
            <pc:docMk/>
            <pc:sldMk cId="2797362059" sldId="263"/>
            <ac:spMk id="4" creationId="{7EF7A3E0-D1AF-4123-AC3C-F2FF59CC8D2D}"/>
          </ac:spMkLst>
        </pc:spChg>
        <pc:spChg chg="mod">
          <ac:chgData name="Sukhman Singh" userId="40741d50-8abc-432f-998e-4842e2402611" providerId="ADAL" clId="{83D1607E-DD12-45EC-8E1B-6CB65D071E20}" dt="2020-11-16T22:13:01.561" v="87" actId="255"/>
          <ac:spMkLst>
            <pc:docMk/>
            <pc:sldMk cId="2797362059" sldId="263"/>
            <ac:spMk id="8" creationId="{9C687190-41DC-5E4E-97C2-B82EA1758075}"/>
          </ac:spMkLst>
        </pc:spChg>
        <pc:spChg chg="mod">
          <ac:chgData name="Sukhman Singh" userId="40741d50-8abc-432f-998e-4842e2402611" providerId="ADAL" clId="{83D1607E-DD12-45EC-8E1B-6CB65D071E20}" dt="2020-11-16T22:12:53.208" v="86" actId="255"/>
          <ac:spMkLst>
            <pc:docMk/>
            <pc:sldMk cId="2797362059" sldId="263"/>
            <ac:spMk id="11" creationId="{9FF61551-FBD7-9144-B5F1-8F371E51AF97}"/>
          </ac:spMkLst>
        </pc:spChg>
        <pc:spChg chg="add mod">
          <ac:chgData name="Sukhman Singh" userId="40741d50-8abc-432f-998e-4842e2402611" providerId="ADAL" clId="{83D1607E-DD12-45EC-8E1B-6CB65D071E20}" dt="2020-11-16T22:16:06.943" v="147" actId="14100"/>
          <ac:spMkLst>
            <pc:docMk/>
            <pc:sldMk cId="2797362059" sldId="263"/>
            <ac:spMk id="14" creationId="{5D446914-13D1-40AC-80C3-A34E17459A2F}"/>
          </ac:spMkLst>
        </pc:spChg>
      </pc:sldChg>
      <pc:sldChg chg="modSp mod">
        <pc:chgData name="Sukhman Singh" userId="40741d50-8abc-432f-998e-4842e2402611" providerId="ADAL" clId="{83D1607E-DD12-45EC-8E1B-6CB65D071E20}" dt="2020-11-18T16:11:07.580" v="227" actId="14100"/>
        <pc:sldMkLst>
          <pc:docMk/>
          <pc:sldMk cId="367889052" sldId="264"/>
        </pc:sldMkLst>
        <pc:spChg chg="mod">
          <ac:chgData name="Sukhman Singh" userId="40741d50-8abc-432f-998e-4842e2402611" providerId="ADAL" clId="{83D1607E-DD12-45EC-8E1B-6CB65D071E20}" dt="2020-11-18T16:08:15.345" v="170" actId="20577"/>
          <ac:spMkLst>
            <pc:docMk/>
            <pc:sldMk cId="367889052" sldId="264"/>
            <ac:spMk id="2" creationId="{D9766A60-A7BE-5C40-8725-2B3B1B99B04E}"/>
          </ac:spMkLst>
        </pc:spChg>
        <pc:spChg chg="mod">
          <ac:chgData name="Sukhman Singh" userId="40741d50-8abc-432f-998e-4842e2402611" providerId="ADAL" clId="{83D1607E-DD12-45EC-8E1B-6CB65D071E20}" dt="2020-11-18T16:11:07.580" v="227" actId="14100"/>
          <ac:spMkLst>
            <pc:docMk/>
            <pc:sldMk cId="367889052" sldId="264"/>
            <ac:spMk id="3" creationId="{25C4ED1B-4AE8-C242-9801-770A976F91D7}"/>
          </ac:spMkLst>
        </pc:spChg>
      </pc:sldChg>
      <pc:sldChg chg="addSp modSp mod">
        <pc:chgData name="Sukhman Singh" userId="40741d50-8abc-432f-998e-4842e2402611" providerId="ADAL" clId="{83D1607E-DD12-45EC-8E1B-6CB65D071E20}" dt="2020-11-16T22:15:30.868" v="126" actId="255"/>
        <pc:sldMkLst>
          <pc:docMk/>
          <pc:sldMk cId="2522041765" sldId="269"/>
        </pc:sldMkLst>
        <pc:spChg chg="add mod">
          <ac:chgData name="Sukhman Singh" userId="40741d50-8abc-432f-998e-4842e2402611" providerId="ADAL" clId="{83D1607E-DD12-45EC-8E1B-6CB65D071E20}" dt="2020-11-16T22:14:08.345" v="93" actId="1076"/>
          <ac:spMkLst>
            <pc:docMk/>
            <pc:sldMk cId="2522041765" sldId="269"/>
            <ac:spMk id="3" creationId="{0D1000A3-2912-4109-A41C-BA9AA985D80F}"/>
          </ac:spMkLst>
        </pc:spChg>
        <pc:spChg chg="add mod">
          <ac:chgData name="Sukhman Singh" userId="40741d50-8abc-432f-998e-4842e2402611" providerId="ADAL" clId="{83D1607E-DD12-45EC-8E1B-6CB65D071E20}" dt="2020-11-16T22:14:32.407" v="97" actId="1076"/>
          <ac:spMkLst>
            <pc:docMk/>
            <pc:sldMk cId="2522041765" sldId="269"/>
            <ac:spMk id="9" creationId="{ACCBC5D7-9A4F-48DE-94D0-2A10D40833D9}"/>
          </ac:spMkLst>
        </pc:spChg>
        <pc:spChg chg="add mod">
          <ac:chgData name="Sukhman Singh" userId="40741d50-8abc-432f-998e-4842e2402611" providerId="ADAL" clId="{83D1607E-DD12-45EC-8E1B-6CB65D071E20}" dt="2020-11-16T22:15:26.127" v="125" actId="1076"/>
          <ac:spMkLst>
            <pc:docMk/>
            <pc:sldMk cId="2522041765" sldId="269"/>
            <ac:spMk id="11" creationId="{C9AAA81B-9055-40C8-8980-41156C894C17}"/>
          </ac:spMkLst>
        </pc:spChg>
        <pc:spChg chg="add mod">
          <ac:chgData name="Sukhman Singh" userId="40741d50-8abc-432f-998e-4842e2402611" providerId="ADAL" clId="{83D1607E-DD12-45EC-8E1B-6CB65D071E20}" dt="2020-11-16T22:15:30.868" v="126" actId="255"/>
          <ac:spMkLst>
            <pc:docMk/>
            <pc:sldMk cId="2522041765" sldId="269"/>
            <ac:spMk id="13" creationId="{9721F4F4-BC9A-4CFF-A529-DDE8A33BD4FA}"/>
          </ac:spMkLst>
        </pc:spChg>
      </pc:sldChg>
    </pc:docChg>
  </pc:docChgLst>
  <pc:docChgLst>
    <pc:chgData name="Sukhman Singh" userId="S::sukhman.singh01@utrgv.edu::40741d50-8abc-432f-998e-4842e2402611" providerId="AD" clId="Web-{C069EBE0-C584-F2A9-4809-581D9064069B}"/>
    <pc:docChg chg="modSld">
      <pc:chgData name="Sukhman Singh" userId="S::sukhman.singh01@utrgv.edu::40741d50-8abc-432f-998e-4842e2402611" providerId="AD" clId="Web-{C069EBE0-C584-F2A9-4809-581D9064069B}" dt="2020-11-15T18:16:14.313" v="1" actId="14100"/>
      <pc:docMkLst>
        <pc:docMk/>
      </pc:docMkLst>
      <pc:sldChg chg="modSp">
        <pc:chgData name="Sukhman Singh" userId="S::sukhman.singh01@utrgv.edu::40741d50-8abc-432f-998e-4842e2402611" providerId="AD" clId="Web-{C069EBE0-C584-F2A9-4809-581D9064069B}" dt="2020-11-15T18:14:11.243" v="0" actId="1076"/>
        <pc:sldMkLst>
          <pc:docMk/>
          <pc:sldMk cId="1224628501" sldId="261"/>
        </pc:sldMkLst>
        <pc:spChg chg="mod">
          <ac:chgData name="Sukhman Singh" userId="S::sukhman.singh01@utrgv.edu::40741d50-8abc-432f-998e-4842e2402611" providerId="AD" clId="Web-{C069EBE0-C584-F2A9-4809-581D9064069B}" dt="2020-11-15T18:14:11.243" v="0" actId="1076"/>
          <ac:spMkLst>
            <pc:docMk/>
            <pc:sldMk cId="1224628501" sldId="261"/>
            <ac:spMk id="14" creationId="{8D3B6057-E9F5-F44C-90BD-AB6BED0BD139}"/>
          </ac:spMkLst>
        </pc:spChg>
      </pc:sldChg>
      <pc:sldChg chg="modSp">
        <pc:chgData name="Sukhman Singh" userId="S::sukhman.singh01@utrgv.edu::40741d50-8abc-432f-998e-4842e2402611" providerId="AD" clId="Web-{C069EBE0-C584-F2A9-4809-581D9064069B}" dt="2020-11-15T18:16:14.313" v="1" actId="14100"/>
        <pc:sldMkLst>
          <pc:docMk/>
          <pc:sldMk cId="912538524" sldId="266"/>
        </pc:sldMkLst>
        <pc:picChg chg="mod">
          <ac:chgData name="Sukhman Singh" userId="S::sukhman.singh01@utrgv.edu::40741d50-8abc-432f-998e-4842e2402611" providerId="AD" clId="Web-{C069EBE0-C584-F2A9-4809-581D9064069B}" dt="2020-11-15T18:16:14.313" v="1" actId="14100"/>
          <ac:picMkLst>
            <pc:docMk/>
            <pc:sldMk cId="912538524" sldId="266"/>
            <ac:picMk id="7" creationId="{CDA4F4A7-587A-BE45-B1A0-10BADFEE52F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09E77-69CC-BE40-8E82-609441954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A64DC3-4F61-3E44-9730-8BF757BCF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31F2C-A883-0245-95C6-75E84338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15B5-FDDF-404E-A508-B1CBF6706A9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A48B5-832D-B842-9DDC-E06B17C2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4FB39-F88B-4742-AC77-5D5C375D4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F740-7E7B-4145-9519-C2E78785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2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D2AA-7985-C246-97AE-97D67361B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9C51B-267D-CD4A-8786-E8E0536D1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4D2FD-AABD-784C-A3E8-84E9ED324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15B5-FDDF-404E-A508-B1CBF6706A9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D4A37-F8F7-B44F-9F57-000789E0F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972D8-7F2E-D143-BEBE-03BAEE937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F740-7E7B-4145-9519-C2E78785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7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7579A1-DB37-8D45-8662-1578003F34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6DE15-2605-A04B-BC6E-E66BD7C9B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1E7ED-8C50-EA40-A6A3-273F2C21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15B5-FDDF-404E-A508-B1CBF6706A9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94868-094C-A443-B45C-E356650B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BD8C9-E01E-0342-A12A-FDE8FE41C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F740-7E7B-4145-9519-C2E78785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7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B642C-8C07-B741-80B7-FE2BEB77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E6AB4-D78B-8241-A7C6-C471738D7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85FE8-2D06-4D4C-B9A6-0DCDD6813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15B5-FDDF-404E-A508-B1CBF6706A9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46365-463A-2A4F-BC52-1D2E5835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3D6F9-85F7-4140-98DA-586B96B9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F740-7E7B-4145-9519-C2E78785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8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C0521-96BF-7A49-9AF2-CA24F5B2C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7DFF3-0D7B-D143-BD95-11E6A4E9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CC560-8331-6E4B-B9C8-68D6B3E75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15B5-FDDF-404E-A508-B1CBF6706A9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062B7-B57F-694B-915C-7DBDDDDF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2B386-17E0-154A-A3E7-A5C6BBA1F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F740-7E7B-4145-9519-C2E78785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5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D37E8-A02C-CF4C-AC4A-46F41381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6D698-F620-CB4C-A5A1-CB424D71B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A85D3-65F1-6C4B-AFD2-FE8FEFEBB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79968-77B7-AB4C-ADC7-DBBCC2C09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15B5-FDDF-404E-A508-B1CBF6706A9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7E05F-5BA9-C34E-8554-D2843C23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83BB0-010E-0A4E-AAB0-9053BAA0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F740-7E7B-4145-9519-C2E78785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3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828D-2CDA-614A-B471-D74258F34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C7AD3-ED68-F64E-81F1-26C32D041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94080-22BE-B941-B422-B09BB53CA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C6816E-2278-C848-9FF1-7B5691D93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EBCFD8-8FE7-074A-A7AF-DFB76729E2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C2B29-2633-494D-96ED-8ABFD98D7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15B5-FDDF-404E-A508-B1CBF6706A9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84A2C7-E54B-B14E-B743-C4BA248F0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739D0D-6ECA-8B45-A43B-08E50EA0B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F740-7E7B-4145-9519-C2E78785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6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325E-57FE-F340-8700-92558978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C3A28D-1136-DF4F-843A-C5BED4898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15B5-FDDF-404E-A508-B1CBF6706A9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15FF9-DB5C-6C47-B753-43E34E08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84123-AEBF-954F-9817-5F7505A4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F740-7E7B-4145-9519-C2E78785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3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ED0569-E866-3841-92B0-BB7E0A214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15B5-FDDF-404E-A508-B1CBF6706A9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447315-A5FC-0B4E-A958-A81A8157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5FBF2-2F1D-D341-A102-582B83721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F740-7E7B-4145-9519-C2E78785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E0691-DE40-7943-A35C-DDB23B19A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7DAF5-69B0-F749-AB83-2C297C9EB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8C38F-AE0D-3E4F-8BC0-8FE710410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F359F-4908-AF40-9883-F8AB0AB96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15B5-FDDF-404E-A508-B1CBF6706A9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76968-753D-9C44-8D87-1DE8810F6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28B0F-C873-7348-A1A0-5B642FEDC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F740-7E7B-4145-9519-C2E78785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4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4900C-56DD-4B41-8EE3-3AA78A319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323DB9-2587-3745-8294-0709D2DB3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5CFB5-4EBD-6347-A55F-9DC97E12C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250C9-C223-814E-92C3-B41B80E9B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15B5-FDDF-404E-A508-B1CBF6706A9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1EB89-3F7C-584A-AE90-8CA5F16B4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EFD5F-3214-4D4F-9857-734ABA26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F740-7E7B-4145-9519-C2E78785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9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5E1934-1EC8-B64D-B037-FD62241E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7FDFD-4CD6-834A-A3C2-C981FE456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1A123-046D-F547-AEEB-575F10D99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C15B5-FDDF-404E-A508-B1CBF6706A9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B05FD-C03E-CD45-8121-266C9B660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30EF8-5296-D64E-B95A-D2CC29880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6F740-7E7B-4145-9519-C2E78785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9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EB7817-E168-4C54-A112-A79DDCDB3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737FDD-477B-814C-A016-AAA0A8FD2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336" y="-496999"/>
            <a:ext cx="9916550" cy="2777077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Exposure to polyphenol-rich purple corn pericarp extract restricts fall armyworm (</a:t>
            </a:r>
            <a:r>
              <a:rPr lang="en-US" sz="3200" b="1" i="1" dirty="0"/>
              <a:t>Spodoptera frugiperda</a:t>
            </a:r>
            <a:r>
              <a:rPr lang="en-US" sz="3200" b="1" dirty="0"/>
              <a:t>) growth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6D437-371D-F948-811D-B7944041A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6647" y="3427095"/>
            <a:ext cx="3014762" cy="1305532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Sukhman Singh</a:t>
            </a:r>
          </a:p>
          <a:p>
            <a:pPr algn="l"/>
            <a:r>
              <a:rPr lang="en-US" sz="2000" b="1" dirty="0"/>
              <a:t>MS Biology student </a:t>
            </a:r>
          </a:p>
          <a:p>
            <a:pPr algn="l"/>
            <a:r>
              <a:rPr lang="en-US" sz="2000" b="1" dirty="0"/>
              <a:t>Department of Biology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58AEE7-96E5-490E-93E2-263A0D51B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A close up of an insect&#10;&#10;Description automatically generated">
            <a:extLst>
              <a:ext uri="{FF2B5EF4-FFF2-40B4-BE49-F238E27FC236}">
                <a16:creationId xmlns:a16="http://schemas.microsoft.com/office/drawing/2014/main" id="{BBDEC51E-C10D-1540-9577-13E54F88A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2512" y="4896090"/>
            <a:ext cx="2167772" cy="899223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ogo&#10;&#10;Description automatically generated">
            <a:extLst>
              <a:ext uri="{FF2B5EF4-FFF2-40B4-BE49-F238E27FC236}">
                <a16:creationId xmlns:a16="http://schemas.microsoft.com/office/drawing/2014/main" id="{3ECCD070-E146-5C4B-AFB6-55655E642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4133" y="173483"/>
            <a:ext cx="1261556" cy="1217752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green frog&#10;&#10;Description automatically generated">
            <a:extLst>
              <a:ext uri="{FF2B5EF4-FFF2-40B4-BE49-F238E27FC236}">
                <a16:creationId xmlns:a16="http://schemas.microsoft.com/office/drawing/2014/main" id="{8A1B9405-1B17-2246-810C-1AE222BDA4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86" b="1"/>
          <a:stretch/>
        </p:blipFill>
        <p:spPr>
          <a:xfrm>
            <a:off x="9121600" y="2280078"/>
            <a:ext cx="2914089" cy="4104215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629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74D7C-EA8F-B64D-A68F-82B6A877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288836" cy="965200"/>
          </a:xfrm>
        </p:spPr>
        <p:txBody>
          <a:bodyPr>
            <a:normAutofit/>
          </a:bodyPr>
          <a:lstStyle/>
          <a:p>
            <a:r>
              <a:rPr lang="en-US" sz="3600" dirty="0"/>
              <a:t>Results: pupae mass, length and time to pupate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9B46BDC8-8259-FE49-9DAD-A76DAAEF4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2968" y="755030"/>
            <a:ext cx="3903147" cy="2885240"/>
          </a:xfr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7DD9F460-020F-064F-AD49-D25F83601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79227"/>
            <a:ext cx="4154732" cy="2861043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921C6523-C061-A343-ABCB-FD7A69B09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968" y="3796173"/>
            <a:ext cx="4154732" cy="29363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934343-7CB7-EC48-9915-0F4247C62B53}"/>
              </a:ext>
            </a:extLst>
          </p:cNvPr>
          <p:cNvSpPr txBox="1"/>
          <p:nvPr/>
        </p:nvSpPr>
        <p:spPr>
          <a:xfrm>
            <a:off x="7860823" y="965201"/>
            <a:ext cx="238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Kruskal-Wallis test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09E590-4CE6-D04D-B370-6815A138BAA5}"/>
              </a:ext>
            </a:extLst>
          </p:cNvPr>
          <p:cNvSpPr txBox="1"/>
          <p:nvPr/>
        </p:nvSpPr>
        <p:spPr>
          <a:xfrm>
            <a:off x="3060345" y="3796173"/>
            <a:ext cx="238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Kruskal-Wallis test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8698BE-3E5F-B845-A6C5-B9D2A2023CAD}"/>
              </a:ext>
            </a:extLst>
          </p:cNvPr>
          <p:cNvSpPr txBox="1"/>
          <p:nvPr/>
        </p:nvSpPr>
        <p:spPr>
          <a:xfrm>
            <a:off x="3393548" y="920001"/>
            <a:ext cx="238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t- test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59AAF1-77D3-0B4D-BC6A-AD678001EC33}"/>
              </a:ext>
            </a:extLst>
          </p:cNvPr>
          <p:cNvSpPr/>
          <p:nvPr/>
        </p:nvSpPr>
        <p:spPr>
          <a:xfrm>
            <a:off x="6023178" y="623324"/>
            <a:ext cx="540328" cy="713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446D0A8-E13D-CE42-AAEB-D42BD2EEEA7F}"/>
              </a:ext>
            </a:extLst>
          </p:cNvPr>
          <p:cNvSpPr/>
          <p:nvPr/>
        </p:nvSpPr>
        <p:spPr>
          <a:xfrm>
            <a:off x="1485626" y="1011027"/>
            <a:ext cx="658136" cy="5566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7AA3123-1C87-A74F-BB5A-3CD93308184C}"/>
              </a:ext>
            </a:extLst>
          </p:cNvPr>
          <p:cNvSpPr/>
          <p:nvPr/>
        </p:nvSpPr>
        <p:spPr>
          <a:xfrm>
            <a:off x="1661659" y="3795736"/>
            <a:ext cx="473332" cy="5574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EEF83D-0877-7C40-A32C-EB872F21842C}"/>
              </a:ext>
            </a:extLst>
          </p:cNvPr>
          <p:cNvSpPr txBox="1"/>
          <p:nvPr/>
        </p:nvSpPr>
        <p:spPr>
          <a:xfrm>
            <a:off x="6163932" y="4909222"/>
            <a:ext cx="5948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Purple corn negatively affected pupal stage of </a:t>
            </a:r>
            <a:r>
              <a:rPr lang="en-US" sz="2800" i="1" dirty="0"/>
              <a:t>S. frugiperda</a:t>
            </a:r>
          </a:p>
        </p:txBody>
      </p:sp>
    </p:spTree>
    <p:extLst>
      <p:ext uri="{BB962C8B-B14F-4D97-AF65-F5344CB8AC3E}">
        <p14:creationId xmlns:p14="http://schemas.microsoft.com/office/powerpoint/2010/main" val="1927871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72E8-943C-644A-AB0E-7BC49B38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are different for </a:t>
            </a:r>
            <a:r>
              <a:rPr lang="en-US" i="1"/>
              <a:t>Manduca</a:t>
            </a:r>
            <a:r>
              <a:rPr lang="en-US" dirty="0"/>
              <a:t> and FAW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1D723-A4F0-7F4C-A23B-2D5A2E93D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78" t="14978"/>
          <a:stretch/>
        </p:blipFill>
        <p:spPr>
          <a:xfrm>
            <a:off x="132203" y="1854797"/>
            <a:ext cx="6302183" cy="3617281"/>
          </a:xfrm>
          <a:prstGeom prst="rect">
            <a:avLst/>
          </a:prstGeom>
        </p:spPr>
      </p:pic>
      <p:pic>
        <p:nvPicPr>
          <p:cNvPr id="5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CBEA6D3-0D47-644E-8453-0294254F2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819"/>
          <a:stretch/>
        </p:blipFill>
        <p:spPr>
          <a:xfrm>
            <a:off x="6310241" y="1507107"/>
            <a:ext cx="4963509" cy="3843785"/>
          </a:xfr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E73B08F-DEF5-EA4D-B63A-3DBB8D0CE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264" y="5472078"/>
            <a:ext cx="4055595" cy="128502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D1000A3-2912-4109-A41C-BA9AA985D80F}"/>
              </a:ext>
            </a:extLst>
          </p:cNvPr>
          <p:cNvSpPr/>
          <p:nvPr/>
        </p:nvSpPr>
        <p:spPr>
          <a:xfrm>
            <a:off x="7328236" y="1690688"/>
            <a:ext cx="177553" cy="17755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CBC5D7-9A4F-48DE-94D0-2A10D40833D9}"/>
              </a:ext>
            </a:extLst>
          </p:cNvPr>
          <p:cNvSpPr/>
          <p:nvPr/>
        </p:nvSpPr>
        <p:spPr>
          <a:xfrm>
            <a:off x="7328236" y="1963045"/>
            <a:ext cx="177553" cy="1775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AAA81B-9055-40C8-8980-41156C894C17}"/>
              </a:ext>
            </a:extLst>
          </p:cNvPr>
          <p:cNvSpPr txBox="1"/>
          <p:nvPr/>
        </p:nvSpPr>
        <p:spPr>
          <a:xfrm>
            <a:off x="7702763" y="1594799"/>
            <a:ext cx="86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Control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21F4F4-BC9A-4CFF-A529-DDE8A33BD4FA}"/>
              </a:ext>
            </a:extLst>
          </p:cNvPr>
          <p:cNvSpPr txBox="1"/>
          <p:nvPr/>
        </p:nvSpPr>
        <p:spPr>
          <a:xfrm>
            <a:off x="7723563" y="1896638"/>
            <a:ext cx="1287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Purple corn </a:t>
            </a:r>
          </a:p>
        </p:txBody>
      </p:sp>
    </p:spTree>
    <p:extLst>
      <p:ext uri="{BB962C8B-B14F-4D97-AF65-F5344CB8AC3E}">
        <p14:creationId xmlns:p14="http://schemas.microsoft.com/office/powerpoint/2010/main" val="2522041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93628A-4A26-42A6-859F-D1C95150A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66A60-A7BE-5C40-8725-2B3B1B99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39"/>
            <a:ext cx="5715000" cy="1346693"/>
          </a:xfrm>
        </p:spPr>
        <p:txBody>
          <a:bodyPr>
            <a:normAutofit/>
          </a:bodyPr>
          <a:lstStyle/>
          <a:p>
            <a:r>
              <a:rPr lang="en-US" sz="4000" dirty="0"/>
              <a:t>Conclusions: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32152E-6A17-42D3-9591-5CAC0BFEE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4ED1B-4AE8-C242-9801-770A976F9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399101"/>
            <a:ext cx="5715000" cy="1791160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Bioactive compounds present in purple corn pericarp can be toxic to insect pests.</a:t>
            </a:r>
          </a:p>
          <a:p>
            <a:pPr algn="just"/>
            <a:r>
              <a:rPr lang="en-US" sz="2000" dirty="0"/>
              <a:t>It can act as antioxidant against insect herbivores.</a:t>
            </a:r>
          </a:p>
          <a:p>
            <a:pPr algn="just"/>
            <a:r>
              <a:rPr lang="en-US" sz="2000" dirty="0"/>
              <a:t>Purple corn pericarp have potential to be used as bio pesticide against insect herbivores.</a:t>
            </a:r>
          </a:p>
          <a:p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D1E45D-067D-4152-BAD5-4265AFF7D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509" y="891540"/>
            <a:ext cx="4639186" cy="5071110"/>
          </a:xfrm>
          <a:prstGeom prst="rect">
            <a:avLst/>
          </a:prstGeom>
          <a:solidFill>
            <a:srgbClr val="687074"/>
          </a:solidFill>
          <a:ln>
            <a:noFill/>
          </a:ln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green, sitting, table, sign&#10;&#10;Description automatically generated">
            <a:extLst>
              <a:ext uri="{FF2B5EF4-FFF2-40B4-BE49-F238E27FC236}">
                <a16:creationId xmlns:a16="http://schemas.microsoft.com/office/drawing/2014/main" id="{B861FAD3-B102-4F4B-845B-661CB8CC8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367" y="865673"/>
            <a:ext cx="4864327" cy="51228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3284E2-42D9-424D-880B-84379CE6C63E}"/>
              </a:ext>
            </a:extLst>
          </p:cNvPr>
          <p:cNvSpPr txBox="1"/>
          <p:nvPr/>
        </p:nvSpPr>
        <p:spPr>
          <a:xfrm>
            <a:off x="7327367" y="6257581"/>
            <a:ext cx="297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Singh and Kariyat 2020</a:t>
            </a:r>
          </a:p>
        </p:txBody>
      </p:sp>
    </p:spTree>
    <p:extLst>
      <p:ext uri="{BB962C8B-B14F-4D97-AF65-F5344CB8AC3E}">
        <p14:creationId xmlns:p14="http://schemas.microsoft.com/office/powerpoint/2010/main" val="367889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C995E-91D7-5844-AEE5-AC2096183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E96E8-8716-5C4C-A49A-6F62B6BC1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9421"/>
          </a:xfrm>
        </p:spPr>
        <p:txBody>
          <a:bodyPr>
            <a:normAutofit/>
          </a:bodyPr>
          <a:lstStyle/>
          <a:p>
            <a:r>
              <a:rPr lang="en-US" sz="2400" dirty="0" err="1"/>
              <a:t>GuptaS</a:t>
            </a:r>
            <a:r>
              <a:rPr lang="en-US" sz="2400" dirty="0"/>
              <a:t>, </a:t>
            </a:r>
            <a:r>
              <a:rPr lang="en-US" sz="2400" dirty="0" err="1"/>
              <a:t>DikshitA</a:t>
            </a:r>
            <a:r>
              <a:rPr lang="en-US" sz="2400" dirty="0"/>
              <a:t> . Biopesticides: an ecofriendly approach for pest control. JBiopest;2010.. </a:t>
            </a:r>
          </a:p>
          <a:p>
            <a:r>
              <a:rPr lang="en-US" sz="2400" dirty="0" err="1"/>
              <a:t>LiQ</a:t>
            </a:r>
            <a:r>
              <a:rPr lang="en-US" sz="2400" dirty="0"/>
              <a:t>, </a:t>
            </a:r>
            <a:r>
              <a:rPr lang="en-US" sz="2400" dirty="0" err="1"/>
              <a:t>SomavatP</a:t>
            </a:r>
            <a:r>
              <a:rPr lang="en-US" sz="2400" dirty="0"/>
              <a:t>, </a:t>
            </a:r>
            <a:r>
              <a:rPr lang="en-US" sz="2400" dirty="0" err="1"/>
              <a:t>SinghV</a:t>
            </a:r>
            <a:r>
              <a:rPr lang="en-US" sz="2400" dirty="0"/>
              <a:t>, </a:t>
            </a:r>
            <a:r>
              <a:rPr lang="en-US" sz="2400" dirty="0" err="1"/>
              <a:t>ChathamL</a:t>
            </a:r>
            <a:r>
              <a:rPr lang="en-US" sz="2400" dirty="0"/>
              <a:t>, </a:t>
            </a:r>
            <a:r>
              <a:rPr lang="en-US" sz="2400" dirty="0" err="1"/>
              <a:t>MejiaEGD</a:t>
            </a:r>
            <a:r>
              <a:rPr lang="en-US" sz="2400" dirty="0"/>
              <a:t> . A comparative study of anthocyanin distribution in purple and blue corn coproducts from three conventional fractionation processes. Food Chem. 2017;231:332–339. doi:10.1016/j.foodchem.2017.03.146. </a:t>
            </a:r>
          </a:p>
          <a:p>
            <a:r>
              <a:rPr lang="en-US" sz="2400" dirty="0" err="1"/>
              <a:t>TayalM</a:t>
            </a:r>
            <a:r>
              <a:rPr lang="en-US" sz="2400" dirty="0"/>
              <a:t>, </a:t>
            </a:r>
            <a:r>
              <a:rPr lang="en-US" sz="2400" dirty="0" err="1"/>
              <a:t>SomavatP</a:t>
            </a:r>
            <a:r>
              <a:rPr lang="en-US" sz="2400" dirty="0"/>
              <a:t>, </a:t>
            </a:r>
            <a:r>
              <a:rPr lang="en-US" sz="2400" dirty="0" err="1"/>
              <a:t>RodriguezI</a:t>
            </a:r>
            <a:r>
              <a:rPr lang="en-US" sz="2400" dirty="0"/>
              <a:t>, </a:t>
            </a:r>
            <a:r>
              <a:rPr lang="en-US" sz="2400" dirty="0" err="1"/>
              <a:t>ThomasT</a:t>
            </a:r>
            <a:r>
              <a:rPr lang="en-US" sz="2400" dirty="0"/>
              <a:t>, </a:t>
            </a:r>
            <a:r>
              <a:rPr lang="en-US" sz="2400" dirty="0" err="1"/>
              <a:t>ChristoffersenB</a:t>
            </a:r>
            <a:r>
              <a:rPr lang="en-US" sz="2400" dirty="0"/>
              <a:t>, </a:t>
            </a:r>
            <a:r>
              <a:rPr lang="en-US" sz="2400" dirty="0" err="1"/>
              <a:t>KariyatR</a:t>
            </a:r>
            <a:r>
              <a:rPr lang="en-US" sz="2400" dirty="0"/>
              <a:t> . Polyphenol-rich purple corn pericarp extract adversely impacts herbivore growth and development. Insects. 2020;11(2):98. doi:10.3390/insects11020098</a:t>
            </a:r>
          </a:p>
        </p:txBody>
      </p:sp>
    </p:spTree>
    <p:extLst>
      <p:ext uri="{BB962C8B-B14F-4D97-AF65-F5344CB8AC3E}">
        <p14:creationId xmlns:p14="http://schemas.microsoft.com/office/powerpoint/2010/main" val="392972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9F8B2-9B73-614B-BCB0-430D4759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398" y="2753748"/>
            <a:ext cx="4898135" cy="13466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Acknowledgements: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4540FEF-83D0-4AC0-B031-8BA3F765B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DF42FD-C2ED-4846-A7BF-E8695CC71CC0}"/>
              </a:ext>
            </a:extLst>
          </p:cNvPr>
          <p:cNvSpPr txBox="1"/>
          <p:nvPr/>
        </p:nvSpPr>
        <p:spPr>
          <a:xfrm>
            <a:off x="7238685" y="5365214"/>
            <a:ext cx="2162281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Dr. Rupesh </a:t>
            </a:r>
            <a:r>
              <a:rPr lang="en-US" sz="2000" dirty="0" err="1"/>
              <a:t>Kariyat</a:t>
            </a:r>
            <a:endParaRPr lang="en-US" sz="2000" dirty="0"/>
          </a:p>
        </p:txBody>
      </p:sp>
      <p:pic>
        <p:nvPicPr>
          <p:cNvPr id="6" name="Picture 4" descr="College of Agriculture, Food, and Natural Resources // Pavel Somavat">
            <a:extLst>
              <a:ext uri="{FF2B5EF4-FFF2-40B4-BE49-F238E27FC236}">
                <a16:creationId xmlns:a16="http://schemas.microsoft.com/office/drawing/2014/main" id="{9C321913-61C2-C44A-9454-9794B1B97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3" r="22471" b="-1"/>
          <a:stretch/>
        </p:blipFill>
        <p:spPr bwMode="auto">
          <a:xfrm>
            <a:off x="10001027" y="1681665"/>
            <a:ext cx="1782615" cy="3490860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7EBD21B-F126-49B7-A7E1-BF43C0BD8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92977" y="891540"/>
            <a:ext cx="0" cy="5074920"/>
          </a:xfrm>
          <a:prstGeom prst="line">
            <a:avLst/>
          </a:prstGeom>
          <a:ln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8E5FBDE-8540-4042-8288-4641256B2254}"/>
              </a:ext>
            </a:extLst>
          </p:cNvPr>
          <p:cNvSpPr txBox="1"/>
          <p:nvPr/>
        </p:nvSpPr>
        <p:spPr>
          <a:xfrm>
            <a:off x="9972582" y="5365214"/>
            <a:ext cx="195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Dr. Pavel </a:t>
            </a:r>
            <a:r>
              <a:rPr lang="en-US" dirty="0" err="1"/>
              <a:t>Somavat</a:t>
            </a:r>
            <a:endParaRPr lang="en-US"/>
          </a:p>
        </p:txBody>
      </p:sp>
      <p:pic>
        <p:nvPicPr>
          <p:cNvPr id="7" name="Picture 6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CDA4F4A7-587A-BE45-B1A0-10BADFEE5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360" y="1683648"/>
            <a:ext cx="2882191" cy="349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38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C602DC3-9AE9-41A8-A15E-4A92F171B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A8F3A-A224-9945-8008-B085E0FCB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50" y="891541"/>
            <a:ext cx="5866189" cy="40740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D8995B-B799-4347-9329-AB4302D71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B9930B-1C7C-4FD2-8FC6-263F72BA8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509" y="891540"/>
            <a:ext cx="4639186" cy="5071110"/>
          </a:xfrm>
          <a:prstGeom prst="rect">
            <a:avLst/>
          </a:prstGeom>
          <a:solidFill>
            <a:srgbClr val="687074"/>
          </a:solidFill>
          <a:ln>
            <a:noFill/>
          </a:ln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6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A93628A-4A26-42A6-859F-D1C95150A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86CCC2-BE7F-2B44-AAE2-0937FBC64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722" y="0"/>
            <a:ext cx="5715000" cy="1346693"/>
          </a:xfrm>
        </p:spPr>
        <p:txBody>
          <a:bodyPr>
            <a:normAutofit/>
          </a:bodyPr>
          <a:lstStyle/>
          <a:p>
            <a:r>
              <a:rPr lang="en-US" sz="4000" dirty="0"/>
              <a:t>Introduction: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61D707-5E7F-4B7C-910D-94A83595D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2681A-C96D-8946-9BD0-233A3086A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21" y="1685817"/>
            <a:ext cx="5910859" cy="3399966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Bioactive secondary compounds are present in plants.</a:t>
            </a:r>
          </a:p>
          <a:p>
            <a:pPr algn="just"/>
            <a:r>
              <a:rPr lang="en-US" sz="2400" dirty="0"/>
              <a:t>Have the potential to be developed as safe alternative to chemical pesticides.</a:t>
            </a:r>
          </a:p>
          <a:p>
            <a:pPr algn="just"/>
            <a:r>
              <a:rPr lang="en-US" sz="2400" dirty="0"/>
              <a:t>However, extraction is expensive.</a:t>
            </a:r>
          </a:p>
          <a:p>
            <a:pPr algn="just"/>
            <a:r>
              <a:rPr lang="en-US" sz="2400" dirty="0"/>
              <a:t>Testing on multiple herbivores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528E3-CEE8-0C48-A5BB-352EB8153291}"/>
              </a:ext>
            </a:extLst>
          </p:cNvPr>
          <p:cNvSpPr txBox="1"/>
          <p:nvPr/>
        </p:nvSpPr>
        <p:spPr>
          <a:xfrm>
            <a:off x="7745853" y="6269800"/>
            <a:ext cx="4619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Jamwal</a:t>
            </a:r>
            <a:r>
              <a:rPr lang="en-US" dirty="0"/>
              <a:t> et al., 2018; Gupta and Dikshit, 2010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1FB1B6-CE0C-6146-9599-91676AC6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30" y="1926220"/>
            <a:ext cx="5140043" cy="281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5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BE269-D489-8A47-B116-1EE0D48F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54" y="0"/>
            <a:ext cx="13348154" cy="1325563"/>
          </a:xfrm>
        </p:spPr>
        <p:txBody>
          <a:bodyPr>
            <a:normAutofit/>
          </a:bodyPr>
          <a:lstStyle/>
          <a:p>
            <a:r>
              <a:rPr lang="en-US" sz="3600"/>
              <a:t>Lab focus: polyphenols and flavonoids affect herbivores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847D7EA-BB3D-8146-A6FF-05EEB22E7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81" y="5027323"/>
            <a:ext cx="5987219" cy="1830677"/>
          </a:xfrm>
          <a:ln>
            <a:solidFill>
              <a:srgbClr val="C00000"/>
            </a:solidFill>
          </a:ln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B50E1A5-AB7D-3943-A367-14B64988A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1" y="3429000"/>
            <a:ext cx="4907706" cy="155502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AD19C36-4DEA-B243-9833-931E65552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81" y="1373683"/>
            <a:ext cx="6582271" cy="201124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E0B154-E219-5541-B602-B26F82BF0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394" y="1456861"/>
            <a:ext cx="3873500" cy="50927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39125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1C95D-45BE-C545-B657-B69C942D3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Introduction: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2BE964-9D49-8B43-9853-F0A9441206EC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2398713"/>
                <a:ext cx="5715000" cy="18542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400" dirty="0"/>
                  <a:t>Purple corn pericarp: rich in polyphenols.</a:t>
                </a:r>
              </a:p>
              <a:p>
                <a:pPr algn="just"/>
                <a:r>
                  <a:rPr lang="en-US" sz="2400" dirty="0"/>
                  <a:t>Pericarp: byproduct of corn processing.</a:t>
                </a:r>
              </a:p>
              <a:p>
                <a:pPr algn="just"/>
                <a:r>
                  <a:rPr lang="en-US" sz="2400" dirty="0"/>
                  <a:t>~4710.08</a:t>
                </a:r>
                <a14:m>
                  <m:oMath xmlns:m="http://schemas.openxmlformats.org/officeDocument/2006/math">
                    <m:r>
                      <a:rPr lang="en-US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43.13 mg/kg anthocyanin in pericarp.</a:t>
                </a: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2BE964-9D49-8B43-9853-F0A9441206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2398713"/>
                <a:ext cx="5715000" cy="1854200"/>
              </a:xfrm>
              <a:blipFill>
                <a:blip r:embed="rId2"/>
                <a:stretch>
                  <a:fillRect l="-1386" t="-4590" r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8E77D2B-A45E-F440-9759-6DE4A7B7C2BF}"/>
              </a:ext>
            </a:extLst>
          </p:cNvPr>
          <p:cNvSpPr txBox="1"/>
          <p:nvPr/>
        </p:nvSpPr>
        <p:spPr>
          <a:xfrm>
            <a:off x="8518987" y="6258986"/>
            <a:ext cx="318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 et al., 2017; Tayal et al., 2020</a:t>
            </a:r>
          </a:p>
        </p:txBody>
      </p:sp>
      <p:pic>
        <p:nvPicPr>
          <p:cNvPr id="2050" name="Picture 2" descr="Healthy Food Ingredients' online marketplace gives smaller bakers access to  non-GMO flours">
            <a:extLst>
              <a:ext uri="{FF2B5EF4-FFF2-40B4-BE49-F238E27FC236}">
                <a16:creationId xmlns:a16="http://schemas.microsoft.com/office/drawing/2014/main" id="{4C6CAE6C-687C-A448-8D00-777777657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191" y="388455"/>
            <a:ext cx="5500186" cy="36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082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omato&#10;&#10;Description automatically generated">
            <a:extLst>
              <a:ext uri="{FF2B5EF4-FFF2-40B4-BE49-F238E27FC236}">
                <a16:creationId xmlns:a16="http://schemas.microsoft.com/office/drawing/2014/main" id="{8D221F01-6ACB-E341-ACC8-3A4A91CC9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957" y="0"/>
            <a:ext cx="10287000" cy="6858000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358FFF3-7916-DF43-9099-98E953447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957" y="5302978"/>
            <a:ext cx="4907706" cy="155502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9548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93628A-4A26-42A6-859F-D1C95150A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B49863-C977-8E46-A3D3-6D499E7AF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39"/>
            <a:ext cx="5715000" cy="1346693"/>
          </a:xfrm>
        </p:spPr>
        <p:txBody>
          <a:bodyPr>
            <a:normAutofit/>
          </a:bodyPr>
          <a:lstStyle/>
          <a:p>
            <a:r>
              <a:rPr lang="en-US" sz="4000"/>
              <a:t>Hypothesis: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32152E-6A17-42D3-9591-5CAC0BFEE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CF7DA-EE68-DE44-AFA0-B3828F58D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399100"/>
            <a:ext cx="5715000" cy="22206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400" dirty="0"/>
              <a:t>Purple corn pericarp rich in polyphenols will restrict the growth and development of generalist caterpillars.</a:t>
            </a:r>
          </a:p>
          <a:p>
            <a:pPr algn="just"/>
            <a:r>
              <a:rPr lang="en-US" sz="2400" dirty="0"/>
              <a:t>It will also negatively </a:t>
            </a:r>
            <a:r>
              <a:rPr lang="en-US" sz="2400"/>
              <a:t>affect</a:t>
            </a:r>
            <a:r>
              <a:rPr lang="en-US" sz="2400" dirty="0"/>
              <a:t> its pupal stages as well.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D1E45D-067D-4152-BAD5-4265AFF7D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509" y="891540"/>
            <a:ext cx="4639186" cy="5071110"/>
          </a:xfrm>
          <a:prstGeom prst="rect">
            <a:avLst/>
          </a:prstGeom>
          <a:solidFill>
            <a:srgbClr val="687074"/>
          </a:solidFill>
          <a:ln>
            <a:noFill/>
          </a:ln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green leaf&#10;&#10;Description automatically generated">
            <a:extLst>
              <a:ext uri="{FF2B5EF4-FFF2-40B4-BE49-F238E27FC236}">
                <a16:creationId xmlns:a16="http://schemas.microsoft.com/office/drawing/2014/main" id="{BDF11711-1D3C-584E-B5C9-923D7D766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508" y="891539"/>
            <a:ext cx="4716999" cy="50711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B9AC8E-D712-A141-8655-13EA4B5AAC6A}"/>
              </a:ext>
            </a:extLst>
          </p:cNvPr>
          <p:cNvSpPr/>
          <p:nvPr/>
        </p:nvSpPr>
        <p:spPr>
          <a:xfrm>
            <a:off x="7518894" y="6040992"/>
            <a:ext cx="3907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Spodoptera </a:t>
            </a:r>
            <a:r>
              <a:rPr lang="en-US" i="1" dirty="0" err="1"/>
              <a:t>frugiperda</a:t>
            </a:r>
            <a:r>
              <a:rPr lang="en-US" i="1" dirty="0"/>
              <a:t> Fall Army Worm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543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754E-CE40-AF4A-9CA3-A25E23C9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Material and methods: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299057-F23E-0F4B-A0E9-E2B7DDD44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828" y="1482552"/>
            <a:ext cx="1409219" cy="4859378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3A7C10FD-675E-8145-B7DA-230EA4929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944" y="1482552"/>
            <a:ext cx="1409219" cy="4859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B7DFA6-E193-AD4F-8E1F-4206F20BF0FE}"/>
              </a:ext>
            </a:extLst>
          </p:cNvPr>
          <p:cNvSpPr txBox="1"/>
          <p:nvPr/>
        </p:nvSpPr>
        <p:spPr>
          <a:xfrm>
            <a:off x="0" y="4321550"/>
            <a:ext cx="194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Purple corn pericarp extract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A3045D-F467-FD4F-BA78-CA49BB5D6E53}"/>
              </a:ext>
            </a:extLst>
          </p:cNvPr>
          <p:cNvSpPr txBox="1"/>
          <p:nvPr/>
        </p:nvSpPr>
        <p:spPr>
          <a:xfrm>
            <a:off x="-83411" y="1890741"/>
            <a:ext cx="152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Purple corn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CF0F6A-1498-D846-8804-849CBB2A4096}"/>
              </a:ext>
            </a:extLst>
          </p:cNvPr>
          <p:cNvSpPr txBox="1"/>
          <p:nvPr/>
        </p:nvSpPr>
        <p:spPr>
          <a:xfrm>
            <a:off x="-18935" y="3105834"/>
            <a:ext cx="1743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Purple corn pericarp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A9B8E4-D43B-BE49-A976-C5D2C000AAA0}"/>
              </a:ext>
            </a:extLst>
          </p:cNvPr>
          <p:cNvSpPr txBox="1"/>
          <p:nvPr/>
        </p:nvSpPr>
        <p:spPr>
          <a:xfrm>
            <a:off x="-36955" y="5418599"/>
            <a:ext cx="2240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Artificial diet prepared from pericarp extract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49B17E-27C5-934B-8D6A-653E39514972}"/>
              </a:ext>
            </a:extLst>
          </p:cNvPr>
          <p:cNvSpPr txBox="1"/>
          <p:nvPr/>
        </p:nvSpPr>
        <p:spPr>
          <a:xfrm>
            <a:off x="8917200" y="6524054"/>
            <a:ext cx="2240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S. frugiperda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8D0-6356-3F4B-AD85-439FB2126405}"/>
              </a:ext>
            </a:extLst>
          </p:cNvPr>
          <p:cNvSpPr txBox="1"/>
          <p:nvPr/>
        </p:nvSpPr>
        <p:spPr>
          <a:xfrm>
            <a:off x="4975608" y="6495549"/>
            <a:ext cx="2240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artificial diet</a:t>
            </a:r>
          </a:p>
        </p:txBody>
      </p:sp>
      <p:pic>
        <p:nvPicPr>
          <p:cNvPr id="5" name="Picture 4" descr="A close up of a green leaf&#10;&#10;Description automatically generated">
            <a:extLst>
              <a:ext uri="{FF2B5EF4-FFF2-40B4-BE49-F238E27FC236}">
                <a16:creationId xmlns:a16="http://schemas.microsoft.com/office/drawing/2014/main" id="{C33BBFC2-7CE3-BF4F-BF7E-E5EC3B399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7530" y="1482550"/>
            <a:ext cx="4057392" cy="485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50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9881DB1C-560C-4E46-B746-B31C78739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73" y="446399"/>
            <a:ext cx="5950024" cy="641160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3129E1-C7C6-C047-A0CD-803BCB00BFA6}"/>
              </a:ext>
            </a:extLst>
          </p:cNvPr>
          <p:cNvSpPr txBox="1"/>
          <p:nvPr/>
        </p:nvSpPr>
        <p:spPr>
          <a:xfrm>
            <a:off x="5556233" y="6488452"/>
            <a:ext cx="238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Kruskal-Wallis test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CD96319-5FF7-9241-96D9-1E685A905660}"/>
              </a:ext>
            </a:extLst>
          </p:cNvPr>
          <p:cNvSpPr/>
          <p:nvPr/>
        </p:nvSpPr>
        <p:spPr>
          <a:xfrm>
            <a:off x="5978797" y="241008"/>
            <a:ext cx="772392" cy="8022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5DF3314-7F45-CC4A-83A5-DC21067CEA08}"/>
              </a:ext>
            </a:extLst>
          </p:cNvPr>
          <p:cNvSpPr txBox="1">
            <a:spLocks/>
          </p:cNvSpPr>
          <p:nvPr/>
        </p:nvSpPr>
        <p:spPr>
          <a:xfrm>
            <a:off x="1524144" y="136190"/>
            <a:ext cx="10454089" cy="87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Results: caterpillar mass gain over previous mass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5462F5-E7D0-D74F-90AA-E878101BB135}"/>
              </a:ext>
            </a:extLst>
          </p:cNvPr>
          <p:cNvSpPr txBox="1"/>
          <p:nvPr/>
        </p:nvSpPr>
        <p:spPr>
          <a:xfrm>
            <a:off x="3249976" y="1856421"/>
            <a:ext cx="8913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Purple corn pericarp fed S. frugiperda gained lower mass than control diet treatment.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3B6057-E9F5-F44C-90BD-AB6BED0BD139}"/>
              </a:ext>
            </a:extLst>
          </p:cNvPr>
          <p:cNvSpPr/>
          <p:nvPr/>
        </p:nvSpPr>
        <p:spPr>
          <a:xfrm>
            <a:off x="975022" y="646680"/>
            <a:ext cx="440675" cy="39660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F73571D-3D63-462E-8C38-4E54BF9553C5}"/>
              </a:ext>
            </a:extLst>
          </p:cNvPr>
          <p:cNvSpPr/>
          <p:nvPr/>
        </p:nvSpPr>
        <p:spPr>
          <a:xfrm>
            <a:off x="1238144" y="1460842"/>
            <a:ext cx="177553" cy="17755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779BFB-2120-44F8-9B3A-5B0C09624D00}"/>
              </a:ext>
            </a:extLst>
          </p:cNvPr>
          <p:cNvSpPr/>
          <p:nvPr/>
        </p:nvSpPr>
        <p:spPr>
          <a:xfrm>
            <a:off x="1238143" y="1767644"/>
            <a:ext cx="177553" cy="1775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F4D554-6893-4A6A-8CF2-6D6E1BC2F6CF}"/>
              </a:ext>
            </a:extLst>
          </p:cNvPr>
          <p:cNvSpPr txBox="1"/>
          <p:nvPr/>
        </p:nvSpPr>
        <p:spPr>
          <a:xfrm>
            <a:off x="1524144" y="1364952"/>
            <a:ext cx="1189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07EFF9-1D78-4C75-BDDF-EF41E332A753}"/>
              </a:ext>
            </a:extLst>
          </p:cNvPr>
          <p:cNvSpPr txBox="1"/>
          <p:nvPr/>
        </p:nvSpPr>
        <p:spPr>
          <a:xfrm>
            <a:off x="1524144" y="1717938"/>
            <a:ext cx="140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Purple corn </a:t>
            </a:r>
          </a:p>
        </p:txBody>
      </p:sp>
    </p:spTree>
    <p:extLst>
      <p:ext uri="{BB962C8B-B14F-4D97-AF65-F5344CB8AC3E}">
        <p14:creationId xmlns:p14="http://schemas.microsoft.com/office/powerpoint/2010/main" val="1224628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82B9CE59-DA5C-0E4A-9B1C-E82F71353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34212"/>
            <a:ext cx="5324824" cy="63237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CD7C11-6071-D84B-BEA3-7F6F0B5C8843}"/>
              </a:ext>
            </a:extLst>
          </p:cNvPr>
          <p:cNvSpPr txBox="1"/>
          <p:nvPr/>
        </p:nvSpPr>
        <p:spPr>
          <a:xfrm>
            <a:off x="4760329" y="6488668"/>
            <a:ext cx="238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Kruskal-Wallis test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CA2D02-9851-6D45-87E9-FDE61958FDB9}"/>
              </a:ext>
            </a:extLst>
          </p:cNvPr>
          <p:cNvSpPr/>
          <p:nvPr/>
        </p:nvSpPr>
        <p:spPr>
          <a:xfrm>
            <a:off x="1042888" y="593010"/>
            <a:ext cx="653710" cy="5655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687190-41DC-5E4E-97C2-B82EA1758075}"/>
              </a:ext>
            </a:extLst>
          </p:cNvPr>
          <p:cNvSpPr txBox="1">
            <a:spLocks/>
          </p:cNvSpPr>
          <p:nvPr/>
        </p:nvSpPr>
        <p:spPr>
          <a:xfrm>
            <a:off x="1598364" y="155122"/>
            <a:ext cx="9980364" cy="875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Results: caterpillar mass gain over initial mass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F61551-FBD7-9144-B5F1-8F371E51AF97}"/>
              </a:ext>
            </a:extLst>
          </p:cNvPr>
          <p:cNvSpPr txBox="1"/>
          <p:nvPr/>
        </p:nvSpPr>
        <p:spPr>
          <a:xfrm>
            <a:off x="4638102" y="3126893"/>
            <a:ext cx="7888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Purple corn pericarp negatively affected growth and development of </a:t>
            </a:r>
            <a:r>
              <a:rPr lang="en-US" sz="2800" i="1" dirty="0"/>
              <a:t>S. frugiper</a:t>
            </a:r>
            <a:r>
              <a:rPr lang="en-US" sz="2800" dirty="0"/>
              <a:t>da.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F225B24-6F0D-4601-B896-7792DE299137}"/>
              </a:ext>
            </a:extLst>
          </p:cNvPr>
          <p:cNvSpPr/>
          <p:nvPr/>
        </p:nvSpPr>
        <p:spPr>
          <a:xfrm>
            <a:off x="954111" y="1264188"/>
            <a:ext cx="177553" cy="17755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D6468FB-FE1D-4C02-BBE4-B209D703189D}"/>
              </a:ext>
            </a:extLst>
          </p:cNvPr>
          <p:cNvSpPr/>
          <p:nvPr/>
        </p:nvSpPr>
        <p:spPr>
          <a:xfrm>
            <a:off x="954110" y="1553898"/>
            <a:ext cx="177553" cy="1775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F7A3E0-D1AF-4123-AC3C-F2FF59CC8D2D}"/>
              </a:ext>
            </a:extLst>
          </p:cNvPr>
          <p:cNvSpPr txBox="1"/>
          <p:nvPr/>
        </p:nvSpPr>
        <p:spPr>
          <a:xfrm>
            <a:off x="1369743" y="1168299"/>
            <a:ext cx="1189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446914-13D1-40AC-80C3-A34E17459A2F}"/>
              </a:ext>
            </a:extLst>
          </p:cNvPr>
          <p:cNvSpPr txBox="1"/>
          <p:nvPr/>
        </p:nvSpPr>
        <p:spPr>
          <a:xfrm>
            <a:off x="1369743" y="1441741"/>
            <a:ext cx="130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Purple corn  </a:t>
            </a:r>
          </a:p>
        </p:txBody>
      </p:sp>
    </p:spTree>
    <p:extLst>
      <p:ext uri="{BB962C8B-B14F-4D97-AF65-F5344CB8AC3E}">
        <p14:creationId xmlns:p14="http://schemas.microsoft.com/office/powerpoint/2010/main" val="2797362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</TotalTime>
  <Words>416</Words>
  <Application>Microsoft Office PowerPoint</Application>
  <PresentationFormat>Widescreen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Theme</vt:lpstr>
      <vt:lpstr>Exposure to polyphenol-rich purple corn pericarp extract restricts fall armyworm (Spodoptera frugiperda) growth</vt:lpstr>
      <vt:lpstr>Introduction:</vt:lpstr>
      <vt:lpstr>Lab focus: polyphenols and flavonoids affect herbivores</vt:lpstr>
      <vt:lpstr>Introduction:</vt:lpstr>
      <vt:lpstr>PowerPoint Presentation</vt:lpstr>
      <vt:lpstr>Hypothesis:</vt:lpstr>
      <vt:lpstr>Material and methods:</vt:lpstr>
      <vt:lpstr>PowerPoint Presentation</vt:lpstr>
      <vt:lpstr>PowerPoint Presentation</vt:lpstr>
      <vt:lpstr>Results: pupae mass, length and time to pupate</vt:lpstr>
      <vt:lpstr>Effects are different for Manduca and FAW</vt:lpstr>
      <vt:lpstr>Conclusions:</vt:lpstr>
      <vt:lpstr>References:</vt:lpstr>
      <vt:lpstr>Acknowledgements: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Exposure to polyphenol-rich purple corn pericarp extract restricts fall armyworm (Spodoptera frugiperda) growth</dc:title>
  <dc:creator>Sukhman Singh</dc:creator>
  <cp:lastModifiedBy>Sukhman Singh</cp:lastModifiedBy>
  <cp:revision>6</cp:revision>
  <dcterms:created xsi:type="dcterms:W3CDTF">2020-11-15T06:13:38Z</dcterms:created>
  <dcterms:modified xsi:type="dcterms:W3CDTF">2020-11-18T16:11:07Z</dcterms:modified>
</cp:coreProperties>
</file>