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73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69" r:id="rId19"/>
    <p:sldId id="274" r:id="rId20"/>
    <p:sldId id="272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6BF798-1ED3-0E28-A736-E6490E365F6A}" v="232" dt="2020-11-19T04:24:55.183"/>
    <p1510:client id="{E75366E5-1A46-49A6-AD77-39856E047A61}" v="68" dt="2020-11-19T04:23:46.176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nb841\Desktop\Study%20graphs%2017.11.20_A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nb841\Desktop\Study%20graphs%2017.11.20_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nb841\Desktop\Study%20graphs%2017.11.20_A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solidFill>
                  <a:schemeClr val="tx1"/>
                </a:solidFill>
              </a:rPr>
              <a:t>21C-90</a:t>
            </a:r>
            <a:r>
              <a:rPr lang="en-US" sz="1800">
                <a:solidFill>
                  <a:schemeClr val="tx1"/>
                </a:solidFill>
              </a:rPr>
              <a:t>% RH </a:t>
            </a:r>
          </a:p>
        </c:rich>
      </c:tx>
      <c:layout>
        <c:manualLayout>
          <c:xMode val="edge"/>
          <c:yMode val="edge"/>
          <c:x val="0.41126855594602435"/>
          <c:y val="1.8027742669078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05398268027662"/>
          <c:y val="0.1100793593487901"/>
          <c:w val="0.78322808155176404"/>
          <c:h val="0.65765479508173008"/>
        </c:manualLayout>
      </c:layout>
      <c:lineChart>
        <c:grouping val="standard"/>
        <c:varyColors val="0"/>
        <c:ser>
          <c:idx val="0"/>
          <c:order val="0"/>
          <c:tx>
            <c:strRef>
              <c:f>'C:\Users\mnb841\Desktop\[Summary graph study.xlsx]Sheet1'!$D$192</c:f>
              <c:strCache>
                <c:ptCount val="1"/>
                <c:pt idx="0">
                  <c:v>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[1]Sheet1!$AB$7:$AF$7</c:f>
                <c:numCache>
                  <c:formatCode>General</c:formatCode>
                  <c:ptCount val="5"/>
                  <c:pt idx="0">
                    <c:v>0.65</c:v>
                  </c:pt>
                  <c:pt idx="1">
                    <c:v>0.54</c:v>
                  </c:pt>
                  <c:pt idx="2">
                    <c:v>0.51</c:v>
                  </c:pt>
                  <c:pt idx="3">
                    <c:v>2.0499999999999998</c:v>
                  </c:pt>
                  <c:pt idx="4">
                    <c:v>1.57</c:v>
                  </c:pt>
                </c:numCache>
              </c:numRef>
            </c:plus>
            <c:minus>
              <c:numRef>
                <c:f>[1]Sheet1!$AB$7:$AF$7</c:f>
                <c:numCache>
                  <c:formatCode>General</c:formatCode>
                  <c:ptCount val="5"/>
                  <c:pt idx="0">
                    <c:v>0.65</c:v>
                  </c:pt>
                  <c:pt idx="1">
                    <c:v>0.54</c:v>
                  </c:pt>
                  <c:pt idx="2">
                    <c:v>0.51</c:v>
                  </c:pt>
                  <c:pt idx="3">
                    <c:v>2.0499999999999998</c:v>
                  </c:pt>
                  <c:pt idx="4">
                    <c:v>1.57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[1]Sheet1!$E$191:$I$191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</c:numCache>
            </c:numRef>
          </c:cat>
          <c:val>
            <c:numRef>
              <c:f>[1]Sheet1!$E$192:$I$192</c:f>
              <c:numCache>
                <c:formatCode>General</c:formatCode>
                <c:ptCount val="5"/>
                <c:pt idx="0">
                  <c:v>4.72</c:v>
                </c:pt>
                <c:pt idx="1">
                  <c:v>4.08</c:v>
                </c:pt>
                <c:pt idx="2">
                  <c:v>2.21</c:v>
                </c:pt>
                <c:pt idx="3">
                  <c:v>3.59</c:v>
                </c:pt>
                <c:pt idx="4">
                  <c:v>3.22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F7-4DB2-A735-6AC255C46E56}"/>
            </c:ext>
          </c:extLst>
        </c:ser>
        <c:ser>
          <c:idx val="1"/>
          <c:order val="1"/>
          <c:tx>
            <c:strRef>
              <c:f>'C:\Users\mnb841\Desktop\[Summary graph study.xlsx]Sheet1'!$D$193</c:f>
              <c:strCache>
                <c:ptCount val="1"/>
                <c:pt idx="0">
                  <c:v>25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[1]Sheet1!$AB$8:$AF$8</c:f>
                <c:numCache>
                  <c:formatCode>General</c:formatCode>
                  <c:ptCount val="5"/>
                  <c:pt idx="0">
                    <c:v>0.77</c:v>
                  </c:pt>
                  <c:pt idx="1">
                    <c:v>0.2</c:v>
                  </c:pt>
                  <c:pt idx="2">
                    <c:v>0.14000000000000001</c:v>
                  </c:pt>
                  <c:pt idx="3">
                    <c:v>0.08</c:v>
                  </c:pt>
                  <c:pt idx="4">
                    <c:v>0.21</c:v>
                  </c:pt>
                </c:numCache>
              </c:numRef>
            </c:plus>
            <c:minus>
              <c:numRef>
                <c:f>[1]Sheet1!$AB$8:$AF$8</c:f>
                <c:numCache>
                  <c:formatCode>General</c:formatCode>
                  <c:ptCount val="5"/>
                  <c:pt idx="0">
                    <c:v>0.77</c:v>
                  </c:pt>
                  <c:pt idx="1">
                    <c:v>0.2</c:v>
                  </c:pt>
                  <c:pt idx="2">
                    <c:v>0.14000000000000001</c:v>
                  </c:pt>
                  <c:pt idx="3">
                    <c:v>0.08</c:v>
                  </c:pt>
                  <c:pt idx="4">
                    <c:v>0.21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[1]Sheet1!$E$191:$I$191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</c:numCache>
            </c:numRef>
          </c:cat>
          <c:val>
            <c:numRef>
              <c:f>[1]Sheet1!$E$193:$I$193</c:f>
              <c:numCache>
                <c:formatCode>General</c:formatCode>
                <c:ptCount val="5"/>
                <c:pt idx="0">
                  <c:v>4.5199999999999996</c:v>
                </c:pt>
                <c:pt idx="1">
                  <c:v>6.07</c:v>
                </c:pt>
                <c:pt idx="2">
                  <c:v>5.48</c:v>
                </c:pt>
                <c:pt idx="3">
                  <c:v>6.08</c:v>
                </c:pt>
                <c:pt idx="4">
                  <c:v>4.78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F7-4DB2-A735-6AC255C46E56}"/>
            </c:ext>
          </c:extLst>
        </c:ser>
        <c:ser>
          <c:idx val="2"/>
          <c:order val="2"/>
          <c:tx>
            <c:strRef>
              <c:f>'C:\Users\mnb841\Desktop\[Summary graph study.xlsx]Sheet1'!$D$194</c:f>
              <c:strCache>
                <c:ptCount val="1"/>
                <c:pt idx="0">
                  <c:v>50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[1]Sheet1!$AB$9:$AF$9</c:f>
                <c:numCache>
                  <c:formatCode>General</c:formatCode>
                  <c:ptCount val="5"/>
                  <c:pt idx="0">
                    <c:v>0.66</c:v>
                  </c:pt>
                  <c:pt idx="1">
                    <c:v>0.55000000000000004</c:v>
                  </c:pt>
                  <c:pt idx="2">
                    <c:v>0.66</c:v>
                  </c:pt>
                  <c:pt idx="3">
                    <c:v>0.4</c:v>
                  </c:pt>
                  <c:pt idx="4">
                    <c:v>0.26</c:v>
                  </c:pt>
                </c:numCache>
              </c:numRef>
            </c:plus>
            <c:minus>
              <c:numRef>
                <c:f>[1]Sheet1!$AB$9:$AF$9</c:f>
                <c:numCache>
                  <c:formatCode>General</c:formatCode>
                  <c:ptCount val="5"/>
                  <c:pt idx="0">
                    <c:v>0.66</c:v>
                  </c:pt>
                  <c:pt idx="1">
                    <c:v>0.55000000000000004</c:v>
                  </c:pt>
                  <c:pt idx="2">
                    <c:v>0.66</c:v>
                  </c:pt>
                  <c:pt idx="3">
                    <c:v>0.4</c:v>
                  </c:pt>
                  <c:pt idx="4">
                    <c:v>0.26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[1]Sheet1!$E$191:$I$191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</c:numCache>
            </c:numRef>
          </c:cat>
          <c:val>
            <c:numRef>
              <c:f>[1]Sheet1!$E$194:$I$194</c:f>
              <c:numCache>
                <c:formatCode>General</c:formatCode>
                <c:ptCount val="5"/>
                <c:pt idx="0">
                  <c:v>4.57</c:v>
                </c:pt>
                <c:pt idx="1">
                  <c:v>6.4</c:v>
                </c:pt>
                <c:pt idx="2">
                  <c:v>6.45</c:v>
                </c:pt>
                <c:pt idx="3">
                  <c:v>5.64</c:v>
                </c:pt>
                <c:pt idx="4">
                  <c:v>6.09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2F7-4DB2-A735-6AC255C46E56}"/>
            </c:ext>
          </c:extLst>
        </c:ser>
        <c:ser>
          <c:idx val="3"/>
          <c:order val="3"/>
          <c:tx>
            <c:strRef>
              <c:f>'C:\Users\mnb841\Desktop\[Summary graph study.xlsx]Sheet1'!$D$195</c:f>
              <c:strCache>
                <c:ptCount val="1"/>
                <c:pt idx="0">
                  <c:v>75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[1]Sheet1!$E$191:$I$191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</c:numCache>
            </c:numRef>
          </c:cat>
          <c:val>
            <c:numRef>
              <c:f>[1]Sheet1!$E$195:$I$195</c:f>
              <c:numCache>
                <c:formatCode>General</c:formatCode>
                <c:ptCount val="5"/>
                <c:pt idx="0">
                  <c:v>4.63</c:v>
                </c:pt>
                <c:pt idx="1">
                  <c:v>5.58</c:v>
                </c:pt>
                <c:pt idx="2">
                  <c:v>5.34</c:v>
                </c:pt>
                <c:pt idx="3">
                  <c:v>5.71</c:v>
                </c:pt>
                <c:pt idx="4">
                  <c:v>6.64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2F7-4DB2-A735-6AC255C46E56}"/>
            </c:ext>
          </c:extLst>
        </c:ser>
        <c:ser>
          <c:idx val="4"/>
          <c:order val="4"/>
          <c:tx>
            <c:strRef>
              <c:f>'C:\Users\mnb841\Desktop\[Summary graph study.xlsx]Sheet1'!$D$196</c:f>
              <c:strCache>
                <c:ptCount val="1"/>
                <c:pt idx="0">
                  <c:v>100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[1]Sheet1!$AB$11:$AF$11</c:f>
                <c:numCache>
                  <c:formatCode>General</c:formatCode>
                  <c:ptCount val="5"/>
                  <c:pt idx="0">
                    <c:v>0.65</c:v>
                  </c:pt>
                  <c:pt idx="1">
                    <c:v>0.11</c:v>
                  </c:pt>
                  <c:pt idx="2">
                    <c:v>0.04</c:v>
                  </c:pt>
                  <c:pt idx="3">
                    <c:v>0.06</c:v>
                  </c:pt>
                  <c:pt idx="4">
                    <c:v>0.59</c:v>
                  </c:pt>
                </c:numCache>
              </c:numRef>
            </c:plus>
            <c:minus>
              <c:numRef>
                <c:f>[1]Sheet1!$AB$11:$AF$11</c:f>
                <c:numCache>
                  <c:formatCode>General</c:formatCode>
                  <c:ptCount val="5"/>
                  <c:pt idx="0">
                    <c:v>0.65</c:v>
                  </c:pt>
                  <c:pt idx="1">
                    <c:v>0.11</c:v>
                  </c:pt>
                  <c:pt idx="2">
                    <c:v>0.04</c:v>
                  </c:pt>
                  <c:pt idx="3">
                    <c:v>0.06</c:v>
                  </c:pt>
                  <c:pt idx="4">
                    <c:v>0.59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[1]Sheet1!$E$191:$I$191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</c:numCache>
            </c:numRef>
          </c:cat>
          <c:val>
            <c:numRef>
              <c:f>[1]Sheet1!$E$196:$I$196</c:f>
              <c:numCache>
                <c:formatCode>General</c:formatCode>
                <c:ptCount val="5"/>
                <c:pt idx="0">
                  <c:v>4.5599999999999996</c:v>
                </c:pt>
                <c:pt idx="1">
                  <c:v>6.21</c:v>
                </c:pt>
                <c:pt idx="2">
                  <c:v>6.69</c:v>
                </c:pt>
                <c:pt idx="3">
                  <c:v>6.31</c:v>
                </c:pt>
                <c:pt idx="4">
                  <c:v>6.75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2F7-4DB2-A735-6AC255C46E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0645992"/>
        <c:axId val="460455320"/>
      </c:lineChart>
      <c:dateAx>
        <c:axId val="5106459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</a:rPr>
                  <a:t>Days of Storage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60455320"/>
        <c:crosses val="autoZero"/>
        <c:auto val="0"/>
        <c:lblOffset val="100"/>
        <c:baseTimeUnit val="days"/>
      </c:dateAx>
      <c:valAx>
        <c:axId val="460455320"/>
        <c:scaling>
          <c:orientation val="minMax"/>
          <c:max val="7.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20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Log</a:t>
                </a:r>
                <a:r>
                  <a:rPr lang="en-US" sz="2000" baseline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CFU/SAMPLE</a:t>
                </a:r>
              </a:p>
            </c:rich>
          </c:tx>
          <c:layout>
            <c:manualLayout>
              <c:xMode val="edge"/>
              <c:yMode val="edge"/>
              <c:x val="1.3586661789488377E-2"/>
              <c:y val="0.242455907134579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10645992"/>
        <c:crosses val="autoZero"/>
        <c:crossBetween val="between"/>
        <c:majorUnit val="1.5"/>
      </c:valAx>
      <c:spPr>
        <a:noFill/>
        <a:ln>
          <a:solidFill>
            <a:srgbClr val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.30336729057010459"/>
          <c:y val="0.93106220342552826"/>
          <c:w val="0.48872129603696901"/>
          <c:h val="6.89377965744717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21C-50% RH</a:t>
            </a:r>
          </a:p>
        </c:rich>
      </c:tx>
      <c:layout>
        <c:manualLayout>
          <c:xMode val="edge"/>
          <c:yMode val="edge"/>
          <c:x val="0.49356289702917572"/>
          <c:y val="2.54441622022164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600319502109497"/>
          <c:y val="0.10509030458353487"/>
          <c:w val="0.86682469996813882"/>
          <c:h val="0.65768311950631808"/>
        </c:manualLayout>
      </c:layout>
      <c:lineChart>
        <c:grouping val="standard"/>
        <c:varyColors val="0"/>
        <c:ser>
          <c:idx val="0"/>
          <c:order val="0"/>
          <c:tx>
            <c:strRef>
              <c:f>'C:\Users\mnb841\Desktop\[Summary graph study.xlsx]Sheet1'!$O$62</c:f>
              <c:strCache>
                <c:ptCount val="1"/>
                <c:pt idx="0">
                  <c:v>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[1]Sheet1!$AB$29:$AF$29</c:f>
                <c:numCache>
                  <c:formatCode>General</c:formatCode>
                  <c:ptCount val="5"/>
                  <c:pt idx="0">
                    <c:v>0.14000000000000001</c:v>
                  </c:pt>
                  <c:pt idx="1">
                    <c:v>0.185</c:v>
                  </c:pt>
                  <c:pt idx="2">
                    <c:v>0.78500000000000003</c:v>
                  </c:pt>
                  <c:pt idx="3">
                    <c:v>0.65500000000000003</c:v>
                  </c:pt>
                  <c:pt idx="4">
                    <c:v>0.28749999999999998</c:v>
                  </c:pt>
                </c:numCache>
              </c:numRef>
            </c:plus>
            <c:minus>
              <c:numRef>
                <c:f>[1]Sheet1!$AB$29:$AF$29</c:f>
                <c:numCache>
                  <c:formatCode>General</c:formatCode>
                  <c:ptCount val="5"/>
                  <c:pt idx="0">
                    <c:v>0.14000000000000001</c:v>
                  </c:pt>
                  <c:pt idx="1">
                    <c:v>0.185</c:v>
                  </c:pt>
                  <c:pt idx="2">
                    <c:v>0.78500000000000003</c:v>
                  </c:pt>
                  <c:pt idx="3">
                    <c:v>0.65500000000000003</c:v>
                  </c:pt>
                  <c:pt idx="4">
                    <c:v>0.28749999999999998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[1]Sheet1!$P$61:$T$61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</c:numCache>
            </c:numRef>
          </c:cat>
          <c:val>
            <c:numRef>
              <c:f>[1]Sheet1!$P$62:$T$62</c:f>
              <c:numCache>
                <c:formatCode>General</c:formatCode>
                <c:ptCount val="5"/>
                <c:pt idx="0">
                  <c:v>3.85</c:v>
                </c:pt>
                <c:pt idx="1">
                  <c:v>2.5350000000000001</c:v>
                </c:pt>
                <c:pt idx="2">
                  <c:v>2.7749999999999999</c:v>
                </c:pt>
                <c:pt idx="3">
                  <c:v>2.2050000000000001</c:v>
                </c:pt>
                <c:pt idx="4">
                  <c:v>1.7875000000000001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97-4512-930D-4C8BD2E8BC75}"/>
            </c:ext>
          </c:extLst>
        </c:ser>
        <c:ser>
          <c:idx val="1"/>
          <c:order val="1"/>
          <c:tx>
            <c:strRef>
              <c:f>'C:\Users\mnb841\Desktop\[Summary graph study.xlsx]Sheet1'!$O$63</c:f>
              <c:strCache>
                <c:ptCount val="1"/>
                <c:pt idx="0">
                  <c:v>25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[1]Sheet1!$AB$30:$AF$30</c:f>
                <c:numCache>
                  <c:formatCode>General</c:formatCode>
                  <c:ptCount val="5"/>
                  <c:pt idx="0">
                    <c:v>5.5E-2</c:v>
                  </c:pt>
                  <c:pt idx="1">
                    <c:v>5.0000000000000001E-3</c:v>
                  </c:pt>
                  <c:pt idx="2">
                    <c:v>0.25750000000000001</c:v>
                  </c:pt>
                  <c:pt idx="3">
                    <c:v>0.26</c:v>
                  </c:pt>
                  <c:pt idx="4">
                    <c:v>0.16</c:v>
                  </c:pt>
                </c:numCache>
              </c:numRef>
            </c:plus>
            <c:minus>
              <c:numRef>
                <c:f>[1]Sheet1!$AB$30:$AF$30</c:f>
                <c:numCache>
                  <c:formatCode>General</c:formatCode>
                  <c:ptCount val="5"/>
                  <c:pt idx="0">
                    <c:v>5.5E-2</c:v>
                  </c:pt>
                  <c:pt idx="1">
                    <c:v>5.0000000000000001E-3</c:v>
                  </c:pt>
                  <c:pt idx="2">
                    <c:v>0.25750000000000001</c:v>
                  </c:pt>
                  <c:pt idx="3">
                    <c:v>0.26</c:v>
                  </c:pt>
                  <c:pt idx="4">
                    <c:v>0.16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[1]Sheet1!$P$61:$T$61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</c:numCache>
            </c:numRef>
          </c:cat>
          <c:val>
            <c:numRef>
              <c:f>[1]Sheet1!$P$63:$T$63</c:f>
              <c:numCache>
                <c:formatCode>General</c:formatCode>
                <c:ptCount val="5"/>
                <c:pt idx="0">
                  <c:v>3.875</c:v>
                </c:pt>
                <c:pt idx="1">
                  <c:v>3.2749999999999999</c:v>
                </c:pt>
                <c:pt idx="2">
                  <c:v>2.4925000000000002</c:v>
                </c:pt>
                <c:pt idx="3">
                  <c:v>2.36</c:v>
                </c:pt>
                <c:pt idx="4">
                  <c:v>2.36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97-4512-930D-4C8BD2E8BC75}"/>
            </c:ext>
          </c:extLst>
        </c:ser>
        <c:ser>
          <c:idx val="2"/>
          <c:order val="2"/>
          <c:tx>
            <c:strRef>
              <c:f>'C:\Users\mnb841\Desktop\[Summary graph study.xlsx]Sheet1'!$O$64</c:f>
              <c:strCache>
                <c:ptCount val="1"/>
                <c:pt idx="0">
                  <c:v>50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[1]Sheet1!$AB$31:$AF$31</c:f>
                <c:numCache>
                  <c:formatCode>General</c:formatCode>
                  <c:ptCount val="5"/>
                  <c:pt idx="0">
                    <c:v>4.4999999999999998E-2</c:v>
                  </c:pt>
                  <c:pt idx="1">
                    <c:v>0.56499999999999995</c:v>
                  </c:pt>
                  <c:pt idx="2">
                    <c:v>0.38500000000000001</c:v>
                  </c:pt>
                  <c:pt idx="3">
                    <c:v>0.85499999999999998</c:v>
                  </c:pt>
                  <c:pt idx="4">
                    <c:v>0.39500000000000002</c:v>
                  </c:pt>
                </c:numCache>
              </c:numRef>
            </c:plus>
            <c:minus>
              <c:numRef>
                <c:f>[1]Sheet1!$AB$31:$AF$31</c:f>
                <c:numCache>
                  <c:formatCode>General</c:formatCode>
                  <c:ptCount val="5"/>
                  <c:pt idx="0">
                    <c:v>4.4999999999999998E-2</c:v>
                  </c:pt>
                  <c:pt idx="1">
                    <c:v>0.56499999999999995</c:v>
                  </c:pt>
                  <c:pt idx="2">
                    <c:v>0.38500000000000001</c:v>
                  </c:pt>
                  <c:pt idx="3">
                    <c:v>0.85499999999999998</c:v>
                  </c:pt>
                  <c:pt idx="4">
                    <c:v>0.39500000000000002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[1]Sheet1!$P$61:$T$61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</c:numCache>
            </c:numRef>
          </c:cat>
          <c:val>
            <c:numRef>
              <c:f>[1]Sheet1!$P$64:$T$64</c:f>
              <c:numCache>
                <c:formatCode>General</c:formatCode>
                <c:ptCount val="5"/>
                <c:pt idx="0">
                  <c:v>3.9449999999999998</c:v>
                </c:pt>
                <c:pt idx="1">
                  <c:v>3.1150000000000002</c:v>
                </c:pt>
                <c:pt idx="2">
                  <c:v>2.9550000000000001</c:v>
                </c:pt>
                <c:pt idx="3">
                  <c:v>3.1749999999999998</c:v>
                </c:pt>
                <c:pt idx="4">
                  <c:v>2.1549999999999998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C97-4512-930D-4C8BD2E8BC75}"/>
            </c:ext>
          </c:extLst>
        </c:ser>
        <c:ser>
          <c:idx val="3"/>
          <c:order val="3"/>
          <c:tx>
            <c:strRef>
              <c:f>'C:\Users\mnb841\Desktop\[Summary graph study.xlsx]Sheet1'!$O$65</c:f>
              <c:strCache>
                <c:ptCount val="1"/>
                <c:pt idx="0">
                  <c:v>75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[1]Sheet1!$AB$32:$AF$32</c:f>
                <c:numCache>
                  <c:formatCode>General</c:formatCode>
                  <c:ptCount val="5"/>
                  <c:pt idx="0">
                    <c:v>5.5E-2</c:v>
                  </c:pt>
                  <c:pt idx="1">
                    <c:v>0.15</c:v>
                  </c:pt>
                  <c:pt idx="2">
                    <c:v>0.40250000000000002</c:v>
                  </c:pt>
                  <c:pt idx="3">
                    <c:v>0.79</c:v>
                  </c:pt>
                  <c:pt idx="4">
                    <c:v>0.97499999999999998</c:v>
                  </c:pt>
                </c:numCache>
              </c:numRef>
            </c:plus>
            <c:minus>
              <c:numRef>
                <c:f>[1]Sheet1!$AB$32:$AF$32</c:f>
                <c:numCache>
                  <c:formatCode>General</c:formatCode>
                  <c:ptCount val="5"/>
                  <c:pt idx="0">
                    <c:v>5.5E-2</c:v>
                  </c:pt>
                  <c:pt idx="1">
                    <c:v>0.15</c:v>
                  </c:pt>
                  <c:pt idx="2">
                    <c:v>0.40250000000000002</c:v>
                  </c:pt>
                  <c:pt idx="3">
                    <c:v>0.79</c:v>
                  </c:pt>
                  <c:pt idx="4">
                    <c:v>0.97499999999999998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[1]Sheet1!$P$61:$T$61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</c:numCache>
            </c:numRef>
          </c:cat>
          <c:val>
            <c:numRef>
              <c:f>[1]Sheet1!$P$65:$T$65</c:f>
              <c:numCache>
                <c:formatCode>General</c:formatCode>
                <c:ptCount val="5"/>
                <c:pt idx="0">
                  <c:v>3.9550000000000001</c:v>
                </c:pt>
                <c:pt idx="1">
                  <c:v>3.24</c:v>
                </c:pt>
                <c:pt idx="2">
                  <c:v>2.7725</c:v>
                </c:pt>
                <c:pt idx="3">
                  <c:v>2.44</c:v>
                </c:pt>
                <c:pt idx="4">
                  <c:v>3.0750000000000002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C97-4512-930D-4C8BD2E8BC75}"/>
            </c:ext>
          </c:extLst>
        </c:ser>
        <c:ser>
          <c:idx val="4"/>
          <c:order val="4"/>
          <c:tx>
            <c:strRef>
              <c:f>'C:\Users\mnb841\Desktop\[Summary graph study.xlsx]Sheet1'!$O$66</c:f>
              <c:strCache>
                <c:ptCount val="1"/>
                <c:pt idx="0">
                  <c:v>100</c:v>
                </c:pt>
              </c:strCache>
            </c:strRef>
          </c:tx>
          <c:spPr>
            <a:ln w="28575" cap="rnd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[1]Sheet1!$AB$33:$AF$33</c:f>
                <c:numCache>
                  <c:formatCode>General</c:formatCode>
                  <c:ptCount val="5"/>
                  <c:pt idx="0">
                    <c:v>0.03</c:v>
                  </c:pt>
                  <c:pt idx="1">
                    <c:v>0.06</c:v>
                  </c:pt>
                  <c:pt idx="2">
                    <c:v>0.32500000000000001</c:v>
                  </c:pt>
                  <c:pt idx="3">
                    <c:v>0.48499999999999999</c:v>
                  </c:pt>
                  <c:pt idx="4">
                    <c:v>0.22500000000000001</c:v>
                  </c:pt>
                </c:numCache>
              </c:numRef>
            </c:plus>
            <c:minus>
              <c:numRef>
                <c:f>[1]Sheet1!$AB$33:$AF$33</c:f>
                <c:numCache>
                  <c:formatCode>General</c:formatCode>
                  <c:ptCount val="5"/>
                  <c:pt idx="0">
                    <c:v>0.03</c:v>
                  </c:pt>
                  <c:pt idx="1">
                    <c:v>0.06</c:v>
                  </c:pt>
                  <c:pt idx="2">
                    <c:v>0.32500000000000001</c:v>
                  </c:pt>
                  <c:pt idx="3">
                    <c:v>0.48499999999999999</c:v>
                  </c:pt>
                  <c:pt idx="4">
                    <c:v>0.22500000000000001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[1]Sheet1!$P$61:$T$61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</c:numCache>
            </c:numRef>
          </c:cat>
          <c:val>
            <c:numRef>
              <c:f>[1]Sheet1!$P$66:$T$66</c:f>
              <c:numCache>
                <c:formatCode>General</c:formatCode>
                <c:ptCount val="5"/>
                <c:pt idx="0">
                  <c:v>3.98</c:v>
                </c:pt>
                <c:pt idx="1">
                  <c:v>3.29</c:v>
                </c:pt>
                <c:pt idx="2">
                  <c:v>2.5249999999999999</c:v>
                </c:pt>
                <c:pt idx="3">
                  <c:v>1.9750000000000001</c:v>
                </c:pt>
                <c:pt idx="4">
                  <c:v>2.105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C97-4512-930D-4C8BD2E8BC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6054920"/>
        <c:axId val="586061480"/>
      </c:lineChart>
      <c:dateAx>
        <c:axId val="5860549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Days of Storage</a:t>
                </a:r>
              </a:p>
            </c:rich>
          </c:tx>
          <c:layout>
            <c:manualLayout>
              <c:xMode val="edge"/>
              <c:yMode val="edge"/>
              <c:x val="0.44158488934102125"/>
              <c:y val="0.860746323804886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2"/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86061480"/>
        <c:crosses val="autoZero"/>
        <c:auto val="0"/>
        <c:lblOffset val="100"/>
        <c:baseTimeUnit val="days"/>
      </c:dateAx>
      <c:valAx>
        <c:axId val="586061480"/>
        <c:scaling>
          <c:orientation val="minMax"/>
          <c:max val="4.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Log</a:t>
                </a:r>
                <a:r>
                  <a:rPr lang="en-US" sz="2000" baseline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CFU/Sample</a:t>
                </a:r>
                <a:endParaRPr lang="en-US" sz="2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0.258907061519360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86054920"/>
        <c:crosses val="autoZero"/>
        <c:crossBetween val="between"/>
        <c:majorUnit val="1"/>
      </c:valAx>
      <c:spPr>
        <a:noFill/>
        <a:ln>
          <a:solidFill>
            <a:schemeClr val="accent2"/>
          </a:solidFill>
        </a:ln>
        <a:effectLst/>
      </c:spPr>
    </c:plotArea>
    <c:legend>
      <c:legendPos val="b"/>
      <c:layout>
        <c:manualLayout>
          <c:xMode val="edge"/>
          <c:yMode val="edge"/>
          <c:x val="0.28740636752165488"/>
          <c:y val="0.92075958775688704"/>
          <c:w val="0.56534143995159636"/>
          <c:h val="6.7569156795724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12C-90%</a:t>
            </a:r>
          </a:p>
        </c:rich>
      </c:tx>
      <c:layout>
        <c:manualLayout>
          <c:xMode val="edge"/>
          <c:yMode val="edge"/>
          <c:x val="0.4516020967331786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71951500758028"/>
          <c:y val="7.8174133580176691E-2"/>
          <c:w val="0.80141616651619452"/>
          <c:h val="0.67426285668697417"/>
        </c:manualLayout>
      </c:layout>
      <c:lineChart>
        <c:grouping val="standard"/>
        <c:varyColors val="0"/>
        <c:ser>
          <c:idx val="0"/>
          <c:order val="0"/>
          <c:tx>
            <c:strRef>
              <c:f>'C:\Users\mnb841\Desktop\[Summary graph study.xlsx]Sheet1'!$C$156</c:f>
              <c:strCache>
                <c:ptCount val="1"/>
                <c:pt idx="0">
                  <c:v>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[1]Sheet1!$P$156:$W$156</c:f>
                <c:numCache>
                  <c:formatCode>General</c:formatCode>
                  <c:ptCount val="8"/>
                  <c:pt idx="0">
                    <c:v>0.19</c:v>
                  </c:pt>
                  <c:pt idx="1">
                    <c:v>0.45</c:v>
                  </c:pt>
                  <c:pt idx="2">
                    <c:v>0.25</c:v>
                  </c:pt>
                  <c:pt idx="3">
                    <c:v>0.46</c:v>
                  </c:pt>
                  <c:pt idx="4">
                    <c:v>0.63500000000000001</c:v>
                  </c:pt>
                  <c:pt idx="5">
                    <c:v>0.1</c:v>
                  </c:pt>
                  <c:pt idx="6">
                    <c:v>0.125</c:v>
                  </c:pt>
                  <c:pt idx="7">
                    <c:v>0.03</c:v>
                  </c:pt>
                </c:numCache>
              </c:numRef>
            </c:plus>
            <c:minus>
              <c:numRef>
                <c:f>[1]Sheet1!$P$156:$W$156</c:f>
                <c:numCache>
                  <c:formatCode>General</c:formatCode>
                  <c:ptCount val="8"/>
                  <c:pt idx="0">
                    <c:v>0.19</c:v>
                  </c:pt>
                  <c:pt idx="1">
                    <c:v>0.45</c:v>
                  </c:pt>
                  <c:pt idx="2">
                    <c:v>0.25</c:v>
                  </c:pt>
                  <c:pt idx="3">
                    <c:v>0.46</c:v>
                  </c:pt>
                  <c:pt idx="4">
                    <c:v>0.63500000000000001</c:v>
                  </c:pt>
                  <c:pt idx="5">
                    <c:v>0.1</c:v>
                  </c:pt>
                  <c:pt idx="6">
                    <c:v>0.125</c:v>
                  </c:pt>
                  <c:pt idx="7">
                    <c:v>0.03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[1]Sheet1!$D$155:$K$155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9</c:v>
                </c:pt>
                <c:pt idx="6">
                  <c:v>11</c:v>
                </c:pt>
                <c:pt idx="7">
                  <c:v>14</c:v>
                </c:pt>
              </c:numCache>
            </c:numRef>
          </c:cat>
          <c:val>
            <c:numRef>
              <c:f>[1]Sheet1!$D$156:$K$156</c:f>
              <c:numCache>
                <c:formatCode>General</c:formatCode>
                <c:ptCount val="8"/>
                <c:pt idx="0">
                  <c:v>3.9</c:v>
                </c:pt>
                <c:pt idx="1">
                  <c:v>2.7</c:v>
                </c:pt>
                <c:pt idx="2">
                  <c:v>1.87</c:v>
                </c:pt>
                <c:pt idx="3">
                  <c:v>1.7</c:v>
                </c:pt>
                <c:pt idx="4">
                  <c:v>2.0299999999999998</c:v>
                </c:pt>
                <c:pt idx="5">
                  <c:v>1</c:v>
                </c:pt>
                <c:pt idx="6">
                  <c:v>1.32</c:v>
                </c:pt>
                <c:pt idx="7">
                  <c:v>1.21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A9-439A-8D9F-0B19C742A33A}"/>
            </c:ext>
          </c:extLst>
        </c:ser>
        <c:ser>
          <c:idx val="1"/>
          <c:order val="1"/>
          <c:tx>
            <c:strRef>
              <c:f>'C:\Users\mnb841\Desktop\[Summary graph study.xlsx]Sheet1'!$C$157</c:f>
              <c:strCache>
                <c:ptCount val="1"/>
                <c:pt idx="0">
                  <c:v>25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[1]Sheet1!$P$157:$W$157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0.15</c:v>
                  </c:pt>
                  <c:pt idx="2">
                    <c:v>0.30499999999999999</c:v>
                  </c:pt>
                  <c:pt idx="3">
                    <c:v>1.1200000000000001</c:v>
                  </c:pt>
                  <c:pt idx="4">
                    <c:v>6.5000000000000002E-2</c:v>
                  </c:pt>
                  <c:pt idx="5">
                    <c:v>0.62</c:v>
                  </c:pt>
                  <c:pt idx="6">
                    <c:v>0.1</c:v>
                  </c:pt>
                  <c:pt idx="7">
                    <c:v>0.81</c:v>
                  </c:pt>
                </c:numCache>
              </c:numRef>
            </c:plus>
            <c:minus>
              <c:numRef>
                <c:f>[1]Sheet1!$P$157:$W$157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0.15</c:v>
                  </c:pt>
                  <c:pt idx="2">
                    <c:v>0.30499999999999999</c:v>
                  </c:pt>
                  <c:pt idx="3">
                    <c:v>1.1200000000000001</c:v>
                  </c:pt>
                  <c:pt idx="4">
                    <c:v>6.5000000000000002E-2</c:v>
                  </c:pt>
                  <c:pt idx="5">
                    <c:v>0.62</c:v>
                  </c:pt>
                  <c:pt idx="6">
                    <c:v>0.1</c:v>
                  </c:pt>
                  <c:pt idx="7">
                    <c:v>0.81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[1]Sheet1!$D$155:$K$155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9</c:v>
                </c:pt>
                <c:pt idx="6">
                  <c:v>11</c:v>
                </c:pt>
                <c:pt idx="7">
                  <c:v>14</c:v>
                </c:pt>
              </c:numCache>
            </c:numRef>
          </c:cat>
          <c:val>
            <c:numRef>
              <c:f>[1]Sheet1!$D$157:$K$157</c:f>
              <c:numCache>
                <c:formatCode>General</c:formatCode>
                <c:ptCount val="8"/>
                <c:pt idx="0">
                  <c:v>3.93</c:v>
                </c:pt>
                <c:pt idx="1">
                  <c:v>3.05</c:v>
                </c:pt>
                <c:pt idx="2">
                  <c:v>2.5499999999999998</c:v>
                </c:pt>
                <c:pt idx="3">
                  <c:v>2.41</c:v>
                </c:pt>
                <c:pt idx="4">
                  <c:v>3.4</c:v>
                </c:pt>
                <c:pt idx="5">
                  <c:v>3.1</c:v>
                </c:pt>
                <c:pt idx="6">
                  <c:v>1.89</c:v>
                </c:pt>
                <c:pt idx="7">
                  <c:v>2.2000000000000002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A9-439A-8D9F-0B19C742A33A}"/>
            </c:ext>
          </c:extLst>
        </c:ser>
        <c:ser>
          <c:idx val="2"/>
          <c:order val="2"/>
          <c:tx>
            <c:strRef>
              <c:f>'C:\Users\mnb841\Desktop\[Summary graph study.xlsx]Sheet1'!$C$158</c:f>
              <c:strCache>
                <c:ptCount val="1"/>
                <c:pt idx="0">
                  <c:v>50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[1]Sheet1!$P$158:$W$158</c:f>
                <c:numCache>
                  <c:formatCode>General</c:formatCode>
                  <c:ptCount val="8"/>
                  <c:pt idx="0">
                    <c:v>0.14000000000000001</c:v>
                  </c:pt>
                  <c:pt idx="1">
                    <c:v>2.5000000000000001E-2</c:v>
                  </c:pt>
                  <c:pt idx="2">
                    <c:v>0.26500000000000001</c:v>
                  </c:pt>
                  <c:pt idx="3">
                    <c:v>0.34499999999999997</c:v>
                  </c:pt>
                  <c:pt idx="4">
                    <c:v>0.27</c:v>
                  </c:pt>
                  <c:pt idx="5">
                    <c:v>0.28999999999999998</c:v>
                  </c:pt>
                  <c:pt idx="6">
                    <c:v>0.47</c:v>
                  </c:pt>
                  <c:pt idx="7">
                    <c:v>0.17</c:v>
                  </c:pt>
                </c:numCache>
              </c:numRef>
            </c:plus>
            <c:minus>
              <c:numRef>
                <c:f>[1]Sheet1!$P$158:$W$158</c:f>
                <c:numCache>
                  <c:formatCode>General</c:formatCode>
                  <c:ptCount val="8"/>
                  <c:pt idx="0">
                    <c:v>0.14000000000000001</c:v>
                  </c:pt>
                  <c:pt idx="1">
                    <c:v>2.5000000000000001E-2</c:v>
                  </c:pt>
                  <c:pt idx="2">
                    <c:v>0.26500000000000001</c:v>
                  </c:pt>
                  <c:pt idx="3">
                    <c:v>0.34499999999999997</c:v>
                  </c:pt>
                  <c:pt idx="4">
                    <c:v>0.27</c:v>
                  </c:pt>
                  <c:pt idx="5">
                    <c:v>0.28999999999999998</c:v>
                  </c:pt>
                  <c:pt idx="6">
                    <c:v>0.47</c:v>
                  </c:pt>
                  <c:pt idx="7">
                    <c:v>0.17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[1]Sheet1!$D$155:$K$155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9</c:v>
                </c:pt>
                <c:pt idx="6">
                  <c:v>11</c:v>
                </c:pt>
                <c:pt idx="7">
                  <c:v>14</c:v>
                </c:pt>
              </c:numCache>
            </c:numRef>
          </c:cat>
          <c:val>
            <c:numRef>
              <c:f>[1]Sheet1!$D$158:$K$158</c:f>
              <c:numCache>
                <c:formatCode>General</c:formatCode>
                <c:ptCount val="8"/>
                <c:pt idx="0">
                  <c:v>3.98</c:v>
                </c:pt>
                <c:pt idx="1">
                  <c:v>3.13</c:v>
                </c:pt>
                <c:pt idx="2">
                  <c:v>2.39</c:v>
                </c:pt>
                <c:pt idx="3">
                  <c:v>2.25</c:v>
                </c:pt>
                <c:pt idx="4">
                  <c:v>2.4500000000000002</c:v>
                </c:pt>
                <c:pt idx="5">
                  <c:v>1.58</c:v>
                </c:pt>
                <c:pt idx="6">
                  <c:v>1.86</c:v>
                </c:pt>
                <c:pt idx="7">
                  <c:v>1.46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DA9-439A-8D9F-0B19C742A33A}"/>
            </c:ext>
          </c:extLst>
        </c:ser>
        <c:ser>
          <c:idx val="3"/>
          <c:order val="3"/>
          <c:tx>
            <c:strRef>
              <c:f>'C:\Users\mnb841\Desktop\[Summary graph study.xlsx]Sheet1'!$C$159</c:f>
              <c:strCache>
                <c:ptCount val="1"/>
                <c:pt idx="0">
                  <c:v>75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[1]Sheet1!$P$159:$W$159</c:f>
                <c:numCache>
                  <c:formatCode>General</c:formatCode>
                  <c:ptCount val="8"/>
                  <c:pt idx="0">
                    <c:v>0.01</c:v>
                  </c:pt>
                  <c:pt idx="1">
                    <c:v>0.02</c:v>
                  </c:pt>
                  <c:pt idx="2">
                    <c:v>2.5000000000000001E-2</c:v>
                  </c:pt>
                  <c:pt idx="3">
                    <c:v>0.69</c:v>
                  </c:pt>
                  <c:pt idx="4">
                    <c:v>0.13500000000000001</c:v>
                  </c:pt>
                  <c:pt idx="5">
                    <c:v>0.48</c:v>
                  </c:pt>
                  <c:pt idx="6">
                    <c:v>0.29499999999999998</c:v>
                  </c:pt>
                  <c:pt idx="7">
                    <c:v>0.14000000000000001</c:v>
                  </c:pt>
                </c:numCache>
              </c:numRef>
            </c:plus>
            <c:minus>
              <c:numRef>
                <c:f>[1]Sheet1!$P$159:$W$159</c:f>
                <c:numCache>
                  <c:formatCode>General</c:formatCode>
                  <c:ptCount val="8"/>
                  <c:pt idx="0">
                    <c:v>0.01</c:v>
                  </c:pt>
                  <c:pt idx="1">
                    <c:v>0.02</c:v>
                  </c:pt>
                  <c:pt idx="2">
                    <c:v>2.5000000000000001E-2</c:v>
                  </c:pt>
                  <c:pt idx="3">
                    <c:v>0.69</c:v>
                  </c:pt>
                  <c:pt idx="4">
                    <c:v>0.13500000000000001</c:v>
                  </c:pt>
                  <c:pt idx="5">
                    <c:v>0.48</c:v>
                  </c:pt>
                  <c:pt idx="6">
                    <c:v>0.29499999999999998</c:v>
                  </c:pt>
                  <c:pt idx="7">
                    <c:v>0.14000000000000001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[1]Sheet1!$D$155:$K$155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9</c:v>
                </c:pt>
                <c:pt idx="6">
                  <c:v>11</c:v>
                </c:pt>
                <c:pt idx="7">
                  <c:v>14</c:v>
                </c:pt>
              </c:numCache>
            </c:numRef>
          </c:cat>
          <c:val>
            <c:numRef>
              <c:f>[1]Sheet1!$D$159:$K$159</c:f>
              <c:numCache>
                <c:formatCode>General</c:formatCode>
                <c:ptCount val="8"/>
                <c:pt idx="0">
                  <c:v>4.08</c:v>
                </c:pt>
                <c:pt idx="1">
                  <c:v>3.33</c:v>
                </c:pt>
                <c:pt idx="2">
                  <c:v>2.7</c:v>
                </c:pt>
                <c:pt idx="3">
                  <c:v>2.4300000000000002</c:v>
                </c:pt>
                <c:pt idx="4">
                  <c:v>1.94</c:v>
                </c:pt>
                <c:pt idx="5">
                  <c:v>1.87</c:v>
                </c:pt>
                <c:pt idx="6">
                  <c:v>1.65</c:v>
                </c:pt>
                <c:pt idx="7">
                  <c:v>1.56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DA9-439A-8D9F-0B19C742A33A}"/>
            </c:ext>
          </c:extLst>
        </c:ser>
        <c:ser>
          <c:idx val="4"/>
          <c:order val="4"/>
          <c:tx>
            <c:strRef>
              <c:f>'C:\Users\mnb841\Desktop\[Summary graph study.xlsx]Sheet1'!$C$160</c:f>
              <c:strCache>
                <c:ptCount val="1"/>
                <c:pt idx="0">
                  <c:v>100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[1]Sheet1!$P$160:$W$160</c:f>
                <c:numCache>
                  <c:formatCode>General</c:formatCode>
                  <c:ptCount val="8"/>
                  <c:pt idx="0">
                    <c:v>8.5000000000000006E-2</c:v>
                  </c:pt>
                  <c:pt idx="1">
                    <c:v>0.155</c:v>
                  </c:pt>
                  <c:pt idx="2">
                    <c:v>0.52500000000000002</c:v>
                  </c:pt>
                  <c:pt idx="3">
                    <c:v>0.44</c:v>
                  </c:pt>
                  <c:pt idx="4">
                    <c:v>2.5000000000000001E-2</c:v>
                  </c:pt>
                  <c:pt idx="5">
                    <c:v>0.435</c:v>
                  </c:pt>
                  <c:pt idx="6">
                    <c:v>0.215</c:v>
                  </c:pt>
                  <c:pt idx="7">
                    <c:v>0.59</c:v>
                  </c:pt>
                </c:numCache>
              </c:numRef>
            </c:plus>
            <c:minus>
              <c:numRef>
                <c:f>[1]Sheet1!$P$160:$W$160</c:f>
                <c:numCache>
                  <c:formatCode>General</c:formatCode>
                  <c:ptCount val="8"/>
                  <c:pt idx="0">
                    <c:v>8.5000000000000006E-2</c:v>
                  </c:pt>
                  <c:pt idx="1">
                    <c:v>0.155</c:v>
                  </c:pt>
                  <c:pt idx="2">
                    <c:v>0.52500000000000002</c:v>
                  </c:pt>
                  <c:pt idx="3">
                    <c:v>0.44</c:v>
                  </c:pt>
                  <c:pt idx="4">
                    <c:v>2.5000000000000001E-2</c:v>
                  </c:pt>
                  <c:pt idx="5">
                    <c:v>0.435</c:v>
                  </c:pt>
                  <c:pt idx="6">
                    <c:v>0.215</c:v>
                  </c:pt>
                  <c:pt idx="7">
                    <c:v>0.59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[1]Sheet1!$D$155:$K$155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9</c:v>
                </c:pt>
                <c:pt idx="6">
                  <c:v>11</c:v>
                </c:pt>
                <c:pt idx="7">
                  <c:v>14</c:v>
                </c:pt>
              </c:numCache>
            </c:numRef>
          </c:cat>
          <c:val>
            <c:numRef>
              <c:f>[1]Sheet1!$D$160:$K$160</c:f>
              <c:numCache>
                <c:formatCode>General</c:formatCode>
                <c:ptCount val="8"/>
                <c:pt idx="0">
                  <c:v>3.91</c:v>
                </c:pt>
                <c:pt idx="1">
                  <c:v>3.63</c:v>
                </c:pt>
                <c:pt idx="2">
                  <c:v>2.58</c:v>
                </c:pt>
                <c:pt idx="3">
                  <c:v>2.5299999999999998</c:v>
                </c:pt>
                <c:pt idx="4">
                  <c:v>2.44</c:v>
                </c:pt>
                <c:pt idx="5">
                  <c:v>1.89</c:v>
                </c:pt>
                <c:pt idx="6">
                  <c:v>2.0499999999999998</c:v>
                </c:pt>
                <c:pt idx="7">
                  <c:v>1.68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DA9-439A-8D9F-0B19C742A3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2006736"/>
        <c:axId val="512007064"/>
      </c:lineChart>
      <c:dateAx>
        <c:axId val="5120067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sz="16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Days of Storage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12007064"/>
        <c:crosses val="autoZero"/>
        <c:auto val="0"/>
        <c:lblOffset val="100"/>
        <c:baseTimeUnit val="days"/>
      </c:dateAx>
      <c:valAx>
        <c:axId val="5120070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Log</a:t>
                </a:r>
                <a:r>
                  <a:rPr lang="en-US" sz="2000" baseline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CFU/ SAMPLE</a:t>
                </a:r>
                <a:endParaRPr lang="en-US" sz="2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8.9225364791019664E-3"/>
              <c:y val="0.311006055116915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12006736"/>
        <c:crosses val="autoZero"/>
        <c:crossBetween val="between"/>
        <c:majorUnit val="1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28198181360614732"/>
          <c:y val="0.91983851490502799"/>
          <c:w val="0.5388784226818899"/>
          <c:h val="5.75311875526948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4C-90%</a:t>
            </a:r>
          </a:p>
        </c:rich>
      </c:tx>
      <c:layout>
        <c:manualLayout>
          <c:xMode val="edge"/>
          <c:yMode val="edge"/>
          <c:x val="0.48848806501842224"/>
          <c:y val="3.7812326649491787E-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958765380599343"/>
          <c:y val="8.4622930831326187E-2"/>
          <c:w val="0.86518212839576236"/>
          <c:h val="0.66527979220542188"/>
        </c:manualLayout>
      </c:layout>
      <c:lineChart>
        <c:grouping val="standard"/>
        <c:varyColors val="0"/>
        <c:ser>
          <c:idx val="0"/>
          <c:order val="0"/>
          <c:tx>
            <c:strRef>
              <c:f>'C:\Users\mnb841\Desktop\[Summary graph study.xlsx]Sheet1'!$B$108</c:f>
              <c:strCache>
                <c:ptCount val="1"/>
                <c:pt idx="0">
                  <c:v>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[1]Sheet1!$N$108:$U$108</c:f>
                <c:numCache>
                  <c:formatCode>General</c:formatCode>
                  <c:ptCount val="8"/>
                  <c:pt idx="0">
                    <c:v>0.56499999999999995</c:v>
                  </c:pt>
                  <c:pt idx="1">
                    <c:v>0.26500000000000001</c:v>
                  </c:pt>
                  <c:pt idx="2">
                    <c:v>4.4999999999999998E-2</c:v>
                  </c:pt>
                  <c:pt idx="3">
                    <c:v>7.0000000000000007E-2</c:v>
                  </c:pt>
                  <c:pt idx="4">
                    <c:v>7.0000000000000007E-2</c:v>
                  </c:pt>
                  <c:pt idx="5">
                    <c:v>6.5000000000000002E-2</c:v>
                  </c:pt>
                  <c:pt idx="6">
                    <c:v>0.16500000000000001</c:v>
                  </c:pt>
                  <c:pt idx="7">
                    <c:v>0.26500000000000001</c:v>
                  </c:pt>
                </c:numCache>
              </c:numRef>
            </c:plus>
            <c:minus>
              <c:numRef>
                <c:f>[1]Sheet1!$N$108:$U$108</c:f>
                <c:numCache>
                  <c:formatCode>General</c:formatCode>
                  <c:ptCount val="8"/>
                  <c:pt idx="0">
                    <c:v>0.56499999999999995</c:v>
                  </c:pt>
                  <c:pt idx="1">
                    <c:v>0.26500000000000001</c:v>
                  </c:pt>
                  <c:pt idx="2">
                    <c:v>4.4999999999999998E-2</c:v>
                  </c:pt>
                  <c:pt idx="3">
                    <c:v>7.0000000000000007E-2</c:v>
                  </c:pt>
                  <c:pt idx="4">
                    <c:v>7.0000000000000007E-2</c:v>
                  </c:pt>
                  <c:pt idx="5">
                    <c:v>6.5000000000000002E-2</c:v>
                  </c:pt>
                  <c:pt idx="6">
                    <c:v>0.16500000000000001</c:v>
                  </c:pt>
                  <c:pt idx="7">
                    <c:v>0.26500000000000001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[1]Sheet1!$C$107:$J$107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9</c:v>
                </c:pt>
                <c:pt idx="6">
                  <c:v>11</c:v>
                </c:pt>
                <c:pt idx="7">
                  <c:v>14</c:v>
                </c:pt>
              </c:numCache>
            </c:numRef>
          </c:cat>
          <c:val>
            <c:numRef>
              <c:f>[1]Sheet1!$C$108:$J$108</c:f>
              <c:numCache>
                <c:formatCode>General</c:formatCode>
                <c:ptCount val="8"/>
                <c:pt idx="0">
                  <c:v>3.6</c:v>
                </c:pt>
                <c:pt idx="1">
                  <c:v>4.04</c:v>
                </c:pt>
                <c:pt idx="2">
                  <c:v>3.58</c:v>
                </c:pt>
                <c:pt idx="3">
                  <c:v>3.3</c:v>
                </c:pt>
                <c:pt idx="4">
                  <c:v>3.25</c:v>
                </c:pt>
                <c:pt idx="5">
                  <c:v>3.12</c:v>
                </c:pt>
                <c:pt idx="6">
                  <c:v>3.17</c:v>
                </c:pt>
                <c:pt idx="7">
                  <c:v>2.41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93-40D2-9D22-BC567FB9EE65}"/>
            </c:ext>
          </c:extLst>
        </c:ser>
        <c:ser>
          <c:idx val="1"/>
          <c:order val="1"/>
          <c:tx>
            <c:strRef>
              <c:f>'C:\Users\mnb841\Desktop\[Summary graph study.xlsx]Sheet1'!$B$109</c:f>
              <c:strCache>
                <c:ptCount val="1"/>
                <c:pt idx="0">
                  <c:v>25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[1]Sheet1!$N$109:$U$109</c:f>
                <c:numCache>
                  <c:formatCode>General</c:formatCode>
                  <c:ptCount val="8"/>
                  <c:pt idx="0">
                    <c:v>0.56499999999999995</c:v>
                  </c:pt>
                  <c:pt idx="1">
                    <c:v>0.26500000000000001</c:v>
                  </c:pt>
                  <c:pt idx="2">
                    <c:v>0.32500000000000001</c:v>
                  </c:pt>
                  <c:pt idx="3">
                    <c:v>0.35</c:v>
                  </c:pt>
                  <c:pt idx="4">
                    <c:v>5.5E-2</c:v>
                  </c:pt>
                  <c:pt idx="5">
                    <c:v>6.5000000000000002E-2</c:v>
                  </c:pt>
                  <c:pt idx="6">
                    <c:v>5.5E-2</c:v>
                  </c:pt>
                  <c:pt idx="7">
                    <c:v>5.0000000000000001E-3</c:v>
                  </c:pt>
                </c:numCache>
              </c:numRef>
            </c:plus>
            <c:minus>
              <c:numRef>
                <c:f>[1]Sheet1!$N$109:$U$109</c:f>
                <c:numCache>
                  <c:formatCode>General</c:formatCode>
                  <c:ptCount val="8"/>
                  <c:pt idx="0">
                    <c:v>0.56499999999999995</c:v>
                  </c:pt>
                  <c:pt idx="1">
                    <c:v>0.26500000000000001</c:v>
                  </c:pt>
                  <c:pt idx="2">
                    <c:v>0.32500000000000001</c:v>
                  </c:pt>
                  <c:pt idx="3">
                    <c:v>0.35</c:v>
                  </c:pt>
                  <c:pt idx="4">
                    <c:v>5.5E-2</c:v>
                  </c:pt>
                  <c:pt idx="5">
                    <c:v>6.5000000000000002E-2</c:v>
                  </c:pt>
                  <c:pt idx="6">
                    <c:v>5.5E-2</c:v>
                  </c:pt>
                  <c:pt idx="7">
                    <c:v>5.0000000000000001E-3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[1]Sheet1!$C$107:$J$107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9</c:v>
                </c:pt>
                <c:pt idx="6">
                  <c:v>11</c:v>
                </c:pt>
                <c:pt idx="7">
                  <c:v>14</c:v>
                </c:pt>
              </c:numCache>
            </c:numRef>
          </c:cat>
          <c:val>
            <c:numRef>
              <c:f>[1]Sheet1!$C$109:$J$109</c:f>
              <c:numCache>
                <c:formatCode>General</c:formatCode>
                <c:ptCount val="8"/>
                <c:pt idx="0">
                  <c:v>3.66</c:v>
                </c:pt>
                <c:pt idx="1">
                  <c:v>3.8</c:v>
                </c:pt>
                <c:pt idx="2">
                  <c:v>3.76</c:v>
                </c:pt>
                <c:pt idx="3">
                  <c:v>3.23</c:v>
                </c:pt>
                <c:pt idx="4">
                  <c:v>3.2</c:v>
                </c:pt>
                <c:pt idx="5">
                  <c:v>3.19</c:v>
                </c:pt>
                <c:pt idx="6">
                  <c:v>2.59</c:v>
                </c:pt>
                <c:pt idx="7">
                  <c:v>2.71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93-40D2-9D22-BC567FB9EE65}"/>
            </c:ext>
          </c:extLst>
        </c:ser>
        <c:ser>
          <c:idx val="2"/>
          <c:order val="2"/>
          <c:tx>
            <c:strRef>
              <c:f>'C:\Users\mnb841\Desktop\[Summary graph study.xlsx]Sheet1'!$B$110</c:f>
              <c:strCache>
                <c:ptCount val="1"/>
                <c:pt idx="0">
                  <c:v>50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[1]Sheet1!$N$110:$U$110</c:f>
                <c:numCache>
                  <c:formatCode>General</c:formatCode>
                  <c:ptCount val="8"/>
                  <c:pt idx="0">
                    <c:v>0.495</c:v>
                  </c:pt>
                  <c:pt idx="1">
                    <c:v>0.20499999999999999</c:v>
                  </c:pt>
                  <c:pt idx="2">
                    <c:v>0.13500000000000001</c:v>
                  </c:pt>
                  <c:pt idx="3">
                    <c:v>3.5000000000000003E-2</c:v>
                  </c:pt>
                  <c:pt idx="4">
                    <c:v>0.12</c:v>
                  </c:pt>
                  <c:pt idx="5">
                    <c:v>6.5000000000000002E-2</c:v>
                  </c:pt>
                  <c:pt idx="6">
                    <c:v>0.12</c:v>
                  </c:pt>
                  <c:pt idx="7">
                    <c:v>0.23</c:v>
                  </c:pt>
                </c:numCache>
              </c:numRef>
            </c:plus>
            <c:minus>
              <c:numRef>
                <c:f>[1]Sheet1!$N$110:$U$110</c:f>
                <c:numCache>
                  <c:formatCode>General</c:formatCode>
                  <c:ptCount val="8"/>
                  <c:pt idx="0">
                    <c:v>0.495</c:v>
                  </c:pt>
                  <c:pt idx="1">
                    <c:v>0.20499999999999999</c:v>
                  </c:pt>
                  <c:pt idx="2">
                    <c:v>0.13500000000000001</c:v>
                  </c:pt>
                  <c:pt idx="3">
                    <c:v>3.5000000000000003E-2</c:v>
                  </c:pt>
                  <c:pt idx="4">
                    <c:v>0.12</c:v>
                  </c:pt>
                  <c:pt idx="5">
                    <c:v>6.5000000000000002E-2</c:v>
                  </c:pt>
                  <c:pt idx="6">
                    <c:v>0.12</c:v>
                  </c:pt>
                  <c:pt idx="7">
                    <c:v>0.23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[1]Sheet1!$C$107:$J$107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9</c:v>
                </c:pt>
                <c:pt idx="6">
                  <c:v>11</c:v>
                </c:pt>
                <c:pt idx="7">
                  <c:v>14</c:v>
                </c:pt>
              </c:numCache>
            </c:numRef>
          </c:cat>
          <c:val>
            <c:numRef>
              <c:f>[1]Sheet1!$C$110:$J$110</c:f>
              <c:numCache>
                <c:formatCode>General</c:formatCode>
                <c:ptCount val="8"/>
                <c:pt idx="0">
                  <c:v>3.71</c:v>
                </c:pt>
                <c:pt idx="1">
                  <c:v>3.91</c:v>
                </c:pt>
                <c:pt idx="2">
                  <c:v>3.14</c:v>
                </c:pt>
                <c:pt idx="3">
                  <c:v>3.29</c:v>
                </c:pt>
                <c:pt idx="4">
                  <c:v>2.71</c:v>
                </c:pt>
                <c:pt idx="5">
                  <c:v>2.54</c:v>
                </c:pt>
                <c:pt idx="6">
                  <c:v>2.77</c:v>
                </c:pt>
                <c:pt idx="7">
                  <c:v>2.58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D93-40D2-9D22-BC567FB9EE65}"/>
            </c:ext>
          </c:extLst>
        </c:ser>
        <c:ser>
          <c:idx val="3"/>
          <c:order val="3"/>
          <c:tx>
            <c:strRef>
              <c:f>'C:\Users\mnb841\Desktop\[Summary graph study.xlsx]Sheet1'!$B$111</c:f>
              <c:strCache>
                <c:ptCount val="1"/>
                <c:pt idx="0">
                  <c:v>75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[1]Sheet1!$N$111:$U$111</c:f>
                <c:numCache>
                  <c:formatCode>General</c:formatCode>
                  <c:ptCount val="8"/>
                  <c:pt idx="0">
                    <c:v>0.65</c:v>
                  </c:pt>
                  <c:pt idx="1">
                    <c:v>0.315</c:v>
                  </c:pt>
                  <c:pt idx="2">
                    <c:v>0.375</c:v>
                  </c:pt>
                  <c:pt idx="3">
                    <c:v>0.245</c:v>
                  </c:pt>
                  <c:pt idx="4">
                    <c:v>0.28999999999999998</c:v>
                  </c:pt>
                  <c:pt idx="5">
                    <c:v>0.28499999999999998</c:v>
                  </c:pt>
                  <c:pt idx="6">
                    <c:v>0.38</c:v>
                  </c:pt>
                  <c:pt idx="7">
                    <c:v>0.02</c:v>
                  </c:pt>
                </c:numCache>
              </c:numRef>
            </c:plus>
            <c:minus>
              <c:numRef>
                <c:f>[1]Sheet1!$N$111:$U$111</c:f>
                <c:numCache>
                  <c:formatCode>General</c:formatCode>
                  <c:ptCount val="8"/>
                  <c:pt idx="0">
                    <c:v>0.65</c:v>
                  </c:pt>
                  <c:pt idx="1">
                    <c:v>0.315</c:v>
                  </c:pt>
                  <c:pt idx="2">
                    <c:v>0.375</c:v>
                  </c:pt>
                  <c:pt idx="3">
                    <c:v>0.245</c:v>
                  </c:pt>
                  <c:pt idx="4">
                    <c:v>0.28999999999999998</c:v>
                  </c:pt>
                  <c:pt idx="5">
                    <c:v>0.28499999999999998</c:v>
                  </c:pt>
                  <c:pt idx="6">
                    <c:v>0.38</c:v>
                  </c:pt>
                  <c:pt idx="7">
                    <c:v>0.02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[1]Sheet1!$C$107:$J$107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9</c:v>
                </c:pt>
                <c:pt idx="6">
                  <c:v>11</c:v>
                </c:pt>
                <c:pt idx="7">
                  <c:v>14</c:v>
                </c:pt>
              </c:numCache>
            </c:numRef>
          </c:cat>
          <c:val>
            <c:numRef>
              <c:f>[1]Sheet1!$C$111:$J$111</c:f>
              <c:numCache>
                <c:formatCode>General</c:formatCode>
                <c:ptCount val="8"/>
                <c:pt idx="0">
                  <c:v>3.74</c:v>
                </c:pt>
                <c:pt idx="1">
                  <c:v>4.04</c:v>
                </c:pt>
                <c:pt idx="2">
                  <c:v>3.56</c:v>
                </c:pt>
                <c:pt idx="3">
                  <c:v>3.05</c:v>
                </c:pt>
                <c:pt idx="4">
                  <c:v>2.89</c:v>
                </c:pt>
                <c:pt idx="5">
                  <c:v>2.89</c:v>
                </c:pt>
                <c:pt idx="6">
                  <c:v>3.06</c:v>
                </c:pt>
                <c:pt idx="7">
                  <c:v>2.85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D93-40D2-9D22-BC567FB9EE65}"/>
            </c:ext>
          </c:extLst>
        </c:ser>
        <c:ser>
          <c:idx val="4"/>
          <c:order val="4"/>
          <c:tx>
            <c:strRef>
              <c:f>'C:\Users\mnb841\Desktop\[Summary graph study.xlsx]Sheet1'!$B$112</c:f>
              <c:strCache>
                <c:ptCount val="1"/>
                <c:pt idx="0">
                  <c:v>100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[1]Sheet1!$N$112:$U$112</c:f>
                <c:numCache>
                  <c:formatCode>General</c:formatCode>
                  <c:ptCount val="8"/>
                  <c:pt idx="0">
                    <c:v>0.69</c:v>
                  </c:pt>
                  <c:pt idx="1">
                    <c:v>3.5000000000000003E-2</c:v>
                  </c:pt>
                  <c:pt idx="2">
                    <c:v>0.13</c:v>
                  </c:pt>
                  <c:pt idx="3">
                    <c:v>5.5E-2</c:v>
                  </c:pt>
                  <c:pt idx="4">
                    <c:v>0.28000000000000003</c:v>
                  </c:pt>
                  <c:pt idx="5">
                    <c:v>7.0000000000000007E-2</c:v>
                  </c:pt>
                  <c:pt idx="6">
                    <c:v>0.02</c:v>
                  </c:pt>
                  <c:pt idx="7">
                    <c:v>0.01</c:v>
                  </c:pt>
                </c:numCache>
              </c:numRef>
            </c:plus>
            <c:minus>
              <c:numRef>
                <c:f>[1]Sheet1!$N$112:$U$112</c:f>
                <c:numCache>
                  <c:formatCode>General</c:formatCode>
                  <c:ptCount val="8"/>
                  <c:pt idx="0">
                    <c:v>0.69</c:v>
                  </c:pt>
                  <c:pt idx="1">
                    <c:v>3.5000000000000003E-2</c:v>
                  </c:pt>
                  <c:pt idx="2">
                    <c:v>0.13</c:v>
                  </c:pt>
                  <c:pt idx="3">
                    <c:v>5.5E-2</c:v>
                  </c:pt>
                  <c:pt idx="4">
                    <c:v>0.28000000000000003</c:v>
                  </c:pt>
                  <c:pt idx="5">
                    <c:v>7.0000000000000007E-2</c:v>
                  </c:pt>
                  <c:pt idx="6">
                    <c:v>0.02</c:v>
                  </c:pt>
                  <c:pt idx="7">
                    <c:v>0.01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[1]Sheet1!$C$107:$J$107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9</c:v>
                </c:pt>
                <c:pt idx="6">
                  <c:v>11</c:v>
                </c:pt>
                <c:pt idx="7">
                  <c:v>14</c:v>
                </c:pt>
              </c:numCache>
            </c:numRef>
          </c:cat>
          <c:val>
            <c:numRef>
              <c:f>[1]Sheet1!$C$112:$J$112</c:f>
              <c:numCache>
                <c:formatCode>General</c:formatCode>
                <c:ptCount val="8"/>
                <c:pt idx="0">
                  <c:v>3.76</c:v>
                </c:pt>
                <c:pt idx="1">
                  <c:v>3.77</c:v>
                </c:pt>
                <c:pt idx="2">
                  <c:v>3.4</c:v>
                </c:pt>
                <c:pt idx="3">
                  <c:v>3.58</c:v>
                </c:pt>
                <c:pt idx="4">
                  <c:v>3.06</c:v>
                </c:pt>
                <c:pt idx="5">
                  <c:v>3.27</c:v>
                </c:pt>
                <c:pt idx="6">
                  <c:v>2.86</c:v>
                </c:pt>
                <c:pt idx="7">
                  <c:v>2.81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D93-40D2-9D22-BC567FB9EE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4920032"/>
        <c:axId val="584920360"/>
      </c:lineChart>
      <c:dateAx>
        <c:axId val="5849200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sz="16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Days of Stoarge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84920360"/>
        <c:crosses val="autoZero"/>
        <c:auto val="0"/>
        <c:lblOffset val="100"/>
        <c:baseTimeUnit val="days"/>
      </c:dateAx>
      <c:valAx>
        <c:axId val="584920360"/>
        <c:scaling>
          <c:orientation val="minMax"/>
          <c:max val="4.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sz="20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Log</a:t>
                </a:r>
                <a:r>
                  <a:rPr lang="en-US" sz="2000" baseline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CFU/Sample</a:t>
                </a:r>
                <a:endParaRPr lang="en-US" sz="2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1.5158623106581936E-2"/>
              <c:y val="0.33296574423417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84920032"/>
        <c:crosses val="autoZero"/>
        <c:crossBetween val="between"/>
        <c:majorUnit val="1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33280466921682245"/>
          <c:y val="0.930898289911122"/>
          <c:w val="0.5090389186483204"/>
          <c:h val="6.88560795584650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b="1" spc="-50" baseline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6198371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58" y="4603447"/>
            <a:ext cx="3457019" cy="73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3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07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95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2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cap="all" spc="200" baseline="0" smtClean="0">
                <a:solidFill>
                  <a:schemeClr val="tx2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55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39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58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3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05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D6AFA65-7176-40CA-BBA5-C94FB196E07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3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914900"/>
          </a:xfrm>
          <a:blipFill dpi="0" rotWithShape="1">
            <a:blip r:embed="rId2"/>
            <a:srcRect/>
            <a:stretch>
              <a:fillRect t="-66000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57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D6AFA65-7176-40CA-BBA5-C94FB196E07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048" y="6460710"/>
            <a:ext cx="1240758" cy="33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3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accent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whitebackground.com/papaya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081" y="463243"/>
            <a:ext cx="10980654" cy="124775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 of fruit ripeness and post-harvest storage conditions on the survival of 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Salmonella 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spp.,  in fresh-cut papaya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6350" y="2795114"/>
            <a:ext cx="8482093" cy="1143000"/>
          </a:xfrm>
        </p:spPr>
        <p:txBody>
          <a:bodyPr>
            <a:normAutofit fontScale="85000" lnSpcReduction="20000"/>
          </a:bodyPr>
          <a:lstStyle/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Amandeep singH</a:t>
            </a:r>
          </a:p>
          <a:p>
            <a:r>
              <a:rPr lang="en-US" sz="2300" cap="none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 in Agriculture, Environmental &amp; Sustainability Sciences  </a:t>
            </a:r>
          </a:p>
          <a:p>
            <a:r>
              <a:rPr lang="en-US" sz="2300" cap="none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0924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9" descr="A group of people in a room&#10;&#10;Description automatically generated">
            <a:extLst>
              <a:ext uri="{FF2B5EF4-FFF2-40B4-BE49-F238E27FC236}">
                <a16:creationId xmlns:a16="http://schemas.microsoft.com/office/drawing/2014/main" id="{F11AF7FC-0085-4E69-B1B6-7BC910E5F2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0336" y="1902744"/>
            <a:ext cx="1530281" cy="1502610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CA318E39-B0F7-4853-A688-9BDCD31BD908}"/>
              </a:ext>
            </a:extLst>
          </p:cNvPr>
          <p:cNvSpPr/>
          <p:nvPr/>
        </p:nvSpPr>
        <p:spPr>
          <a:xfrm>
            <a:off x="1369340" y="1474176"/>
            <a:ext cx="303756" cy="29019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7BBF310-53BF-46CF-97B4-E8B09BC27015}"/>
              </a:ext>
            </a:extLst>
          </p:cNvPr>
          <p:cNvSpPr/>
          <p:nvPr/>
        </p:nvSpPr>
        <p:spPr>
          <a:xfrm>
            <a:off x="2319183" y="2462331"/>
            <a:ext cx="401016" cy="24688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5" name="Picture 4" descr="A person standing in a room&#10;&#10;Description automatically generated">
            <a:extLst>
              <a:ext uri="{FF2B5EF4-FFF2-40B4-BE49-F238E27FC236}">
                <a16:creationId xmlns:a16="http://schemas.microsoft.com/office/drawing/2014/main" id="{8685C567-D2C6-4D9F-A679-E1D9854824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839" y="1898719"/>
            <a:ext cx="1641670" cy="15302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2DA97C-AA4B-48D6-B070-59A603BD33FD}"/>
              </a:ext>
            </a:extLst>
          </p:cNvPr>
          <p:cNvSpPr txBox="1"/>
          <p:nvPr/>
        </p:nvSpPr>
        <p:spPr>
          <a:xfrm>
            <a:off x="2481310" y="3590477"/>
            <a:ext cx="252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Rubbing of sample for 1 min</a:t>
            </a:r>
            <a:r>
              <a:rPr lang="en-US" sz="1600"/>
              <a:t>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75AE423-1A7E-4B33-BFFC-927360273DE3}"/>
              </a:ext>
            </a:extLst>
          </p:cNvPr>
          <p:cNvSpPr/>
          <p:nvPr/>
        </p:nvSpPr>
        <p:spPr>
          <a:xfrm>
            <a:off x="4676438" y="2468603"/>
            <a:ext cx="410480" cy="2406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8" name="Picture 7" descr="A picture containing refrigerator, sitting, person, box&#10;&#10;Description automatically generated">
            <a:extLst>
              <a:ext uri="{FF2B5EF4-FFF2-40B4-BE49-F238E27FC236}">
                <a16:creationId xmlns:a16="http://schemas.microsoft.com/office/drawing/2014/main" id="{7CC1AD11-4FCA-4DE9-937C-348DF23411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01810" y="1801850"/>
            <a:ext cx="1530283" cy="17240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54F93D-FAD4-4A09-9A18-F6454F38DA74}"/>
              </a:ext>
            </a:extLst>
          </p:cNvPr>
          <p:cNvSpPr txBox="1"/>
          <p:nvPr/>
        </p:nvSpPr>
        <p:spPr>
          <a:xfrm>
            <a:off x="5095886" y="3545432"/>
            <a:ext cx="193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Stomaching 230 rpm for 2 min</a:t>
            </a:r>
            <a:r>
              <a:rPr lang="en-US" sz="1600"/>
              <a:t>.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1B3A690-7145-49D8-8CA5-8568E22DC178}"/>
              </a:ext>
            </a:extLst>
          </p:cNvPr>
          <p:cNvSpPr/>
          <p:nvPr/>
        </p:nvSpPr>
        <p:spPr>
          <a:xfrm>
            <a:off x="7050522" y="2468603"/>
            <a:ext cx="450523" cy="2406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11" name="Picture 10" descr="A picture containing person, indoor, table, sitting&#10;&#10;Description automatically generated">
            <a:extLst>
              <a:ext uri="{FF2B5EF4-FFF2-40B4-BE49-F238E27FC236}">
                <a16:creationId xmlns:a16="http://schemas.microsoft.com/office/drawing/2014/main" id="{29DA25AD-8112-4EA5-BB06-B3FDEA2CC6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779" y="1915658"/>
            <a:ext cx="1719551" cy="15302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0CBD74-A628-4372-AA6D-7C2CFDAEC12A}"/>
              </a:ext>
            </a:extLst>
          </p:cNvPr>
          <p:cNvSpPr txBox="1"/>
          <p:nvPr/>
        </p:nvSpPr>
        <p:spPr>
          <a:xfrm>
            <a:off x="7364560" y="3529829"/>
            <a:ext cx="2181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Plating on XLD and TSAN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36D5F47-7C17-4444-864B-7E9CB1498246}"/>
              </a:ext>
            </a:extLst>
          </p:cNvPr>
          <p:cNvSpPr/>
          <p:nvPr/>
        </p:nvSpPr>
        <p:spPr>
          <a:xfrm>
            <a:off x="9435793" y="2485541"/>
            <a:ext cx="313447" cy="22367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14" name="Picture 13" descr="A picture containing indoor, appliance, cabinet, open&#10;&#10;Description automatically generated">
            <a:extLst>
              <a:ext uri="{FF2B5EF4-FFF2-40B4-BE49-F238E27FC236}">
                <a16:creationId xmlns:a16="http://schemas.microsoft.com/office/drawing/2014/main" id="{216B57B1-E5A3-49AF-83DC-B8914774B3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933" y="1873429"/>
            <a:ext cx="1719551" cy="14359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6CEFCF4-C0A3-4527-BC24-E8705B1DBDEF}"/>
              </a:ext>
            </a:extLst>
          </p:cNvPr>
          <p:cNvSpPr txBox="1"/>
          <p:nvPr/>
        </p:nvSpPr>
        <p:spPr>
          <a:xfrm>
            <a:off x="9756089" y="3370905"/>
            <a:ext cx="1904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Incubate plates at 37 C for 24 hrs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19DBDCD5-A02A-4AD8-AF24-7D686028AE58}"/>
              </a:ext>
            </a:extLst>
          </p:cNvPr>
          <p:cNvSpPr/>
          <p:nvPr/>
        </p:nvSpPr>
        <p:spPr>
          <a:xfrm>
            <a:off x="10515176" y="3921522"/>
            <a:ext cx="259478" cy="281023"/>
          </a:xfrm>
          <a:prstGeom prst="downArrow">
            <a:avLst>
              <a:gd name="adj1" fmla="val 50000"/>
              <a:gd name="adj2" fmla="val 4014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DE4A46-1F18-4198-92FA-BFD16FE2BA74}"/>
              </a:ext>
            </a:extLst>
          </p:cNvPr>
          <p:cNvSpPr txBox="1"/>
          <p:nvPr/>
        </p:nvSpPr>
        <p:spPr>
          <a:xfrm>
            <a:off x="10028732" y="5826409"/>
            <a:ext cx="1535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Enumeration</a:t>
            </a:r>
          </a:p>
        </p:txBody>
      </p:sp>
      <p:pic>
        <p:nvPicPr>
          <p:cNvPr id="18" name="Picture 17" descr="A picture containing indoor, sitting, car, microwave&#10;&#10;Description automatically generated">
            <a:extLst>
              <a:ext uri="{FF2B5EF4-FFF2-40B4-BE49-F238E27FC236}">
                <a16:creationId xmlns:a16="http://schemas.microsoft.com/office/drawing/2014/main" id="{671B7EC3-646E-4FE3-B6D7-A1E4072A79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45516" y="4365642"/>
            <a:ext cx="1383206" cy="15351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81EAB7A-5A3B-404C-8495-7D55AABD6EE2}"/>
              </a:ext>
            </a:extLst>
          </p:cNvPr>
          <p:cNvSpPr txBox="1"/>
          <p:nvPr/>
        </p:nvSpPr>
        <p:spPr>
          <a:xfrm>
            <a:off x="3092571" y="5826409"/>
            <a:ext cx="1535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Total soluble solids</a:t>
            </a:r>
          </a:p>
        </p:txBody>
      </p:sp>
      <p:pic>
        <p:nvPicPr>
          <p:cNvPr id="20" name="Picture 19" descr="A picture containing indoor, sitting, counter, machine&#10;&#10;Description automatically generated">
            <a:extLst>
              <a:ext uri="{FF2B5EF4-FFF2-40B4-BE49-F238E27FC236}">
                <a16:creationId xmlns:a16="http://schemas.microsoft.com/office/drawing/2014/main" id="{721AC4B1-C3DF-461F-B5AB-024EFB3056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1" y="4469494"/>
            <a:ext cx="1610629" cy="125518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EC6C215-752A-4CE7-9A13-94504D0FDFEC}"/>
              </a:ext>
            </a:extLst>
          </p:cNvPr>
          <p:cNvSpPr txBox="1"/>
          <p:nvPr/>
        </p:nvSpPr>
        <p:spPr>
          <a:xfrm>
            <a:off x="811523" y="5889443"/>
            <a:ext cx="1335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Water activity</a:t>
            </a: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171B761C-1689-469F-B5E7-AF4C4F274271}"/>
              </a:ext>
            </a:extLst>
          </p:cNvPr>
          <p:cNvSpPr/>
          <p:nvPr/>
        </p:nvSpPr>
        <p:spPr>
          <a:xfrm>
            <a:off x="1275598" y="3955679"/>
            <a:ext cx="259478" cy="37946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B0C54990-E35C-4EDC-AD5F-92DFE16B8EAD}"/>
              </a:ext>
            </a:extLst>
          </p:cNvPr>
          <p:cNvSpPr/>
          <p:nvPr/>
        </p:nvSpPr>
        <p:spPr>
          <a:xfrm>
            <a:off x="2333369" y="4911889"/>
            <a:ext cx="384910" cy="2048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4" name="Arrow: Right 40">
            <a:extLst>
              <a:ext uri="{FF2B5EF4-FFF2-40B4-BE49-F238E27FC236}">
                <a16:creationId xmlns:a16="http://schemas.microsoft.com/office/drawing/2014/main" id="{08F80CC1-D92B-4D0B-8513-C75B1A7E1098}"/>
              </a:ext>
            </a:extLst>
          </p:cNvPr>
          <p:cNvSpPr/>
          <p:nvPr/>
        </p:nvSpPr>
        <p:spPr>
          <a:xfrm>
            <a:off x="4391581" y="4911889"/>
            <a:ext cx="336593" cy="22333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5" name="Arrow: Right 40">
            <a:extLst>
              <a:ext uri="{FF2B5EF4-FFF2-40B4-BE49-F238E27FC236}">
                <a16:creationId xmlns:a16="http://schemas.microsoft.com/office/drawing/2014/main" id="{181D2948-7672-4653-8D33-104B4922CE6B}"/>
              </a:ext>
            </a:extLst>
          </p:cNvPr>
          <p:cNvSpPr/>
          <p:nvPr/>
        </p:nvSpPr>
        <p:spPr>
          <a:xfrm>
            <a:off x="5878129" y="4911889"/>
            <a:ext cx="336593" cy="2300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386E49-5B6D-4C82-AE68-4E5D6EC54867}"/>
              </a:ext>
            </a:extLst>
          </p:cNvPr>
          <p:cNvSpPr txBox="1"/>
          <p:nvPr/>
        </p:nvSpPr>
        <p:spPr>
          <a:xfrm>
            <a:off x="4627770" y="5813958"/>
            <a:ext cx="1366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Color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CB5EA1E-2423-4A13-B2B5-DB8031A5CBC2}"/>
              </a:ext>
            </a:extLst>
          </p:cNvPr>
          <p:cNvSpPr/>
          <p:nvPr/>
        </p:nvSpPr>
        <p:spPr>
          <a:xfrm>
            <a:off x="6620005" y="6312537"/>
            <a:ext cx="10916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/>
              <a:t>Ph analysis</a:t>
            </a:r>
          </a:p>
        </p:txBody>
      </p:sp>
      <p:pic>
        <p:nvPicPr>
          <p:cNvPr id="28" name="Picture 27" descr="IMG_3303_Original.jpg">
            <a:extLst>
              <a:ext uri="{FF2B5EF4-FFF2-40B4-BE49-F238E27FC236}">
                <a16:creationId xmlns:a16="http://schemas.microsoft.com/office/drawing/2014/main" id="{17967DB6-516D-482C-AD9F-C1C72F639D75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7964" y="187350"/>
            <a:ext cx="1598660" cy="1198995"/>
          </a:xfrm>
          <a:prstGeom prst="rect">
            <a:avLst/>
          </a:prstGeom>
        </p:spPr>
      </p:pic>
      <p:pic>
        <p:nvPicPr>
          <p:cNvPr id="29" name="Picture 28" descr="A picture containing table, indoor, electronics, computer&#10;&#10;Description automatically generated">
            <a:extLst>
              <a:ext uri="{FF2B5EF4-FFF2-40B4-BE49-F238E27FC236}">
                <a16:creationId xmlns:a16="http://schemas.microsoft.com/office/drawing/2014/main" id="{81513A24-B801-44AE-8827-F733C608396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561" y="4422961"/>
            <a:ext cx="1796802" cy="1435124"/>
          </a:xfrm>
          <a:prstGeom prst="rect">
            <a:avLst/>
          </a:prstGeom>
        </p:spPr>
      </p:pic>
      <p:pic>
        <p:nvPicPr>
          <p:cNvPr id="30" name="Picture 29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A0CF21B6-82AF-4E96-8D72-83AAA04A5F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727" y="4305692"/>
            <a:ext cx="1137183" cy="1516244"/>
          </a:xfrm>
          <a:prstGeom prst="rect">
            <a:avLst/>
          </a:prstGeom>
        </p:spPr>
      </p:pic>
      <p:pic>
        <p:nvPicPr>
          <p:cNvPr id="31" name="Picture 30" descr="A picture containing indoor, cluttered&#10;&#10;Description automatically generated">
            <a:extLst>
              <a:ext uri="{FF2B5EF4-FFF2-40B4-BE49-F238E27FC236}">
                <a16:creationId xmlns:a16="http://schemas.microsoft.com/office/drawing/2014/main" id="{6C2A4797-38DD-4434-A2DC-4122FCBC7F3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09585" y="4603935"/>
            <a:ext cx="1356964" cy="102868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F494A25-F44A-4431-B282-0A4DDBCEE2FB}"/>
              </a:ext>
            </a:extLst>
          </p:cNvPr>
          <p:cNvSpPr txBox="1"/>
          <p:nvPr/>
        </p:nvSpPr>
        <p:spPr>
          <a:xfrm>
            <a:off x="287276" y="3398154"/>
            <a:ext cx="23585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Collection of samples at respective time intervals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00DBC00-5D14-4AC8-A8BC-C0DDED0FD715}"/>
              </a:ext>
            </a:extLst>
          </p:cNvPr>
          <p:cNvSpPr txBox="1"/>
          <p:nvPr/>
        </p:nvSpPr>
        <p:spPr>
          <a:xfrm>
            <a:off x="6441568" y="5921679"/>
            <a:ext cx="1448519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>
                <a:latin typeface="Calibri"/>
                <a:cs typeface="Calibri"/>
              </a:rPr>
              <a:t>pH</a:t>
            </a:r>
            <a:r>
              <a:rPr lang="en-US" sz="1800">
                <a:latin typeface="Calibri"/>
                <a:cs typeface="Calibri"/>
              </a:rPr>
              <a:t> </a:t>
            </a:r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880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A869F-A71B-4626-8A3E-09DC775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Experimental design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6947C-D19F-4FCF-A6FC-A5CCB0DB3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Variables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Fruit ripeness (0, 25, 50, 75, 100%)</a:t>
            </a:r>
          </a:p>
          <a:p>
            <a:pPr lvl="3"/>
            <a:r>
              <a:rPr lang="en-US" sz="3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Peel (5 ripeness levels)</a:t>
            </a:r>
          </a:p>
          <a:p>
            <a:pPr lvl="3"/>
            <a:r>
              <a:rPr lang="en-US" sz="3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Flesh (5 ripeness levels)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Temperature (4, 12, and 21ºC)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(0, 1, 3, 5, 7, 9, 11, and 14 days)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 (50, 90%)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8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physico</a:t>
            </a:r>
            <a:r>
              <a:rPr lang="en-US" sz="3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-chemical properties (pH, water activity, TSS, color)</a:t>
            </a:r>
          </a:p>
          <a:p>
            <a:pPr marL="0" indent="0">
              <a:buNone/>
            </a:pPr>
            <a:endParaRPr lang="en-US" sz="3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samples= 5 ripeness levels x 2 conditions x3 temperatures x 2 relative humidity conditions x 8 time points x 2 duplicate samples x 2 replicates  = 1920 </a:t>
            </a:r>
          </a:p>
          <a:p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45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592C9-CF15-40C7-8E68-F6DE6455A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1EBBD-5AB4-42AA-B223-5501D5D5B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were analyzed by ANOVA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Experimental data will be fitted to test for the predictive power and correlation among variables using different empirical models: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Baranyi model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Modified logistic model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Polynomial model</a:t>
            </a:r>
          </a:p>
          <a:p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329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BC832D17-1B8D-49DA-AA5D-BD0E57D6F0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568125"/>
              </p:ext>
            </p:extLst>
          </p:nvPr>
        </p:nvGraphicFramePr>
        <p:xfrm>
          <a:off x="125799" y="946369"/>
          <a:ext cx="6039011" cy="4662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4821B0A-DE09-41F8-A613-A9D861C9E44F}"/>
              </a:ext>
            </a:extLst>
          </p:cNvPr>
          <p:cNvSpPr txBox="1"/>
          <p:nvPr/>
        </p:nvSpPr>
        <p:spPr>
          <a:xfrm>
            <a:off x="125799" y="279555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Calibri" panose="020F0502020204030204" pitchFamily="34" charset="0"/>
                <a:cs typeface="Calibri" panose="020F0502020204030204" pitchFamily="34" charset="0"/>
              </a:rPr>
              <a:t>Results &amp; Discussion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D1476B7-E97D-4530-83AC-8D26D612C9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2893977"/>
              </p:ext>
            </p:extLst>
          </p:nvPr>
        </p:nvGraphicFramePr>
        <p:xfrm>
          <a:off x="6096000" y="951121"/>
          <a:ext cx="5651618" cy="4657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6BF546A-936A-44F3-B0B0-9EC4F170AC36}"/>
              </a:ext>
            </a:extLst>
          </p:cNvPr>
          <p:cNvSpPr txBox="1"/>
          <p:nvPr/>
        </p:nvSpPr>
        <p:spPr>
          <a:xfrm flipH="1">
            <a:off x="444382" y="5583713"/>
            <a:ext cx="6117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+mj-lt"/>
              </a:rPr>
              <a:t>Fig 1. Growth kinetics of </a:t>
            </a:r>
            <a:r>
              <a:rPr lang="en-US" i="1">
                <a:latin typeface="+mj-lt"/>
              </a:rPr>
              <a:t>Salmonella </a:t>
            </a:r>
            <a:r>
              <a:rPr lang="en-US">
                <a:latin typeface="+mj-lt"/>
              </a:rPr>
              <a:t>on papaya at different ripeness levels when stored at 21C and 90% RH </a:t>
            </a:r>
            <a:r>
              <a:rPr lang="en-US" i="1">
                <a:latin typeface="+mj-lt"/>
              </a:rPr>
              <a:t> </a:t>
            </a:r>
            <a:r>
              <a:rPr lang="en-US">
                <a:latin typeface="+mj-lt"/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3F9CD1-BC35-42F6-891E-073D78D6AE25}"/>
              </a:ext>
            </a:extLst>
          </p:cNvPr>
          <p:cNvSpPr txBox="1"/>
          <p:nvPr/>
        </p:nvSpPr>
        <p:spPr>
          <a:xfrm>
            <a:off x="6408136" y="5583372"/>
            <a:ext cx="6123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+mj-lt"/>
              </a:rPr>
              <a:t>Fig 2. Growth kinetics of </a:t>
            </a:r>
            <a:r>
              <a:rPr lang="en-US" i="1">
                <a:latin typeface="+mj-lt"/>
              </a:rPr>
              <a:t>Salmonella </a:t>
            </a:r>
            <a:r>
              <a:rPr lang="en-US">
                <a:latin typeface="+mj-lt"/>
              </a:rPr>
              <a:t>on papaya at different ripeness levels when stored at 21C and 50% RH </a:t>
            </a:r>
            <a:r>
              <a:rPr lang="en-US" i="1">
                <a:latin typeface="+mj-lt"/>
              </a:rPr>
              <a:t> </a:t>
            </a:r>
            <a:r>
              <a:rPr lang="en-US">
                <a:latin typeface="+mj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36151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7FF510FD-120C-4523-9630-5C2FAB47F8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591675"/>
              </p:ext>
            </p:extLst>
          </p:nvPr>
        </p:nvGraphicFramePr>
        <p:xfrm>
          <a:off x="0" y="655782"/>
          <a:ext cx="6083559" cy="4733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0814BF4-E7C8-4EC6-A281-55BD39283561}"/>
              </a:ext>
            </a:extLst>
          </p:cNvPr>
          <p:cNvSpPr txBox="1"/>
          <p:nvPr/>
        </p:nvSpPr>
        <p:spPr>
          <a:xfrm>
            <a:off x="399675" y="541161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+mj-lt"/>
              </a:rPr>
              <a:t>Fig 3. Growth kinetics of </a:t>
            </a:r>
            <a:r>
              <a:rPr lang="en-US" i="1">
                <a:latin typeface="+mj-lt"/>
              </a:rPr>
              <a:t>Salmonella </a:t>
            </a:r>
            <a:r>
              <a:rPr lang="en-US">
                <a:latin typeface="+mj-lt"/>
              </a:rPr>
              <a:t>on papaya at different ripeness levels when stored at 12C and 90% RH </a:t>
            </a:r>
            <a:r>
              <a:rPr lang="en-US" i="1">
                <a:latin typeface="+mj-lt"/>
              </a:rPr>
              <a:t> </a:t>
            </a:r>
            <a:r>
              <a:rPr lang="en-US">
                <a:latin typeface="+mj-lt"/>
              </a:rPr>
              <a:t> 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1B33D68-3A72-444E-A4BA-9776A3C235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4970221"/>
              </p:ext>
            </p:extLst>
          </p:nvPr>
        </p:nvGraphicFramePr>
        <p:xfrm>
          <a:off x="5948312" y="655781"/>
          <a:ext cx="5781869" cy="4733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93805CC-7394-400C-95F3-30ABEEFAB1BF}"/>
              </a:ext>
            </a:extLst>
          </p:cNvPr>
          <p:cNvSpPr txBox="1"/>
          <p:nvPr/>
        </p:nvSpPr>
        <p:spPr>
          <a:xfrm>
            <a:off x="6196883" y="541793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+mj-lt"/>
              </a:rPr>
              <a:t>Fig 3. Growth kinetics of </a:t>
            </a:r>
            <a:r>
              <a:rPr lang="en-US" i="1">
                <a:latin typeface="+mj-lt"/>
              </a:rPr>
              <a:t>Salmonella </a:t>
            </a:r>
            <a:r>
              <a:rPr lang="en-US">
                <a:latin typeface="+mj-lt"/>
              </a:rPr>
              <a:t>on papaya at different ripeness levels when stored at 4C and 90% RH </a:t>
            </a:r>
            <a:r>
              <a:rPr lang="en-US" i="1">
                <a:latin typeface="+mj-lt"/>
              </a:rPr>
              <a:t> </a:t>
            </a:r>
            <a:r>
              <a:rPr lang="en-US">
                <a:latin typeface="+mj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4654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DB1AD5B-8068-404C-9062-270B05294E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876140"/>
              </p:ext>
            </p:extLst>
          </p:nvPr>
        </p:nvGraphicFramePr>
        <p:xfrm>
          <a:off x="137672" y="1886323"/>
          <a:ext cx="5897285" cy="39622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5642">
                  <a:extLst>
                    <a:ext uri="{9D8B030D-6E8A-4147-A177-3AD203B41FA5}">
                      <a16:colId xmlns:a16="http://schemas.microsoft.com/office/drawing/2014/main" val="3879687264"/>
                    </a:ext>
                  </a:extLst>
                </a:gridCol>
                <a:gridCol w="1255642">
                  <a:extLst>
                    <a:ext uri="{9D8B030D-6E8A-4147-A177-3AD203B41FA5}">
                      <a16:colId xmlns:a16="http://schemas.microsoft.com/office/drawing/2014/main" val="2172379384"/>
                    </a:ext>
                  </a:extLst>
                </a:gridCol>
                <a:gridCol w="1001690">
                  <a:extLst>
                    <a:ext uri="{9D8B030D-6E8A-4147-A177-3AD203B41FA5}">
                      <a16:colId xmlns:a16="http://schemas.microsoft.com/office/drawing/2014/main" val="2801099108"/>
                    </a:ext>
                  </a:extLst>
                </a:gridCol>
                <a:gridCol w="1086343">
                  <a:extLst>
                    <a:ext uri="{9D8B030D-6E8A-4147-A177-3AD203B41FA5}">
                      <a16:colId xmlns:a16="http://schemas.microsoft.com/office/drawing/2014/main" val="3660550728"/>
                    </a:ext>
                  </a:extLst>
                </a:gridCol>
                <a:gridCol w="1297968">
                  <a:extLst>
                    <a:ext uri="{9D8B030D-6E8A-4147-A177-3AD203B41FA5}">
                      <a16:colId xmlns:a16="http://schemas.microsoft.com/office/drawing/2014/main" val="4240999539"/>
                    </a:ext>
                  </a:extLst>
                </a:gridCol>
              </a:tblGrid>
              <a:tr h="33309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pH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940868"/>
                  </a:ext>
                </a:extLst>
              </a:tr>
              <a:tr h="42838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Temp (C)-RH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4C-90% RH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12C-90% RH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21C-90% RH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21C-50% RH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340181"/>
                  </a:ext>
                </a:extLst>
              </a:tr>
              <a:tr h="79557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Storage time </a:t>
                      </a:r>
                      <a:endParaRPr lang="en-US" sz="1800" dirty="0"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(Days)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0-14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0-14 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0-7 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0-7 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220324"/>
                  </a:ext>
                </a:extLst>
              </a:tr>
              <a:tr h="42838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Ripeness-0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6.33-6.63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6.72-7.08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6.60-6.97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6.3-6.86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600314"/>
                  </a:ext>
                </a:extLst>
              </a:tr>
              <a:tr h="42838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Ripeness-25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6.4-6.99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6.48-7.01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6.48-6.85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6.25-6.62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218337"/>
                  </a:ext>
                </a:extLst>
              </a:tr>
              <a:tr h="42838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Ripeness-50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6.29-6.67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6.40-6.86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6.46-5.81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6.3-6.53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658462"/>
                  </a:ext>
                </a:extLst>
              </a:tr>
              <a:tr h="42838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Ripeness-75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6.47-6.93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6.34-6.85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6.56-6.89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6.14-6.72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383420"/>
                  </a:ext>
                </a:extLst>
              </a:tr>
              <a:tr h="5619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Ripeness-100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6.50-6.76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6.61-6.98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6.64-6.79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6.36-6.81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67996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CE4E3B4-140C-4DD2-A69F-67922DD2E1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493387"/>
              </p:ext>
            </p:extLst>
          </p:nvPr>
        </p:nvGraphicFramePr>
        <p:xfrm>
          <a:off x="6096000" y="1888635"/>
          <a:ext cx="5639605" cy="392780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264958">
                  <a:extLst>
                    <a:ext uri="{9D8B030D-6E8A-4147-A177-3AD203B41FA5}">
                      <a16:colId xmlns:a16="http://schemas.microsoft.com/office/drawing/2014/main" val="3950594977"/>
                    </a:ext>
                  </a:extLst>
                </a:gridCol>
                <a:gridCol w="1264958">
                  <a:extLst>
                    <a:ext uri="{9D8B030D-6E8A-4147-A177-3AD203B41FA5}">
                      <a16:colId xmlns:a16="http://schemas.microsoft.com/office/drawing/2014/main" val="61043210"/>
                    </a:ext>
                  </a:extLst>
                </a:gridCol>
                <a:gridCol w="1080486">
                  <a:extLst>
                    <a:ext uri="{9D8B030D-6E8A-4147-A177-3AD203B41FA5}">
                      <a16:colId xmlns:a16="http://schemas.microsoft.com/office/drawing/2014/main" val="1298123247"/>
                    </a:ext>
                  </a:extLst>
                </a:gridCol>
                <a:gridCol w="1067308">
                  <a:extLst>
                    <a:ext uri="{9D8B030D-6E8A-4147-A177-3AD203B41FA5}">
                      <a16:colId xmlns:a16="http://schemas.microsoft.com/office/drawing/2014/main" val="1288120202"/>
                    </a:ext>
                  </a:extLst>
                </a:gridCol>
                <a:gridCol w="961895">
                  <a:extLst>
                    <a:ext uri="{9D8B030D-6E8A-4147-A177-3AD203B41FA5}">
                      <a16:colId xmlns:a16="http://schemas.microsoft.com/office/drawing/2014/main" val="4195745772"/>
                    </a:ext>
                  </a:extLst>
                </a:gridCol>
              </a:tblGrid>
              <a:tr h="412514"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Total soluble solids 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913351"/>
                  </a:ext>
                </a:extLst>
              </a:tr>
              <a:tr h="412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Temp (C)-RH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4C-90% RH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12C-90% RH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21C-90% RH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21C-50% RH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730647"/>
                  </a:ext>
                </a:extLst>
              </a:tr>
              <a:tr h="4797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Storage time </a:t>
                      </a:r>
                    </a:p>
                    <a:p>
                      <a:pPr algn="ctr" fontAlgn="ctr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(Days)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0-14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0-14 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0-7 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0-7 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3924828"/>
                  </a:ext>
                </a:extLst>
              </a:tr>
              <a:tr h="4797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Ripeness-0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0.4-0.5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0-0.4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0-0.4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0.5-0.5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3905849"/>
                  </a:ext>
                </a:extLst>
              </a:tr>
              <a:tr h="47979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Ripeness-25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0-0.6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0-0.5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0.3-0.6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0.7-0.8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7392332"/>
                  </a:ext>
                </a:extLst>
              </a:tr>
              <a:tr h="47979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Ripeness-50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0.4-0.7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0.3-0.7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0.6-1.1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0.7-1.2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9703608"/>
                  </a:ext>
                </a:extLst>
              </a:tr>
              <a:tr h="47979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Ripeness-75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0.5-0.7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0.6-0.9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0.5-1.1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0.7-1.1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2235594"/>
                  </a:ext>
                </a:extLst>
              </a:tr>
              <a:tr h="47979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Ripeness-100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0.9-1.1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0.5-0.6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0.35-1.0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1-1.2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33796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A21956B-7634-470A-BFE5-F8442F52E932}"/>
              </a:ext>
            </a:extLst>
          </p:cNvPr>
          <p:cNvSpPr txBox="1"/>
          <p:nvPr/>
        </p:nvSpPr>
        <p:spPr>
          <a:xfrm>
            <a:off x="149515" y="458467"/>
            <a:ext cx="6299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err="1">
                <a:latin typeface="Calibri" panose="020F0502020204030204" pitchFamily="34" charset="0"/>
                <a:cs typeface="Calibri" panose="020F0502020204030204" pitchFamily="34" charset="0"/>
              </a:rPr>
              <a:t>Physico</a:t>
            </a:r>
            <a:r>
              <a:rPr lang="en-US" sz="4000" b="1">
                <a:latin typeface="Calibri" panose="020F0502020204030204" pitchFamily="34" charset="0"/>
                <a:cs typeface="Calibri" panose="020F0502020204030204" pitchFamily="34" charset="0"/>
              </a:rPr>
              <a:t>-chemical properties</a:t>
            </a:r>
            <a:endParaRPr lang="en-US" sz="4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589CD8-A296-4549-B66C-6CF9EFDEA41F}"/>
              </a:ext>
            </a:extLst>
          </p:cNvPr>
          <p:cNvSpPr txBox="1"/>
          <p:nvPr/>
        </p:nvSpPr>
        <p:spPr>
          <a:xfrm>
            <a:off x="6168887" y="1276917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Table 2</a:t>
            </a:r>
            <a:r>
              <a:rPr lang="en-US" dirty="0"/>
              <a:t>. </a:t>
            </a:r>
            <a:r>
              <a:rPr lang="en-US" dirty="0">
                <a:latin typeface="+mj-lt"/>
              </a:rPr>
              <a:t>Total soluble solids content at different storage conditions and ripeness levels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6B4A81-BB76-4751-A5B8-822B05102937}"/>
              </a:ext>
            </a:extLst>
          </p:cNvPr>
          <p:cNvSpPr txBox="1"/>
          <p:nvPr/>
        </p:nvSpPr>
        <p:spPr>
          <a:xfrm>
            <a:off x="149515" y="1243174"/>
            <a:ext cx="6130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Table 1</a:t>
            </a:r>
            <a:r>
              <a:rPr lang="en-US" dirty="0"/>
              <a:t>. </a:t>
            </a:r>
            <a:r>
              <a:rPr lang="en-US" dirty="0">
                <a:latin typeface="+mj-lt"/>
              </a:rPr>
              <a:t>pH at different storage conditions and ripeness levels </a:t>
            </a:r>
          </a:p>
        </p:txBody>
      </p:sp>
    </p:spTree>
    <p:extLst>
      <p:ext uri="{BB962C8B-B14F-4D97-AF65-F5344CB8AC3E}">
        <p14:creationId xmlns:p14="http://schemas.microsoft.com/office/powerpoint/2010/main" val="3831050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415239E-B926-45C9-954A-B978A2FD6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39581"/>
              </p:ext>
            </p:extLst>
          </p:nvPr>
        </p:nvGraphicFramePr>
        <p:xfrm>
          <a:off x="137029" y="1260628"/>
          <a:ext cx="5464782" cy="4639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8383">
                  <a:extLst>
                    <a:ext uri="{9D8B030D-6E8A-4147-A177-3AD203B41FA5}">
                      <a16:colId xmlns:a16="http://schemas.microsoft.com/office/drawing/2014/main" val="3771068379"/>
                    </a:ext>
                  </a:extLst>
                </a:gridCol>
                <a:gridCol w="1028383">
                  <a:extLst>
                    <a:ext uri="{9D8B030D-6E8A-4147-A177-3AD203B41FA5}">
                      <a16:colId xmlns:a16="http://schemas.microsoft.com/office/drawing/2014/main" val="383695188"/>
                    </a:ext>
                  </a:extLst>
                </a:gridCol>
                <a:gridCol w="1112089">
                  <a:extLst>
                    <a:ext uri="{9D8B030D-6E8A-4147-A177-3AD203B41FA5}">
                      <a16:colId xmlns:a16="http://schemas.microsoft.com/office/drawing/2014/main" val="2652258113"/>
                    </a:ext>
                  </a:extLst>
                </a:gridCol>
                <a:gridCol w="1076216">
                  <a:extLst>
                    <a:ext uri="{9D8B030D-6E8A-4147-A177-3AD203B41FA5}">
                      <a16:colId xmlns:a16="http://schemas.microsoft.com/office/drawing/2014/main" val="2189412799"/>
                    </a:ext>
                  </a:extLst>
                </a:gridCol>
                <a:gridCol w="1219711">
                  <a:extLst>
                    <a:ext uri="{9D8B030D-6E8A-4147-A177-3AD203B41FA5}">
                      <a16:colId xmlns:a16="http://schemas.microsoft.com/office/drawing/2014/main" val="2475686168"/>
                    </a:ext>
                  </a:extLst>
                </a:gridCol>
              </a:tblGrid>
              <a:tr h="458173"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Water activity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989691"/>
                  </a:ext>
                </a:extLst>
              </a:tr>
              <a:tr h="54536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Temp (C)-RH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4C-90% RH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12C-90% RH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21C-90% RH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21C-50% RH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162112"/>
                  </a:ext>
                </a:extLst>
              </a:tr>
              <a:tr h="81340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Storage time </a:t>
                      </a:r>
                      <a:endParaRPr lang="en-US" sz="1800" dirty="0"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(Days)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0-14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0-14 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0-7 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0-7 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427487"/>
                  </a:ext>
                </a:extLst>
              </a:tr>
              <a:tr h="45817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Ripeness-0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0.99-0.72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0.99-0.77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0.99-0.76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0.99-0.51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540091"/>
                  </a:ext>
                </a:extLst>
              </a:tr>
              <a:tr h="54536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Ripeness-25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0.99-0.75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0.99-0.78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0.99-0.78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0.99-0.51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540590"/>
                  </a:ext>
                </a:extLst>
              </a:tr>
              <a:tr h="54536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Ripeness-50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0.98-0.78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0.98-0.77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0.98-0.80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0.99-0.51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908722"/>
                  </a:ext>
                </a:extLst>
              </a:tr>
              <a:tr h="54536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Ripeness-75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0.99-0.71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0.97-0.76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0.98-0.76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0.99-0.52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559476"/>
                  </a:ext>
                </a:extLst>
              </a:tr>
              <a:tr h="54536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Ripeness-100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0.98-0.77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0.98-0.75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0.98-0.76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0.98-0.52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992997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9756749-20BC-4D85-94A2-DB6EA96BE1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104936"/>
              </p:ext>
            </p:extLst>
          </p:nvPr>
        </p:nvGraphicFramePr>
        <p:xfrm>
          <a:off x="5738841" y="1260627"/>
          <a:ext cx="6316132" cy="46546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9302">
                  <a:extLst>
                    <a:ext uri="{9D8B030D-6E8A-4147-A177-3AD203B41FA5}">
                      <a16:colId xmlns:a16="http://schemas.microsoft.com/office/drawing/2014/main" val="3457958992"/>
                    </a:ext>
                  </a:extLst>
                </a:gridCol>
                <a:gridCol w="1328158">
                  <a:extLst>
                    <a:ext uri="{9D8B030D-6E8A-4147-A177-3AD203B41FA5}">
                      <a16:colId xmlns:a16="http://schemas.microsoft.com/office/drawing/2014/main" val="2810630278"/>
                    </a:ext>
                  </a:extLst>
                </a:gridCol>
                <a:gridCol w="1257324">
                  <a:extLst>
                    <a:ext uri="{9D8B030D-6E8A-4147-A177-3AD203B41FA5}">
                      <a16:colId xmlns:a16="http://schemas.microsoft.com/office/drawing/2014/main" val="957963687"/>
                    </a:ext>
                  </a:extLst>
                </a:gridCol>
                <a:gridCol w="1177634">
                  <a:extLst>
                    <a:ext uri="{9D8B030D-6E8A-4147-A177-3AD203B41FA5}">
                      <a16:colId xmlns:a16="http://schemas.microsoft.com/office/drawing/2014/main" val="948652306"/>
                    </a:ext>
                  </a:extLst>
                </a:gridCol>
                <a:gridCol w="1233714">
                  <a:extLst>
                    <a:ext uri="{9D8B030D-6E8A-4147-A177-3AD203B41FA5}">
                      <a16:colId xmlns:a16="http://schemas.microsoft.com/office/drawing/2014/main" val="2493283181"/>
                    </a:ext>
                  </a:extLst>
                </a:gridCol>
              </a:tblGrid>
              <a:tr h="579956"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Color (L values)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614134"/>
                  </a:ext>
                </a:extLst>
              </a:tr>
              <a:tr h="57995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Temp (C)-RH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4C-90% RH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12C-90% RH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21C-90% RH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21C-50% RH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525262"/>
                  </a:ext>
                </a:extLst>
              </a:tr>
              <a:tr h="57995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Storage time </a:t>
                      </a:r>
                      <a:endParaRPr lang="en-US" sz="1800" dirty="0"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(Days)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0-14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0-14 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0-7 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0-7 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97183"/>
                  </a:ext>
                </a:extLst>
              </a:tr>
              <a:tr h="59496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Ripeness-0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68.10-52.87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71.27-55.19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76.28-56.52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71.87-56.04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143547"/>
                  </a:ext>
                </a:extLst>
              </a:tr>
              <a:tr h="57995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Ripeness-25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62.27-49.57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60.35-54.34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64.91-50.38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53.02-46.52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473581"/>
                  </a:ext>
                </a:extLst>
              </a:tr>
              <a:tr h="57995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Ripeness-50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57.31-53.27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57.66-48.27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57.01-47.60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57.39-49.10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795413"/>
                  </a:ext>
                </a:extLst>
              </a:tr>
              <a:tr h="57995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Ripeness-75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54.59-52.01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56.21-48.23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57.1-52.66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55.93-43.95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629899"/>
                  </a:ext>
                </a:extLst>
              </a:tr>
              <a:tr h="57995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Ripeness-100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53.56-45.07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52.73-46.30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48.68-45.96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45.93-41.50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06079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223BE46-692D-43A9-AF49-EF71B05FB185}"/>
              </a:ext>
            </a:extLst>
          </p:cNvPr>
          <p:cNvSpPr txBox="1"/>
          <p:nvPr/>
        </p:nvSpPr>
        <p:spPr>
          <a:xfrm>
            <a:off x="68514" y="614296"/>
            <a:ext cx="56018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Table 3</a:t>
            </a:r>
            <a:r>
              <a:rPr lang="en-US" dirty="0"/>
              <a:t>. </a:t>
            </a:r>
            <a:r>
              <a:rPr lang="en-US" dirty="0">
                <a:latin typeface="+mj-lt"/>
              </a:rPr>
              <a:t>Water activity at different storage conditions and ripeness levels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66616A-77BA-4B82-9CDF-229B049F9A15}"/>
              </a:ext>
            </a:extLst>
          </p:cNvPr>
          <p:cNvSpPr txBox="1"/>
          <p:nvPr/>
        </p:nvSpPr>
        <p:spPr>
          <a:xfrm>
            <a:off x="5764115" y="614295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Table 4</a:t>
            </a:r>
            <a:r>
              <a:rPr lang="en-US" dirty="0"/>
              <a:t>. </a:t>
            </a:r>
            <a:r>
              <a:rPr lang="en-US" dirty="0">
                <a:latin typeface="+mj-lt"/>
              </a:rPr>
              <a:t>Color (L values) at different storage conditions and ripeness levels </a:t>
            </a:r>
          </a:p>
        </p:txBody>
      </p:sp>
    </p:spTree>
    <p:extLst>
      <p:ext uri="{BB962C8B-B14F-4D97-AF65-F5344CB8AC3E}">
        <p14:creationId xmlns:p14="http://schemas.microsoft.com/office/powerpoint/2010/main" val="841347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C73E10-5018-48C4-88BC-5A76699F3646}"/>
              </a:ext>
            </a:extLst>
          </p:cNvPr>
          <p:cNvSpPr txBox="1"/>
          <p:nvPr/>
        </p:nvSpPr>
        <p:spPr>
          <a:xfrm>
            <a:off x="184125" y="151179"/>
            <a:ext cx="7352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 of major findings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14BDE6-B5BD-42B9-BFF6-F1C7DC60E7AE}"/>
              </a:ext>
            </a:extLst>
          </p:cNvPr>
          <p:cNvSpPr txBox="1"/>
          <p:nvPr/>
        </p:nvSpPr>
        <p:spPr>
          <a:xfrm>
            <a:off x="482299" y="627152"/>
            <a:ext cx="1024533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Increase in storage temperature from 4 to 21C and RH from 50 to 90% increased the survival of </a:t>
            </a:r>
            <a:r>
              <a:rPr lang="en-US" sz="2400" i="1">
                <a:latin typeface="Calibri" panose="020F0502020204030204" pitchFamily="34" charset="0"/>
                <a:cs typeface="Calibri" panose="020F0502020204030204" pitchFamily="34" charset="0"/>
              </a:rPr>
              <a:t>Salmonella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i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Growth of </a:t>
            </a:r>
            <a:r>
              <a:rPr lang="en-US" sz="2400" i="1">
                <a:latin typeface="Calibri" panose="020F0502020204030204" pitchFamily="34" charset="0"/>
                <a:cs typeface="Calibri" panose="020F0502020204030204" pitchFamily="34" charset="0"/>
              </a:rPr>
              <a:t>Salmonella 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is less pronounced at lower temperatures and relative humidity levels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Fruit ripeness level showed significant effect on the survival of pathogen. Less ripe fruits mitigated the growth compared 100% ripe fruit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pH and TSS levels increased while a</a:t>
            </a:r>
            <a:r>
              <a:rPr lang="en-US" sz="2400" baseline="-2500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 levels decreased during the storage which had an impact on the survival of </a:t>
            </a:r>
            <a:r>
              <a:rPr lang="en-US" sz="2400" i="1">
                <a:latin typeface="Calibri" panose="020F0502020204030204" pitchFamily="34" charset="0"/>
                <a:cs typeface="Calibri" panose="020F0502020204030204" pitchFamily="34" charset="0"/>
              </a:rPr>
              <a:t>Salmonella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i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Follow-up studies will be focused on developing predictive models and investigating natural antimicrobial compounds as an intervention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i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51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56206-7582-4038-A159-6228B2FC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345" y="263527"/>
            <a:ext cx="10204335" cy="1450757"/>
          </a:xfrm>
        </p:spPr>
        <p:txBody>
          <a:bodyPr>
            <a:normAutofit/>
          </a:bodyPr>
          <a:lstStyle/>
          <a:p>
            <a:r>
              <a:rPr lang="en-US" sz="4400"/>
              <a:t>Acknowledgements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B5BAD-9DA5-4BFE-949C-73C1C2147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1845734"/>
            <a:ext cx="1013968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Veerachandra K. Yemmireddy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(Major professor)</a:t>
            </a:r>
          </a:p>
          <a:p>
            <a:pPr marL="0" indent="0">
              <a:buNone/>
            </a:pPr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Mr. Juan Carlos, Chula Brands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UTRGV &amp; College of Sciences  </a:t>
            </a:r>
          </a:p>
          <a:p>
            <a:pPr marL="0" indent="0">
              <a:buNone/>
            </a:pPr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78BE0C-F7C1-4D6D-9ACF-230DCBBE8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9780" y="1845734"/>
            <a:ext cx="1485900" cy="1876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38378B-3BFC-4295-A9C5-B83461B88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244" y="2781117"/>
            <a:ext cx="1992568" cy="156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93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9CBB5-A502-4CC1-8263-8D23DE1FD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80489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Microbial safety of fresh produce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CB5776-7E1E-4381-8DBE-1187E8BAFA22}"/>
              </a:ext>
            </a:extLst>
          </p:cNvPr>
          <p:cNvSpPr/>
          <p:nvPr/>
        </p:nvSpPr>
        <p:spPr>
          <a:xfrm>
            <a:off x="812300" y="2425777"/>
            <a:ext cx="457200" cy="290699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  <a:highlight>
                <a:srgbClr val="00FF00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D60698-A9BF-4AF7-BD0A-D4660F594CDA}"/>
              </a:ext>
            </a:extLst>
          </p:cNvPr>
          <p:cNvSpPr/>
          <p:nvPr/>
        </p:nvSpPr>
        <p:spPr>
          <a:xfrm>
            <a:off x="1277600" y="3826106"/>
            <a:ext cx="457200" cy="151354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64AAF8-2839-44F6-A46A-B611F9DA629B}"/>
              </a:ext>
            </a:extLst>
          </p:cNvPr>
          <p:cNvSpPr/>
          <p:nvPr/>
        </p:nvSpPr>
        <p:spPr>
          <a:xfrm>
            <a:off x="1730390" y="4600368"/>
            <a:ext cx="457200" cy="739279"/>
          </a:xfrm>
          <a:prstGeom prst="rect">
            <a:avLst/>
          </a:prstGeom>
          <a:solidFill>
            <a:srgbClr val="FF9933"/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EE12FD-9189-4F25-8E64-E4F053A1EB09}"/>
              </a:ext>
            </a:extLst>
          </p:cNvPr>
          <p:cNvSpPr/>
          <p:nvPr/>
        </p:nvSpPr>
        <p:spPr>
          <a:xfrm>
            <a:off x="2183180" y="4924131"/>
            <a:ext cx="457200" cy="415498"/>
          </a:xfrm>
          <a:prstGeom prst="rect">
            <a:avLst/>
          </a:prstGeom>
          <a:solidFill>
            <a:srgbClr val="C00000"/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91B05A-980E-4D7F-88D6-0FDC0AFD4FF3}"/>
              </a:ext>
            </a:extLst>
          </p:cNvPr>
          <p:cNvSpPr txBox="1"/>
          <p:nvPr/>
        </p:nvSpPr>
        <p:spPr>
          <a:xfrm>
            <a:off x="757003" y="2162023"/>
            <a:ext cx="599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Calibri" panose="020F0502020204030204" pitchFamily="34" charset="0"/>
                <a:cs typeface="Calibri" panose="020F0502020204030204" pitchFamily="34" charset="0"/>
              </a:rPr>
              <a:t>360 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C31206-548A-4D78-AF26-C1748D9F51D5}"/>
              </a:ext>
            </a:extLst>
          </p:cNvPr>
          <p:cNvSpPr txBox="1"/>
          <p:nvPr/>
        </p:nvSpPr>
        <p:spPr>
          <a:xfrm>
            <a:off x="1256750" y="3608898"/>
            <a:ext cx="571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Calibri" panose="020F0502020204030204" pitchFamily="34" charset="0"/>
                <a:cs typeface="Calibri" panose="020F0502020204030204" pitchFamily="34" charset="0"/>
              </a:rPr>
              <a:t>48 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C24E0E-7EFB-4CFE-A8C3-8C371133E52C}"/>
              </a:ext>
            </a:extLst>
          </p:cNvPr>
          <p:cNvSpPr txBox="1"/>
          <p:nvPr/>
        </p:nvSpPr>
        <p:spPr>
          <a:xfrm>
            <a:off x="1673419" y="4340502"/>
            <a:ext cx="571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Calibri" panose="020F0502020204030204" pitchFamily="34" charset="0"/>
                <a:cs typeface="Calibri" panose="020F0502020204030204" pitchFamily="34" charset="0"/>
              </a:rPr>
              <a:t>128 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F5EA56-AD7E-49B3-9EC4-7EE5D34FA9E6}"/>
              </a:ext>
            </a:extLst>
          </p:cNvPr>
          <p:cNvSpPr txBox="1"/>
          <p:nvPr/>
        </p:nvSpPr>
        <p:spPr>
          <a:xfrm>
            <a:off x="2196473" y="4532984"/>
            <a:ext cx="571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Calibri" panose="020F0502020204030204" pitchFamily="34" charset="0"/>
                <a:cs typeface="Calibri" panose="020F0502020204030204" pitchFamily="34" charset="0"/>
              </a:rPr>
              <a:t>3 K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2718C8-BAD3-45D1-B7C3-0A300F7ED247}"/>
              </a:ext>
            </a:extLst>
          </p:cNvPr>
          <p:cNvSpPr/>
          <p:nvPr/>
        </p:nvSpPr>
        <p:spPr>
          <a:xfrm>
            <a:off x="812300" y="5475793"/>
            <a:ext cx="214888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>
                <a:latin typeface="Calibri" panose="020F0502020204030204" pitchFamily="34" charset="0"/>
                <a:cs typeface="Calibri" panose="020F0502020204030204" pitchFamily="34" charset="0"/>
              </a:rPr>
              <a:t>US Foodborne illness outbreaks, </a:t>
            </a:r>
          </a:p>
          <a:p>
            <a:r>
              <a:rPr lang="en-US" sz="1050">
                <a:latin typeface="Calibri" panose="020F0502020204030204" pitchFamily="34" charset="0"/>
                <a:cs typeface="Calibri" panose="020F0502020204030204" pitchFamily="34" charset="0"/>
              </a:rPr>
              <a:t>CDC 2011 Estimate</a:t>
            </a:r>
            <a:r>
              <a:rPr lang="en-US" sz="100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B42B7698-E54F-4E0F-8F1B-B0B6629DF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0241" y="4970007"/>
            <a:ext cx="6599258" cy="1522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48% 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related to fresh produce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CE1CDD1-05A9-41EB-9E8E-6D218AA94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8" y="2252148"/>
            <a:ext cx="4572313" cy="314791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0040EB3-DC02-4B0E-BAD1-E771F1920F94}"/>
              </a:ext>
            </a:extLst>
          </p:cNvPr>
          <p:cNvSpPr txBox="1"/>
          <p:nvPr/>
        </p:nvSpPr>
        <p:spPr>
          <a:xfrm>
            <a:off x="8229600" y="2272875"/>
            <a:ext cx="390511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Health &amp; wellness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&gt;30% are imported &amp; RGV is major hub for imports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Mostly consumed raw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Focus is on microbial safety of papaya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1963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E7E8DD92-BFEC-4893-B0EA-55353FEBBE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29696" y="1561390"/>
            <a:ext cx="3515082" cy="21995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CB84F3-282D-4F08-AD56-B277BF34181E}"/>
              </a:ext>
            </a:extLst>
          </p:cNvPr>
          <p:cNvSpPr txBox="1"/>
          <p:nvPr/>
        </p:nvSpPr>
        <p:spPr>
          <a:xfrm>
            <a:off x="457200" y="584327"/>
            <a:ext cx="1824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alibri" panose="020F0502020204030204" pitchFamily="34" charset="0"/>
                <a:cs typeface="Calibri" panose="020F0502020204030204" pitchFamily="34" charset="0"/>
              </a:rPr>
              <a:t>Papaya</a:t>
            </a:r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8DC4C9-B8AF-463F-A397-B81C9E9FD206}"/>
              </a:ext>
            </a:extLst>
          </p:cNvPr>
          <p:cNvSpPr txBox="1"/>
          <p:nvPr/>
        </p:nvSpPr>
        <p:spPr>
          <a:xfrm>
            <a:off x="367104" y="1561390"/>
            <a:ext cx="609719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0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Botanical name </a:t>
            </a:r>
            <a:r>
              <a:rPr lang="en-US" sz="2400" b="0" i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b="0" i="1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Carica</a:t>
            </a:r>
            <a:r>
              <a:rPr lang="en-US" sz="2400" b="0" i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papaya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Popular tropical &amp; subtropical fruit </a:t>
            </a:r>
            <a:r>
              <a:rPr lang="en-US" sz="2400" b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High nutritional value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Large volume of imports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b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b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593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B9520B-F591-4E78-A6BE-5847D3B66F9B}"/>
              </a:ext>
            </a:extLst>
          </p:cNvPr>
          <p:cNvSpPr txBox="1"/>
          <p:nvPr/>
        </p:nvSpPr>
        <p:spPr>
          <a:xfrm>
            <a:off x="161165" y="177453"/>
            <a:ext cx="103430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outbreaks associated with Papaya </a:t>
            </a:r>
            <a:endParaRPr lang="en-US" sz="28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B1220C7-5087-4031-969C-96D771C19B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" r="6294" b="8982"/>
          <a:stretch/>
        </p:blipFill>
        <p:spPr>
          <a:xfrm rot="20824714">
            <a:off x="4177002" y="923745"/>
            <a:ext cx="3048238" cy="77487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FD930D0-1321-4922-9E62-BBD779558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4806">
            <a:off x="4120288" y="2215551"/>
            <a:ext cx="3631286" cy="8276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EFF4C1-5C5C-444E-97E5-3665F25D8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170" y="3109504"/>
            <a:ext cx="3373410" cy="722873"/>
          </a:xfrm>
          <a:prstGeom prst="rect">
            <a:avLst/>
          </a:prstGeom>
        </p:spPr>
      </p:pic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666CD53-A2EB-4279-9BCD-2278AEFDB9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" t="1" r="1550" b="-22617"/>
          <a:stretch/>
        </p:blipFill>
        <p:spPr>
          <a:xfrm rot="679136">
            <a:off x="4032287" y="4314480"/>
            <a:ext cx="3504710" cy="862753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8E011E55-6150-48DA-B656-2840C531EA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6717">
            <a:off x="4381061" y="5225195"/>
            <a:ext cx="3434546" cy="773982"/>
          </a:xfrm>
          <a:prstGeom prst="rect">
            <a:avLst/>
          </a:prstGeom>
        </p:spPr>
      </p:pic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6004520C-0ED4-4367-8544-0D68B1CAFA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940725"/>
              </p:ext>
            </p:extLst>
          </p:nvPr>
        </p:nvGraphicFramePr>
        <p:xfrm>
          <a:off x="282572" y="1672625"/>
          <a:ext cx="3510712" cy="34981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85649">
                  <a:extLst>
                    <a:ext uri="{9D8B030D-6E8A-4147-A177-3AD203B41FA5}">
                      <a16:colId xmlns:a16="http://schemas.microsoft.com/office/drawing/2014/main" val="2462229179"/>
                    </a:ext>
                  </a:extLst>
                </a:gridCol>
                <a:gridCol w="925063">
                  <a:extLst>
                    <a:ext uri="{9D8B030D-6E8A-4147-A177-3AD203B41FA5}">
                      <a16:colId xmlns:a16="http://schemas.microsoft.com/office/drawing/2014/main" val="2790481970"/>
                    </a:ext>
                  </a:extLst>
                </a:gridCol>
              </a:tblGrid>
              <a:tr h="545471">
                <a:tc>
                  <a:txBody>
                    <a:bodyPr/>
                    <a:lstStyle/>
                    <a:p>
                      <a:r>
                        <a:rPr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Pathogen of concern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700455"/>
                  </a:ext>
                </a:extLst>
              </a:tr>
              <a:tr h="438282">
                <a:tc>
                  <a:txBody>
                    <a:bodyPr/>
                    <a:lstStyle/>
                    <a:p>
                      <a:r>
                        <a:rPr lang="en-US" b="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Salmonella</a:t>
                      </a:r>
                      <a:r>
                        <a:rPr lang="en-US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Uganda</a:t>
                      </a:r>
                      <a:endParaRPr lang="en-US" b="0" i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662237"/>
                  </a:ext>
                </a:extLst>
              </a:tr>
              <a:tr h="438282">
                <a:tc>
                  <a:txBody>
                    <a:bodyPr/>
                    <a:lstStyle/>
                    <a:p>
                      <a:r>
                        <a:rPr lang="en-US" b="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Salmonella</a:t>
                      </a:r>
                      <a:r>
                        <a:rPr lang="en-US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Urbana</a:t>
                      </a:r>
                      <a:endParaRPr lang="en-US" b="0" i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677157"/>
                  </a:ext>
                </a:extLst>
              </a:tr>
              <a:tr h="766993">
                <a:tc>
                  <a:txBody>
                    <a:bodyPr/>
                    <a:lstStyle/>
                    <a:p>
                      <a:r>
                        <a:rPr lang="en-US" b="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Salmonella</a:t>
                      </a:r>
                      <a:r>
                        <a:rPr lang="en-US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Newport &amp; </a:t>
                      </a:r>
                      <a:r>
                        <a:rPr lang="en-US" b="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Salmonella</a:t>
                      </a:r>
                      <a:r>
                        <a:rPr lang="en-US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Infantis</a:t>
                      </a:r>
                      <a:endParaRPr lang="en-US" b="0" i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658465"/>
                  </a:ext>
                </a:extLst>
              </a:tr>
              <a:tr h="446642">
                <a:tc>
                  <a:txBody>
                    <a:bodyPr/>
                    <a:lstStyle/>
                    <a:p>
                      <a:r>
                        <a:rPr lang="en-US" b="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Salmonella</a:t>
                      </a:r>
                      <a:r>
                        <a:rPr lang="en-US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Anatum</a:t>
                      </a:r>
                      <a:endParaRPr lang="en-US" b="0" i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775306"/>
                  </a:ext>
                </a:extLst>
              </a:tr>
              <a:tr h="862463">
                <a:tc>
                  <a:txBody>
                    <a:bodyPr/>
                    <a:lstStyle/>
                    <a:p>
                      <a:r>
                        <a:rPr lang="en-US" b="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Salmonella </a:t>
                      </a:r>
                      <a:r>
                        <a:rPr lang="en-US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Thompson &amp; </a:t>
                      </a:r>
                      <a:r>
                        <a:rPr lang="en-US" b="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Salmonella</a:t>
                      </a:r>
                      <a:r>
                        <a:rPr lang="en-US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Agona</a:t>
                      </a:r>
                      <a:endParaRPr lang="en-US" b="0" i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416796"/>
                  </a:ext>
                </a:extLst>
              </a:tr>
            </a:tbl>
          </a:graphicData>
        </a:graphic>
      </p:graphicFrame>
      <p:pic>
        <p:nvPicPr>
          <p:cNvPr id="2" name="Picture 3" descr="Text, letter&#10;&#10;Description automatically generated">
            <a:extLst>
              <a:ext uri="{FF2B5EF4-FFF2-40B4-BE49-F238E27FC236}">
                <a16:creationId xmlns:a16="http://schemas.microsoft.com/office/drawing/2014/main" id="{7B62247C-02FE-41CA-ABBD-2F085BCF07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4918" y="963678"/>
            <a:ext cx="4012992" cy="464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78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2E58F3-EE28-4B09-82E5-F14F84621B8B}"/>
              </a:ext>
            </a:extLst>
          </p:cNvPr>
          <p:cNvSpPr txBox="1">
            <a:spLocks/>
          </p:cNvSpPr>
          <p:nvPr/>
        </p:nvSpPr>
        <p:spPr>
          <a:xfrm>
            <a:off x="6297384" y="699326"/>
            <a:ext cx="512717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i="1">
                <a:solidFill>
                  <a:schemeClr val="tx1">
                    <a:lumMod val="75000"/>
                    <a:lumOff val="25000"/>
                  </a:schemeClr>
                </a:solidFill>
              </a:rPr>
              <a:t>Salmonella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6" descr="A close up of a flower&#10;&#10;Description automatically generated">
            <a:extLst>
              <a:ext uri="{FF2B5EF4-FFF2-40B4-BE49-F238E27FC236}">
                <a16:creationId xmlns:a16="http://schemas.microsoft.com/office/drawing/2014/main" id="{9BEDADFF-EB42-452E-9E7A-EB37B8A40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2" y="1490386"/>
            <a:ext cx="5451627" cy="3557186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765A630-4052-41CD-B5C6-4F747B3B35D1}"/>
              </a:ext>
            </a:extLst>
          </p:cNvPr>
          <p:cNvSpPr txBox="1"/>
          <p:nvPr/>
        </p:nvSpPr>
        <p:spPr>
          <a:xfrm>
            <a:off x="6421636" y="2216081"/>
            <a:ext cx="5127172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§"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Ubiquitous in the environment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§"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Gram-negative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§"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Facultative anaerobic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§"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Mesophile 8 to 45ºC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§"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pH tolerance 4.0 to 9.5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§"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Water activity ≥0.94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§"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Can survive for months/years in detrimental conditions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25392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95F9EC-557B-406C-B571-DE9B22B40280}"/>
              </a:ext>
            </a:extLst>
          </p:cNvPr>
          <p:cNvSpPr txBox="1"/>
          <p:nvPr/>
        </p:nvSpPr>
        <p:spPr>
          <a:xfrm>
            <a:off x="91613" y="153881"/>
            <a:ext cx="7775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Potential sources of contamination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8DB228-B237-4B7E-93BC-A725392054D7}"/>
              </a:ext>
            </a:extLst>
          </p:cNvPr>
          <p:cNvSpPr txBox="1"/>
          <p:nvPr/>
        </p:nvSpPr>
        <p:spPr>
          <a:xfrm>
            <a:off x="191755" y="4699500"/>
            <a:ext cx="11201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container, basket, fruit, box&#10;&#10;Description automatically generated">
            <a:extLst>
              <a:ext uri="{FF2B5EF4-FFF2-40B4-BE49-F238E27FC236}">
                <a16:creationId xmlns:a16="http://schemas.microsoft.com/office/drawing/2014/main" id="{F790F320-5EC0-4965-8C48-8FA58DA9F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859" y="2516034"/>
            <a:ext cx="1637763" cy="14517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A person preparing food in a kitchen&#10;&#10;Description automatically generated">
            <a:extLst>
              <a:ext uri="{FF2B5EF4-FFF2-40B4-BE49-F238E27FC236}">
                <a16:creationId xmlns:a16="http://schemas.microsoft.com/office/drawing/2014/main" id="{7A03F277-9D48-478F-AF2B-B0539535F3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134" y="2515061"/>
            <a:ext cx="1708753" cy="13863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A bunch of fruit sitting on a table&#10;&#10;Description automatically generated">
            <a:extLst>
              <a:ext uri="{FF2B5EF4-FFF2-40B4-BE49-F238E27FC236}">
                <a16:creationId xmlns:a16="http://schemas.microsoft.com/office/drawing/2014/main" id="{28263965-18A0-442C-B859-643AF63687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82" y="4078778"/>
            <a:ext cx="1509850" cy="14517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A picture containing green, fruit, plant&#10;&#10;Description automatically generated">
            <a:extLst>
              <a:ext uri="{FF2B5EF4-FFF2-40B4-BE49-F238E27FC236}">
                <a16:creationId xmlns:a16="http://schemas.microsoft.com/office/drawing/2014/main" id="{268F472A-3E63-41D4-ADDE-7216CA94F3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047" y="842665"/>
            <a:ext cx="1554185" cy="14517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9231462-693E-48AB-AF82-B4FFA0EC1CBC}"/>
              </a:ext>
            </a:extLst>
          </p:cNvPr>
          <p:cNvSpPr txBox="1"/>
          <p:nvPr/>
        </p:nvSpPr>
        <p:spPr>
          <a:xfrm>
            <a:off x="6331232" y="140321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Pre-harvest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5B0BF8-DFBF-4635-89F3-6AF3DF8A3DF9}"/>
              </a:ext>
            </a:extLst>
          </p:cNvPr>
          <p:cNvSpPr txBox="1"/>
          <p:nvPr/>
        </p:nvSpPr>
        <p:spPr>
          <a:xfrm>
            <a:off x="977787" y="2850610"/>
            <a:ext cx="2558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During harvest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BEB3CA-A0C2-4615-9044-A78110260E9B}"/>
              </a:ext>
            </a:extLst>
          </p:cNvPr>
          <p:cNvSpPr txBox="1"/>
          <p:nvPr/>
        </p:nvSpPr>
        <p:spPr>
          <a:xfrm>
            <a:off x="8358093" y="3059668"/>
            <a:ext cx="6525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Packing house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03B852-ED06-43F2-9497-A98900F8EDED}"/>
              </a:ext>
            </a:extLst>
          </p:cNvPr>
          <p:cNvSpPr txBox="1"/>
          <p:nvPr/>
        </p:nvSpPr>
        <p:spPr>
          <a:xfrm>
            <a:off x="3707822" y="5764458"/>
            <a:ext cx="4079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Post-harvest storage &amp; distribution</a:t>
            </a:r>
          </a:p>
        </p:txBody>
      </p:sp>
    </p:spTree>
    <p:extLst>
      <p:ext uri="{BB962C8B-B14F-4D97-AF65-F5344CB8AC3E}">
        <p14:creationId xmlns:p14="http://schemas.microsoft.com/office/powerpoint/2010/main" val="3280886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B16A-1E49-4494-B1DA-63CD9DEC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 for our research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52C75-32A6-4D42-890A-0ACDD5FAB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439491" cy="402336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Why </a:t>
            </a:r>
            <a:r>
              <a:rPr lang="en-US" sz="2800" i="1">
                <a:latin typeface="Calibri" panose="020F0502020204030204" pitchFamily="34" charset="0"/>
                <a:cs typeface="Calibri" panose="020F0502020204030204" pitchFamily="34" charset="0"/>
              </a:rPr>
              <a:t>Salmonella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 is a persistent problem in Papayas</a:t>
            </a:r>
          </a:p>
          <a:p>
            <a:pPr marL="0" indent="0">
              <a:buNone/>
            </a:pPr>
            <a:endParaRPr 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What factors will influence its growth &amp; persistence</a:t>
            </a:r>
          </a:p>
          <a:p>
            <a:pPr marL="0" indent="0">
              <a:buNone/>
            </a:pPr>
            <a:endParaRPr 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How can the industry/consumers better address this issue</a:t>
            </a:r>
          </a:p>
          <a:p>
            <a:pPr marL="0" indent="0">
              <a:buNone/>
            </a:pPr>
            <a:endParaRPr 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798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2505B-EEE9-42BB-9A51-3925811F0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94977"/>
            <a:ext cx="11026371" cy="1450757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b="1">
                <a:solidFill>
                  <a:schemeClr val="accent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hypothesis</a:t>
            </a:r>
            <a:endParaRPr lang="en-US" sz="3600" b="1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E21BC-A975-4FE6-B1D5-43F034AE4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Predictive models can be developed to understand the growth kinetics of </a:t>
            </a:r>
            <a:r>
              <a:rPr lang="en-US" sz="28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Salmonella </a:t>
            </a:r>
            <a:r>
              <a:rPr 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Papaya</a:t>
            </a:r>
          </a:p>
          <a:p>
            <a:pPr marL="0" indent="0">
              <a:buNone/>
            </a:pPr>
            <a:r>
              <a:rPr lang="en-US" sz="2800" b="1">
                <a:solidFill>
                  <a:schemeClr val="accent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Objectives </a:t>
            </a:r>
            <a:r>
              <a:rPr 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to determine:  </a:t>
            </a:r>
          </a:p>
          <a:p>
            <a:pPr marL="514350" indent="-514350">
              <a:buAutoNum type="arabicPeriod"/>
            </a:pPr>
            <a:r>
              <a:rPr 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effect of ripeness level, storage temperature &amp; RH, </a:t>
            </a:r>
            <a:r>
              <a:rPr lang="en-US" sz="28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physico</a:t>
            </a:r>
            <a:r>
              <a:rPr 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-chemical properties on the growth kinetics of </a:t>
            </a:r>
            <a:r>
              <a:rPr lang="en-US" sz="28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Salmonella</a:t>
            </a:r>
          </a:p>
          <a:p>
            <a:pPr marL="514350" indent="-514350">
              <a:buAutoNum type="arabicPeriod"/>
            </a:pPr>
            <a:r>
              <a:rPr 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efficacy of novel &amp; sustainable interventions to mitigate the risk</a:t>
            </a:r>
          </a:p>
        </p:txBody>
      </p:sp>
    </p:spTree>
    <p:extLst>
      <p:ext uri="{BB962C8B-B14F-4D97-AF65-F5344CB8AC3E}">
        <p14:creationId xmlns:p14="http://schemas.microsoft.com/office/powerpoint/2010/main" val="2345199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8A34D2-26E1-4BB5-A4EF-24D2B27A2FEB}"/>
              </a:ext>
            </a:extLst>
          </p:cNvPr>
          <p:cNvSpPr txBox="1"/>
          <p:nvPr/>
        </p:nvSpPr>
        <p:spPr>
          <a:xfrm>
            <a:off x="40556" y="5664"/>
            <a:ext cx="31739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Methodology </a:t>
            </a:r>
          </a:p>
        </p:txBody>
      </p:sp>
      <p:sp>
        <p:nvSpPr>
          <p:cNvPr id="4" name="Right Arrow 7">
            <a:extLst>
              <a:ext uri="{FF2B5EF4-FFF2-40B4-BE49-F238E27FC236}">
                <a16:creationId xmlns:a16="http://schemas.microsoft.com/office/drawing/2014/main" id="{195A4996-B640-46A0-859B-72BD3767D5F8}"/>
              </a:ext>
            </a:extLst>
          </p:cNvPr>
          <p:cNvSpPr/>
          <p:nvPr/>
        </p:nvSpPr>
        <p:spPr>
          <a:xfrm>
            <a:off x="3112870" y="1715208"/>
            <a:ext cx="329803" cy="2260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6" name="Right Arrow 12">
            <a:extLst>
              <a:ext uri="{FF2B5EF4-FFF2-40B4-BE49-F238E27FC236}">
                <a16:creationId xmlns:a16="http://schemas.microsoft.com/office/drawing/2014/main" id="{50908EB7-3D4E-497F-998E-0F7CB5C1534D}"/>
              </a:ext>
            </a:extLst>
          </p:cNvPr>
          <p:cNvSpPr/>
          <p:nvPr/>
        </p:nvSpPr>
        <p:spPr>
          <a:xfrm>
            <a:off x="3112870" y="4427776"/>
            <a:ext cx="369870" cy="2260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14">
            <a:extLst>
              <a:ext uri="{FF2B5EF4-FFF2-40B4-BE49-F238E27FC236}">
                <a16:creationId xmlns:a16="http://schemas.microsoft.com/office/drawing/2014/main" id="{7A75C9D7-883D-4EDB-886F-6F5CCBF0A2B0}"/>
              </a:ext>
            </a:extLst>
          </p:cNvPr>
          <p:cNvSpPr/>
          <p:nvPr/>
        </p:nvSpPr>
        <p:spPr>
          <a:xfrm>
            <a:off x="5306491" y="4351844"/>
            <a:ext cx="369870" cy="2260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10" descr="A glass of water&#10;&#10;Description automatically generated">
            <a:extLst>
              <a:ext uri="{FF2B5EF4-FFF2-40B4-BE49-F238E27FC236}">
                <a16:creationId xmlns:a16="http://schemas.microsoft.com/office/drawing/2014/main" id="{3B91045A-5926-45AE-B722-A7343A1B93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212" y="3742148"/>
            <a:ext cx="1452136" cy="1371256"/>
          </a:xfrm>
          <a:prstGeom prst="rect">
            <a:avLst/>
          </a:prstGeom>
        </p:spPr>
      </p:pic>
      <p:cxnSp>
        <p:nvCxnSpPr>
          <p:cNvPr id="9" name="Elbow Connector 24">
            <a:extLst>
              <a:ext uri="{FF2B5EF4-FFF2-40B4-BE49-F238E27FC236}">
                <a16:creationId xmlns:a16="http://schemas.microsoft.com/office/drawing/2014/main" id="{37969EC4-A4A1-4EAF-9376-AD89AEB3F7FB}"/>
              </a:ext>
            </a:extLst>
          </p:cNvPr>
          <p:cNvCxnSpPr>
            <a:cxnSpLocks/>
          </p:cNvCxnSpPr>
          <p:nvPr/>
        </p:nvCxnSpPr>
        <p:spPr>
          <a:xfrm>
            <a:off x="6785455" y="1749250"/>
            <a:ext cx="1692343" cy="875618"/>
          </a:xfrm>
          <a:prstGeom prst="bentConnector2">
            <a:avLst/>
          </a:prstGeom>
          <a:ln w="793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34">
            <a:extLst>
              <a:ext uri="{FF2B5EF4-FFF2-40B4-BE49-F238E27FC236}">
                <a16:creationId xmlns:a16="http://schemas.microsoft.com/office/drawing/2014/main" id="{9464FE90-37E5-4669-B1FC-15A81EE57458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7294342" y="4218233"/>
            <a:ext cx="1216659" cy="537019"/>
          </a:xfrm>
          <a:prstGeom prst="bentConnector2">
            <a:avLst/>
          </a:prstGeom>
          <a:ln w="730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68CE7-09BC-46C0-B9CF-2B5745FF21A2}"/>
              </a:ext>
            </a:extLst>
          </p:cNvPr>
          <p:cNvSpPr/>
          <p:nvPr/>
        </p:nvSpPr>
        <p:spPr>
          <a:xfrm>
            <a:off x="1240295" y="2651612"/>
            <a:ext cx="18230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Fresh papaya at different ripeness levels(0,25, 50, 75 and 100%)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108736-51D8-42D0-9F83-26A61CB07890}"/>
              </a:ext>
            </a:extLst>
          </p:cNvPr>
          <p:cNvSpPr/>
          <p:nvPr/>
        </p:nvSpPr>
        <p:spPr>
          <a:xfrm>
            <a:off x="3343340" y="2655994"/>
            <a:ext cx="181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Washing of papaya with 100ppm chlorine solution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978736-A9C4-48EC-AB8F-AD94BEC2D25C}"/>
              </a:ext>
            </a:extLst>
          </p:cNvPr>
          <p:cNvSpPr/>
          <p:nvPr/>
        </p:nvSpPr>
        <p:spPr>
          <a:xfrm>
            <a:off x="4972702" y="2626083"/>
            <a:ext cx="2312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Cutting into 3*3*1 cm pieces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ABF827-8948-4E44-8A13-278F180550B2}"/>
              </a:ext>
            </a:extLst>
          </p:cNvPr>
          <p:cNvSpPr txBox="1"/>
          <p:nvPr/>
        </p:nvSpPr>
        <p:spPr>
          <a:xfrm>
            <a:off x="1406205" y="5162073"/>
            <a:ext cx="1695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Growing cells at 37 C at 65 RPM for 18-24 hrs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A19F60-EEC8-4DD7-812C-1B3D8B3B5F72}"/>
              </a:ext>
            </a:extLst>
          </p:cNvPr>
          <p:cNvSpPr txBox="1"/>
          <p:nvPr/>
        </p:nvSpPr>
        <p:spPr>
          <a:xfrm>
            <a:off x="3648902" y="5162073"/>
            <a:ext cx="1633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Centrifugation at 4000 RPM for 10 minutes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865316-243E-412B-B3FD-46B59C846AAF}"/>
              </a:ext>
            </a:extLst>
          </p:cNvPr>
          <p:cNvSpPr txBox="1"/>
          <p:nvPr/>
        </p:nvSpPr>
        <p:spPr>
          <a:xfrm>
            <a:off x="7935884" y="3633458"/>
            <a:ext cx="1150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Inoculation  (25µl)</a:t>
            </a:r>
          </a:p>
        </p:txBody>
      </p:sp>
      <p:sp>
        <p:nvSpPr>
          <p:cNvPr id="18" name="Right Arrow 9">
            <a:extLst>
              <a:ext uri="{FF2B5EF4-FFF2-40B4-BE49-F238E27FC236}">
                <a16:creationId xmlns:a16="http://schemas.microsoft.com/office/drawing/2014/main" id="{83632D37-AEB4-4D5E-BAF1-50C21A2AB04F}"/>
              </a:ext>
            </a:extLst>
          </p:cNvPr>
          <p:cNvSpPr/>
          <p:nvPr/>
        </p:nvSpPr>
        <p:spPr>
          <a:xfrm>
            <a:off x="9261936" y="3107720"/>
            <a:ext cx="329803" cy="20627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9B4C5A-61D7-43B4-9956-7B4DD38D95FA}"/>
              </a:ext>
            </a:extLst>
          </p:cNvPr>
          <p:cNvSpPr txBox="1"/>
          <p:nvPr/>
        </p:nvSpPr>
        <p:spPr>
          <a:xfrm>
            <a:off x="9594641" y="3809235"/>
            <a:ext cx="1700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Environmental chamber</a:t>
            </a:r>
          </a:p>
          <a:p>
            <a:pPr algn="ctr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RH- 50%,90%</a:t>
            </a:r>
          </a:p>
          <a:p>
            <a:pPr algn="ctr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Temp- 4,12 and 21 ° C</a:t>
            </a:r>
          </a:p>
        </p:txBody>
      </p:sp>
      <p:pic>
        <p:nvPicPr>
          <p:cNvPr id="20" name="Picture 19" descr="A green apple on top of a table&#10;&#10;Description automatically generated">
            <a:extLst>
              <a:ext uri="{FF2B5EF4-FFF2-40B4-BE49-F238E27FC236}">
                <a16:creationId xmlns:a16="http://schemas.microsoft.com/office/drawing/2014/main" id="{1EB7A191-E296-4115-8657-9D55A1CA80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94" y="1213054"/>
            <a:ext cx="1571956" cy="1391418"/>
          </a:xfrm>
          <a:prstGeom prst="rect">
            <a:avLst/>
          </a:prstGeom>
        </p:spPr>
      </p:pic>
      <p:pic>
        <p:nvPicPr>
          <p:cNvPr id="21" name="Content Placeholder 32" descr="A tray of food&#10;&#10;Description automatically generated">
            <a:extLst>
              <a:ext uri="{FF2B5EF4-FFF2-40B4-BE49-F238E27FC236}">
                <a16:creationId xmlns:a16="http://schemas.microsoft.com/office/drawing/2014/main" id="{7BD1D162-2BCA-47DD-9D0B-E7CE139973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36" y="6130925"/>
            <a:ext cx="34528" cy="46038"/>
          </a:xfrm>
          <a:prstGeom prst="rect">
            <a:avLst/>
          </a:prstGeom>
        </p:spPr>
      </p:pic>
      <p:pic>
        <p:nvPicPr>
          <p:cNvPr id="22" name="Picture 21" descr="A picture containing indoor, kitchen, cabinet, oven&#10;&#10;Description automatically generated">
            <a:extLst>
              <a:ext uri="{FF2B5EF4-FFF2-40B4-BE49-F238E27FC236}">
                <a16:creationId xmlns:a16="http://schemas.microsoft.com/office/drawing/2014/main" id="{45BB3A67-CE14-475F-B47B-7775126B2A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295" y="3728934"/>
            <a:ext cx="1469952" cy="1352838"/>
          </a:xfrm>
          <a:prstGeom prst="rect">
            <a:avLst/>
          </a:prstGeom>
        </p:spPr>
      </p:pic>
      <p:pic>
        <p:nvPicPr>
          <p:cNvPr id="23" name="Picture 22" descr="A picture containing indoor, person, room, hospital room&#10;&#10;Description automatically generated">
            <a:extLst>
              <a:ext uri="{FF2B5EF4-FFF2-40B4-BE49-F238E27FC236}">
                <a16:creationId xmlns:a16="http://schemas.microsoft.com/office/drawing/2014/main" id="{11CC25CB-AD38-4F88-B9A6-3895E94983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36517" y="1232824"/>
            <a:ext cx="1392325" cy="1352786"/>
          </a:xfrm>
          <a:prstGeom prst="rect">
            <a:avLst/>
          </a:prstGeom>
        </p:spPr>
      </p:pic>
      <p:pic>
        <p:nvPicPr>
          <p:cNvPr id="24" name="Picture 23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EE93F3CD-9106-47C9-88B0-5BAE4977F5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171" y="1215836"/>
            <a:ext cx="1418332" cy="1364661"/>
          </a:xfrm>
          <a:prstGeom prst="rect">
            <a:avLst/>
          </a:prstGeom>
        </p:spPr>
      </p:pic>
      <p:pic>
        <p:nvPicPr>
          <p:cNvPr id="26" name="Picture 25" descr="A picture containing indoor&#10;&#10;Description automatically generated">
            <a:extLst>
              <a:ext uri="{FF2B5EF4-FFF2-40B4-BE49-F238E27FC236}">
                <a16:creationId xmlns:a16="http://schemas.microsoft.com/office/drawing/2014/main" id="{54ED661C-FBC9-4821-8C4B-0C7BC9AB7D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890" y="2624868"/>
            <a:ext cx="1289646" cy="1050149"/>
          </a:xfrm>
          <a:prstGeom prst="rect">
            <a:avLst/>
          </a:prstGeom>
        </p:spPr>
      </p:pic>
      <p:pic>
        <p:nvPicPr>
          <p:cNvPr id="27" name="Picture 26" descr="A picture containing indoor, cabinet, vending machine, kitchen appliance&#10;&#10;Description automatically generated">
            <a:extLst>
              <a:ext uri="{FF2B5EF4-FFF2-40B4-BE49-F238E27FC236}">
                <a16:creationId xmlns:a16="http://schemas.microsoft.com/office/drawing/2014/main" id="{5CCF5788-EB88-45DC-9786-2EEAE56B57F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67331" y="2703009"/>
            <a:ext cx="1254828" cy="1098549"/>
          </a:xfrm>
          <a:prstGeom prst="rect">
            <a:avLst/>
          </a:prstGeom>
        </p:spPr>
      </p:pic>
      <p:pic>
        <p:nvPicPr>
          <p:cNvPr id="28" name="Picture 27" descr="A picture containing indoor&#10;&#10;Description automatically generated">
            <a:extLst>
              <a:ext uri="{FF2B5EF4-FFF2-40B4-BE49-F238E27FC236}">
                <a16:creationId xmlns:a16="http://schemas.microsoft.com/office/drawing/2014/main" id="{9049CC96-14EA-439F-9B88-E80A7C46F61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9376" y="3701709"/>
            <a:ext cx="1371256" cy="145213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2C56937-EB9F-443E-A194-7F1EF1BB7196}"/>
              </a:ext>
            </a:extLst>
          </p:cNvPr>
          <p:cNvSpPr txBox="1"/>
          <p:nvPr/>
        </p:nvSpPr>
        <p:spPr>
          <a:xfrm>
            <a:off x="5336224" y="5021186"/>
            <a:ext cx="3925712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i="1">
                <a:latin typeface="Calibri"/>
                <a:cs typeface="Calibri"/>
              </a:rPr>
              <a:t>S. enterica </a:t>
            </a:r>
            <a:r>
              <a:rPr lang="en-US" sz="1600" i="1" err="1">
                <a:latin typeface="Calibri"/>
                <a:cs typeface="Calibri"/>
              </a:rPr>
              <a:t>poona</a:t>
            </a:r>
            <a:r>
              <a:rPr lang="en-US" sz="1600" i="1">
                <a:latin typeface="Calibri"/>
                <a:cs typeface="Calibri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i="1">
                <a:latin typeface="Calibri"/>
                <a:cs typeface="Calibri"/>
              </a:rPr>
              <a:t>S. enterica St. Paul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i="1">
                <a:latin typeface="Calibri"/>
                <a:cs typeface="Calibri"/>
              </a:rPr>
              <a:t> S. enterica Agona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i="1">
                <a:latin typeface="Calibri"/>
                <a:cs typeface="Calibri"/>
              </a:rPr>
              <a:t>S. </a:t>
            </a:r>
            <a:r>
              <a:rPr lang="en-US" sz="1600" i="1" err="1">
                <a:latin typeface="Calibri"/>
                <a:cs typeface="Calibri"/>
              </a:rPr>
              <a:t>newport</a:t>
            </a:r>
            <a:endParaRPr lang="en-US" sz="1600" err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ight Arrow 7">
            <a:extLst>
              <a:ext uri="{FF2B5EF4-FFF2-40B4-BE49-F238E27FC236}">
                <a16:creationId xmlns:a16="http://schemas.microsoft.com/office/drawing/2014/main" id="{33543428-AAED-44AF-B21E-1C42528915AD}"/>
              </a:ext>
            </a:extLst>
          </p:cNvPr>
          <p:cNvSpPr/>
          <p:nvPr/>
        </p:nvSpPr>
        <p:spPr>
          <a:xfrm>
            <a:off x="4959720" y="1672993"/>
            <a:ext cx="329803" cy="19131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339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ysClr val="window" lastClr="FFFFFF"/>
      </a:lt1>
      <a:dk2>
        <a:srgbClr val="646469"/>
      </a:dk2>
      <a:lt2>
        <a:srgbClr val="7FC2D7"/>
      </a:lt2>
      <a:accent1>
        <a:srgbClr val="F05023"/>
      </a:accent1>
      <a:accent2>
        <a:srgbClr val="04173C"/>
      </a:accent2>
      <a:accent3>
        <a:srgbClr val="FFC000"/>
      </a:accent3>
      <a:accent4>
        <a:srgbClr val="1773B1"/>
      </a:accent4>
      <a:accent5>
        <a:srgbClr val="016A3A"/>
      </a:accent5>
      <a:accent6>
        <a:srgbClr val="00B050"/>
      </a:accent6>
      <a:hlink>
        <a:srgbClr val="F05023"/>
      </a:hlink>
      <a:folHlink>
        <a:srgbClr val="8C8C8C"/>
      </a:folHlink>
    </a:clrScheme>
    <a:fontScheme name="Custom 1">
      <a:majorFont>
        <a:latin typeface="Source Serif Pro Black"/>
        <a:ea typeface=""/>
        <a:cs typeface=""/>
      </a:majorFont>
      <a:minorFont>
        <a:latin typeface="Source Sans Pro ExtraLight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E95E2E7B5C6D499E69274860B92225" ma:contentTypeVersion="16" ma:contentTypeDescription="Create a new document." ma:contentTypeScope="" ma:versionID="02b1ccd0f35cb63605d6d2c827336af6">
  <xsd:schema xmlns:xsd="http://www.w3.org/2001/XMLSchema" xmlns:xs="http://www.w3.org/2001/XMLSchema" xmlns:p="http://schemas.microsoft.com/office/2006/metadata/properties" xmlns:ns2="97342861-2e5a-442a-b08f-941b2ef48fa7" xmlns:ns3="dbbd2d06-cba3-467a-b832-54219c7514d3" targetNamespace="http://schemas.microsoft.com/office/2006/metadata/properties" ma:root="true" ma:fieldsID="33bcbaddf735b911880ada8a97e426bc" ns2:_="" ns3:_="">
    <xsd:import namespace="97342861-2e5a-442a-b08f-941b2ef48fa7"/>
    <xsd:import namespace="dbbd2d06-cba3-467a-b832-54219c7514d3"/>
    <xsd:element name="properties">
      <xsd:complexType>
        <xsd:sequence>
          <xsd:element name="documentManagement">
            <xsd:complexType>
              <xsd:all>
                <xsd:element ref="ns2:Audience" minOccurs="0"/>
                <xsd:element ref="ns2:Tab" minOccurs="0"/>
                <xsd:element ref="ns2:Publish_x0020_Date" minOccurs="0"/>
                <xsd:element ref="ns2:Purpose" minOccurs="0"/>
                <xsd:element ref="ns2:Status" minOccurs="0"/>
                <xsd:element ref="ns3:SharedWithUsers" minOccurs="0"/>
                <xsd:element ref="ns3:SharedWithDetails" minOccurs="0"/>
                <xsd:element ref="ns2:Assigned_x0020_To0" minOccurs="0"/>
                <xsd:element ref="ns2:Button_x0020__x002d__x0020_Request_x0020_Review" minOccurs="0"/>
                <xsd:element ref="ns3:LastSharedByUser" minOccurs="0"/>
                <xsd:element ref="ns3:LastSharedByTime" minOccurs="0"/>
                <xsd:element ref="ns2:Project" minOccurs="0"/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342861-2e5a-442a-b08f-941b2ef48fa7" elementFormDefault="qualified">
    <xsd:import namespace="http://schemas.microsoft.com/office/2006/documentManagement/types"/>
    <xsd:import namespace="http://schemas.microsoft.com/office/infopath/2007/PartnerControls"/>
    <xsd:element name="Audience" ma:index="8" nillable="true" ma:displayName="Audience" ma:default="ES&amp;L Team" ma:format="Dropdown" ma:internalName="Audience">
      <xsd:simpleType>
        <xsd:restriction base="dms:Choice">
          <xsd:enumeration value="Students"/>
          <xsd:enumeration value="Faculty"/>
          <xsd:enumeration value="All UTRGV"/>
          <xsd:enumeration value="Community Partners"/>
          <xsd:enumeration value="Public"/>
          <xsd:enumeration value="ES&amp;L Team"/>
        </xsd:restriction>
      </xsd:simpleType>
    </xsd:element>
    <xsd:element name="Tab" ma:index="9" nillable="true" ma:displayName="Tab" ma:format="Dropdown" ma:internalName="Tab">
      <xsd:simpleType>
        <xsd:restriction base="dms:Choice">
          <xsd:enumeration value="About"/>
          <xsd:enumeration value="Engaged Scholar Symposium"/>
          <xsd:enumeration value="Service Learning"/>
          <xsd:enumeration value="Undergrad Research"/>
          <xsd:enumeration value="Other Experiential Learning"/>
          <xsd:enumeration value="For Faculty"/>
          <xsd:enumeration value="Free-Standing Page"/>
          <xsd:enumeration value="Not for Publishing"/>
        </xsd:restriction>
      </xsd:simpleType>
    </xsd:element>
    <xsd:element name="Publish_x0020_Date" ma:index="10" nillable="true" ma:displayName="Publish Date" ma:description="Goal Date for Publishing Content" ma:format="DateOnly" ma:internalName="Publish_x0020_Date">
      <xsd:simpleType>
        <xsd:restriction base="dms:DateTime"/>
      </xsd:simpleType>
    </xsd:element>
    <xsd:element name="Purpose" ma:index="11" nillable="true" ma:displayName="Purpose" ma:description="Type of post" ma:format="Dropdown" ma:internalName="Purpose">
      <xsd:simpleType>
        <xsd:restriction base="dms:Choice">
          <xsd:enumeration value="Inform"/>
          <xsd:enumeration value="Event"/>
          <xsd:enumeration value="Tutorial"/>
          <xsd:enumeration value="Referral"/>
          <xsd:enumeration value="Website Development"/>
        </xsd:restriction>
      </xsd:simpleType>
    </xsd:element>
    <xsd:element name="Status" ma:index="12" nillable="true" ma:displayName="Status" ma:default="Development Not Started" ma:format="Dropdown" ma:internalName="Status">
      <xsd:simpleType>
        <xsd:restriction base="dms:Choice">
          <xsd:enumeration value="Development Not Started"/>
          <xsd:enumeration value="Development In Progress"/>
          <xsd:enumeration value="Development Completed"/>
          <xsd:enumeration value="Review &amp; Revision"/>
          <xsd:enumeration value="Ready to be Posted"/>
          <xsd:enumeration value="Published"/>
          <xsd:enumeration value="Un-Published"/>
        </xsd:restriction>
      </xsd:simpleType>
    </xsd:element>
    <xsd:element name="Assigned_x0020_To0" ma:index="15" nillable="true" ma:displayName="Assigned To" ma:description="Staff Member Assigned to modify/review document." ma:list="UserInfo" ma:SharePointGroup="0" ma:internalName="Assigned_x0020_To0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utton_x0020__x002d__x0020_Request_x0020_Review" ma:index="16" nillable="true" ma:displayName="Button - Request Review" ma:internalName="Button_x0020__x002d__x0020_Request_x0020_Review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roject" ma:index="19" nillable="true" ma:displayName="Project" ma:default="General Information" ma:format="Dropdown" ma:internalName="Project">
      <xsd:simpleType>
        <xsd:restriction base="dms:Choice">
          <xsd:enumeration value="General Information"/>
          <xsd:enumeration value="Service Learning"/>
          <xsd:enumeration value="Research"/>
          <xsd:enumeration value="Creative Works"/>
          <xsd:enumeration value="Internships"/>
          <xsd:enumeration value="Other Experiential Learning Activity"/>
          <xsd:enumeration value="Engaged Scholar Symposium"/>
        </xsd:restriction>
      </xsd:simpleType>
    </xsd:element>
    <xsd:element name="MediaServiceMetadata" ma:index="2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2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d2d06-cba3-467a-b832-54219c7514d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7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8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b xmlns="97342861-2e5a-442a-b08f-941b2ef48fa7" xsi:nil="true"/>
    <Project xmlns="97342861-2e5a-442a-b08f-941b2ef48fa7">General Information</Project>
    <Audience xmlns="97342861-2e5a-442a-b08f-941b2ef48fa7">ES&amp;L Team</Audience>
    <Button_x0020__x002d__x0020_Request_x0020_Review xmlns="97342861-2e5a-442a-b08f-941b2ef48fa7">
      <Url xsi:nil="true"/>
      <Description xsi:nil="true"/>
    </Button_x0020__x002d__x0020_Request_x0020_Review>
    <Purpose xmlns="97342861-2e5a-442a-b08f-941b2ef48fa7" xsi:nil="true"/>
    <Assigned_x0020_To0 xmlns="97342861-2e5a-442a-b08f-941b2ef48fa7">
      <UserInfo>
        <DisplayName/>
        <AccountId xsi:nil="true"/>
        <AccountType/>
      </UserInfo>
    </Assigned_x0020_To0>
    <Publish_x0020_Date xmlns="97342861-2e5a-442a-b08f-941b2ef48fa7" xsi:nil="true"/>
    <Status xmlns="97342861-2e5a-442a-b08f-941b2ef48fa7">Development Not Started</Status>
  </documentManagement>
</p:properties>
</file>

<file path=customXml/itemProps1.xml><?xml version="1.0" encoding="utf-8"?>
<ds:datastoreItem xmlns:ds="http://schemas.openxmlformats.org/officeDocument/2006/customXml" ds:itemID="{C429F212-FCE2-4F22-ACB8-426F6BD60EC8}">
  <ds:schemaRefs>
    <ds:schemaRef ds:uri="97342861-2e5a-442a-b08f-941b2ef48fa7"/>
    <ds:schemaRef ds:uri="dbbd2d06-cba3-467a-b832-54219c7514d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1DF924C-FF0E-46D2-BF11-BEE1C6A88E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76E06D-B65C-4874-AA26-6D53DF8519B7}">
  <ds:schemaRefs>
    <ds:schemaRef ds:uri="97342861-2e5a-442a-b08f-941b2ef48fa7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1037</Words>
  <Application>Microsoft Office PowerPoint</Application>
  <PresentationFormat>Widescreen</PresentationFormat>
  <Paragraphs>293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Source Sans Pro ExtraLight</vt:lpstr>
      <vt:lpstr>Source Sans Pro Semibold</vt:lpstr>
      <vt:lpstr>Source Serif Pro Black</vt:lpstr>
      <vt:lpstr>Wingdings</vt:lpstr>
      <vt:lpstr>Retrospect</vt:lpstr>
      <vt:lpstr>Effect of fruit ripeness and post-harvest storage conditions on the survival of Salmonella spp.,  in fresh-cut papaya</vt:lpstr>
      <vt:lpstr>Microbial safety of fresh produce </vt:lpstr>
      <vt:lpstr>PowerPoint Presentation</vt:lpstr>
      <vt:lpstr>PowerPoint Presentation</vt:lpstr>
      <vt:lpstr>PowerPoint Presentation</vt:lpstr>
      <vt:lpstr>PowerPoint Presentation</vt:lpstr>
      <vt:lpstr>Motivation for our research </vt:lpstr>
      <vt:lpstr>Research hypothesis</vt:lpstr>
      <vt:lpstr>PowerPoint Presentation</vt:lpstr>
      <vt:lpstr>PowerPoint Presentation</vt:lpstr>
      <vt:lpstr>Experimental design </vt:lpstr>
      <vt:lpstr>Data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fruit ripeness and post-harvest storage conditions on the survival of Salmonella spp.,  in fresh-cut papaya</dc:title>
  <dc:creator>Veerachandra Yemmireddy</dc:creator>
  <cp:lastModifiedBy>Amandeep Singh</cp:lastModifiedBy>
  <cp:revision>4</cp:revision>
  <dcterms:created xsi:type="dcterms:W3CDTF">2020-11-18T21:58:27Z</dcterms:created>
  <dcterms:modified xsi:type="dcterms:W3CDTF">2020-11-19T04:49:23Z</dcterms:modified>
</cp:coreProperties>
</file>