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</p:sldMasterIdLst>
  <p:notesMasterIdLst>
    <p:notesMasterId r:id="rId18"/>
  </p:notesMasterIdLst>
  <p:sldIdLst>
    <p:sldId id="268" r:id="rId5"/>
    <p:sldId id="258" r:id="rId6"/>
    <p:sldId id="260" r:id="rId7"/>
    <p:sldId id="265" r:id="rId8"/>
    <p:sldId id="259" r:id="rId9"/>
    <p:sldId id="263" r:id="rId10"/>
    <p:sldId id="274" r:id="rId11"/>
    <p:sldId id="266" r:id="rId12"/>
    <p:sldId id="264" r:id="rId13"/>
    <p:sldId id="271" r:id="rId14"/>
    <p:sldId id="269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211B0-484C-4DEB-9493-DF932345B15C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B49BD-5863-46D3-BA00-092315D8B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9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F2AE-8D1F-4823-90FD-EBBA8AC6A2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Up and</a:t>
            </a:r>
            <a:r>
              <a:rPr lang="en-US" baseline="0" dirty="0" smtClean="0"/>
              <a:t> down arrow and side to side 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F2AE-8D1F-4823-90FD-EBBA8AC6A25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9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F2AE-8D1F-4823-90FD-EBBA8AC6A2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6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F2AE-8D1F-4823-90FD-EBBA8AC6A2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0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21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52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78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8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70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1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3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5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1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3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61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56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96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56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46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3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567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40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56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62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06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7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19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7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86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07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30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30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2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7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0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23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591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62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817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33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97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84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5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29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4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47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06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20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9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90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4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67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3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73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94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56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48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99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F329-21E9-4805-AED2-6283F2013D7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0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2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1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C40D2-52FD-4E83-AF64-9BBBE899B50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6842FE-F32C-43AC-BAF9-A0FE8158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4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14A8CA0-5ECA-4A08-9D8B-E2FD4AA08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A1E8F329-21E9-4805-AED2-6283F2013D7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241FC2-4170-482A-9FC9-9EF5CA7E0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992" y="1809750"/>
            <a:ext cx="6532033" cy="2393486"/>
          </a:xfr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GIS-Based Model to </a:t>
            </a:r>
            <a:r>
              <a:rPr lang="en-US" sz="3600" dirty="0" smtClean="0">
                <a:solidFill>
                  <a:schemeClr val="bg1"/>
                </a:solidFill>
              </a:rPr>
              <a:t>Assess </a:t>
            </a:r>
            <a:r>
              <a:rPr lang="en-US" sz="3600" dirty="0">
                <a:solidFill>
                  <a:schemeClr val="bg1"/>
                </a:solidFill>
              </a:rPr>
              <a:t>Onsite Sewage </a:t>
            </a:r>
            <a:r>
              <a:rPr lang="en-US" sz="3600" dirty="0" smtClean="0">
                <a:solidFill>
                  <a:schemeClr val="bg1"/>
                </a:solidFill>
              </a:rPr>
              <a:t>Facility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 smtClean="0">
                <a:solidFill>
                  <a:schemeClr val="bg1"/>
                </a:solidFill>
              </a:rPr>
              <a:t>OSSF) </a:t>
            </a:r>
            <a:r>
              <a:rPr lang="en-US" sz="3600" dirty="0">
                <a:solidFill>
                  <a:schemeClr val="bg1"/>
                </a:solidFill>
              </a:rPr>
              <a:t>Contamination Risk to Local Water </a:t>
            </a:r>
            <a:r>
              <a:rPr lang="en-US" sz="3600" dirty="0" smtClean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4953" y="4346111"/>
            <a:ext cx="2244110" cy="511639"/>
          </a:xfrm>
          <a:solidFill>
            <a:schemeClr val="tx1">
              <a:lumMod val="85000"/>
              <a:lumOff val="15000"/>
              <a:alpha val="64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By Alvaro Garcia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Isosceles Triangle 38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BE0D-2820-405A-8AB3-8EF9606E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71" y="-6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System Design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8AB6A87-5C17-4FFB-B12A-808E5BE7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429" y="991793"/>
            <a:ext cx="3973943" cy="555565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Lot Size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&gt;1 acre = 1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0.75 - 1 acre = 2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0.50 – 0.75 acres = 3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0.25 – 0.50 acres = 4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&lt;= 0.25 acres = </a:t>
            </a:r>
            <a:r>
              <a:rPr lang="en-US" sz="1600" dirty="0" smtClean="0">
                <a:solidFill>
                  <a:schemeClr val="bg1"/>
                </a:solidFill>
              </a:rPr>
              <a:t>5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Surface Water Proximity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Within 150 ft. = 5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150 - 225 ft. = 4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225 - 300 ft. = 3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300 - 375 ft. = 2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Beyond 375 ft. = 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6" name="Isosceles Triangle 40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74" y="3117849"/>
            <a:ext cx="4674309" cy="3505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95" y="83448"/>
            <a:ext cx="3554703" cy="27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Isosceles Triangle 38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BE0D-2820-405A-8AB3-8EF9606E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71" y="-6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System Design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8AB6A87-5C17-4FFB-B12A-808E5BE7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429" y="991793"/>
            <a:ext cx="4672555" cy="521922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US" sz="22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System Age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&lt;10 years = 1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10-20 years = 2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20-25 years = 3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25-30 years = 4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&gt;30 years = </a:t>
            </a:r>
            <a:r>
              <a:rPr lang="en-US" sz="1600" dirty="0" smtClean="0">
                <a:solidFill>
                  <a:schemeClr val="bg1"/>
                </a:solidFill>
              </a:rPr>
              <a:t>5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Water Supply Proximity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Within 300 ft. = 5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300 – 450 ft. = 4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450 ft. – 600 ft. = 3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600 ft. – 750 ft. = 2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Beyond 750 ft. = 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</a:p>
          <a:p>
            <a:pPr lvl="1">
              <a:lnSpc>
                <a:spcPct val="90000"/>
              </a:lnSpc>
            </a:pPr>
            <a:endParaRPr lang="en-US" sz="40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6" name="Isosceles Triangle 40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9"/>
          <a:stretch/>
        </p:blipFill>
        <p:spPr>
          <a:xfrm>
            <a:off x="7942528" y="1375602"/>
            <a:ext cx="3960525" cy="3579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09" y="700800"/>
            <a:ext cx="1981372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Isosceles Triangle 38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BE0D-2820-405A-8AB3-8EF9606E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84" y="-112149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System Design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8AB6A87-5C17-4FFB-B12A-808E5BE7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2741" y="674656"/>
            <a:ext cx="4672555" cy="327815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Test Grid </a:t>
            </a:r>
            <a:r>
              <a:rPr lang="en-US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Value  Risk Designation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OSSF Density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0-1 </a:t>
            </a:r>
            <a:r>
              <a:rPr lang="en-US" sz="1600" dirty="0">
                <a:solidFill>
                  <a:schemeClr val="bg1"/>
                </a:solidFill>
              </a:rPr>
              <a:t>= 1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2-4 </a:t>
            </a:r>
            <a:r>
              <a:rPr lang="en-US" sz="1600" dirty="0">
                <a:solidFill>
                  <a:schemeClr val="bg1"/>
                </a:solidFill>
              </a:rPr>
              <a:t>= 2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5-9 </a:t>
            </a:r>
            <a:r>
              <a:rPr lang="en-US" sz="1600" dirty="0">
                <a:solidFill>
                  <a:schemeClr val="bg1"/>
                </a:solidFill>
              </a:rPr>
              <a:t>= 3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10-16 </a:t>
            </a:r>
            <a:r>
              <a:rPr lang="en-US" sz="1600" dirty="0">
                <a:solidFill>
                  <a:schemeClr val="bg1"/>
                </a:solidFill>
              </a:rPr>
              <a:t>= 4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17-37 </a:t>
            </a:r>
            <a:r>
              <a:rPr lang="en-US" sz="1600" dirty="0">
                <a:solidFill>
                  <a:schemeClr val="bg1"/>
                </a:solidFill>
              </a:rPr>
              <a:t>= 5</a:t>
            </a:r>
          </a:p>
          <a:p>
            <a:pPr lvl="1">
              <a:lnSpc>
                <a:spcPct val="90000"/>
              </a:lnSpc>
            </a:pPr>
            <a:endParaRPr lang="en-US" sz="40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6" name="Isosceles Triangle 40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8" y="3793731"/>
            <a:ext cx="4349335" cy="2972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79" y="97543"/>
            <a:ext cx="4683115" cy="3201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03" y="2221008"/>
            <a:ext cx="688694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79" y="3396165"/>
            <a:ext cx="4683115" cy="3201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11" y="5557520"/>
            <a:ext cx="793677" cy="8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=""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5">
              <a:extLst>
                <a:ext uri="{FF2B5EF4-FFF2-40B4-BE49-F238E27FC236}">
                  <a16:creationId xmlns=""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=""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7">
              <a:extLst>
                <a:ext uri="{FF2B5EF4-FFF2-40B4-BE49-F238E27FC236}">
                  <a16:creationId xmlns=""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8">
              <a:extLst>
                <a:ext uri="{FF2B5EF4-FFF2-40B4-BE49-F238E27FC236}">
                  <a16:creationId xmlns=""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9">
              <a:extLst>
                <a:ext uri="{FF2B5EF4-FFF2-40B4-BE49-F238E27FC236}">
                  <a16:creationId xmlns=""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=""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=""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679D73E3-186F-4D4C-876E-9FC22987D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334" b="3153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74" name="Isosceles Triangle 73">
            <a:extLst>
              <a:ext uri="{FF2B5EF4-FFF2-40B4-BE49-F238E27FC236}">
                <a16:creationId xmlns="" xmlns:a16="http://schemas.microsoft.com/office/drawing/2014/main" id="{3559A5F2-8BE0-4998-A1E4-1B145465A9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Parallelogram 75">
            <a:extLst>
              <a:ext uri="{FF2B5EF4-FFF2-40B4-BE49-F238E27FC236}">
                <a16:creationId xmlns="" xmlns:a16="http://schemas.microsoft.com/office/drawing/2014/main" id="{3A6596D4-D53C-424F-9F16-CC8686C079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81BB890B-70D4-42FE-A599-6AEF1A42D9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3842D646-B58C-43C8-8152-01BC782B72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9772CABD-4211-42AA-B349-D4002E52F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5">
            <a:extLst>
              <a:ext uri="{FF2B5EF4-FFF2-40B4-BE49-F238E27FC236}">
                <a16:creationId xmlns="" xmlns:a16="http://schemas.microsoft.com/office/drawing/2014/main" id="{BBD91630-4DBA-4294-8016-FEB5C3B0C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="" xmlns:a16="http://schemas.microsoft.com/office/drawing/2014/main" id="{E67D1587-504D-41BC-9D48-B61257BFB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761DE-1131-4CE9-88DB-BC7AEB9B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 smtClean="0"/>
              <a:t>Questions</a:t>
            </a:r>
            <a:endParaRPr lang="en-US" sz="5400" dirty="0"/>
          </a:p>
        </p:txBody>
      </p:sp>
      <p:sp>
        <p:nvSpPr>
          <p:cNvPr id="88" name="Rectangle 27">
            <a:extLst>
              <a:ext uri="{FF2B5EF4-FFF2-40B4-BE49-F238E27FC236}">
                <a16:creationId xmlns="" xmlns:a16="http://schemas.microsoft.com/office/drawing/2014/main" id="{8765DD1A-F044-4DE7-8A9B-7C30DC85A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8">
            <a:extLst>
              <a:ext uri="{FF2B5EF4-FFF2-40B4-BE49-F238E27FC236}">
                <a16:creationId xmlns="" xmlns:a16="http://schemas.microsoft.com/office/drawing/2014/main" id="{2FE2170D-72D6-48A8-8E9A-BFF3BF03D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29">
            <a:extLst>
              <a:ext uri="{FF2B5EF4-FFF2-40B4-BE49-F238E27FC236}">
                <a16:creationId xmlns="" xmlns:a16="http://schemas.microsoft.com/office/drawing/2014/main" id="{01D19436-094D-463D-AFEA-870FDBD03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Isosceles Triangle 93">
            <a:extLst>
              <a:ext uri="{FF2B5EF4-FFF2-40B4-BE49-F238E27FC236}">
                <a16:creationId xmlns="" xmlns:a16="http://schemas.microsoft.com/office/drawing/2014/main" id="{9A2DE6E0-967C-4C58-8558-EC08F1138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43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Isosceles Triangle 38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BE0D-2820-405A-8AB3-8EF9606E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is an </a:t>
            </a:r>
            <a:r>
              <a:rPr lang="en-US" sz="3200" dirty="0" smtClean="0">
                <a:solidFill>
                  <a:schemeClr val="bg1"/>
                </a:solidFill>
              </a:rPr>
              <a:t>On-Site </a:t>
            </a:r>
            <a:r>
              <a:rPr lang="en-US" sz="3200" dirty="0">
                <a:solidFill>
                  <a:schemeClr val="bg1"/>
                </a:solidFill>
              </a:rPr>
              <a:t>Sewage Facility?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8AB6A87-5C17-4FFB-B12A-808E5BE7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25" y="2147057"/>
            <a:ext cx="3973943" cy="423174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Decentralized wastewater treatment systems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Efficiently treat wastewater through physical, chemical, and biological processes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Cost effective especially for rural areas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Rely on the proper design, installation, and management of the system</a:t>
            </a:r>
          </a:p>
          <a:p>
            <a:pPr lvl="1">
              <a:lnSpc>
                <a:spcPct val="90000"/>
              </a:lnSpc>
            </a:pPr>
            <a:endParaRPr lang="en-US" sz="17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56" name="Isosceles Triangle 40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83194" y="5435600"/>
            <a:ext cx="329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“A Conventional Septic System”</a:t>
            </a:r>
          </a:p>
          <a:p>
            <a:r>
              <a:rPr lang="en-US" sz="1200" dirty="0" smtClean="0"/>
              <a:t>Source: EPA</a:t>
            </a:r>
            <a:endParaRPr lang="en-US" sz="1200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="" xmlns:a16="http://schemas.microsoft.com/office/drawing/2014/main" id="{567BAF5F-FC24-4B07-96F2-EA93527C7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27" y="1095555"/>
            <a:ext cx="5765334" cy="423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Isosceles Triangle 38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BE0D-2820-405A-8AB3-8EF9606E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OSSF Potential Risks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8AB6A87-5C17-4FFB-B12A-808E5BE7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94" y="1897330"/>
            <a:ext cx="3973943" cy="423174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Public Health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Bacterial exposure via public waterways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Drainage ditches</a:t>
            </a:r>
          </a:p>
          <a:p>
            <a:pPr lvl="3">
              <a:lnSpc>
                <a:spcPct val="9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Resacas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Groundwater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Contact recreation in the Lower Laguna Madre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Environment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Nutrient discharge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Eutrophication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17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56" name="Isosceles Triangle 40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18" y="1187506"/>
            <a:ext cx="5966278" cy="4482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75063" y="5802578"/>
            <a:ext cx="595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Subwatershed</a:t>
            </a:r>
            <a:r>
              <a:rPr lang="en-US" sz="1200" dirty="0" smtClean="0"/>
              <a:t> Boundaries with Major Drainage Routes and </a:t>
            </a:r>
            <a:r>
              <a:rPr lang="en-US" sz="1200" dirty="0" err="1" smtClean="0"/>
              <a:t>Resacas</a:t>
            </a:r>
            <a:r>
              <a:rPr lang="en-US" sz="1200" dirty="0" smtClean="0"/>
              <a:t> (Benavides, LLM/Ship Channel Watershed Characterization, 2018)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4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Isosceles Triangle 38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BE0D-2820-405A-8AB3-8EF9606E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OSSF Potential Risks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8AB6A87-5C17-4FFB-B12A-808E5BE7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94" y="1897330"/>
            <a:ext cx="3973943" cy="423174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Public Health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Bacterial exposure via public waterways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Drainage ditches</a:t>
            </a:r>
          </a:p>
          <a:p>
            <a:pPr lvl="3">
              <a:lnSpc>
                <a:spcPct val="9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Resacas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Groundwater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Contact recreation in the Lower Laguna Madre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Environment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Nutrient discharge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Eutrophication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17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56" name="Isosceles Triangle 40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18" y="1187506"/>
            <a:ext cx="5966278" cy="4482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75063" y="5762443"/>
            <a:ext cx="595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LLM/Brownsville Ship Channel TCEQ Segments (Benavides, LLM/Ship Channel Watershed Characterization, 2018)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73" y="1095551"/>
            <a:ext cx="6005080" cy="46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33691"/>
            <a:ext cx="8596668" cy="1320800"/>
          </a:xfrm>
        </p:spPr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Develop a GIS risk assessment model that considers relevant OSSF risk parameters</a:t>
            </a:r>
            <a:endParaRPr lang="en-US" sz="2400" dirty="0"/>
          </a:p>
          <a:p>
            <a:r>
              <a:rPr lang="en-US" sz="2400" dirty="0" smtClean="0"/>
              <a:t>Determine the relative importance between the risk </a:t>
            </a:r>
            <a:r>
              <a:rPr lang="en-US" sz="2400" dirty="0" smtClean="0"/>
              <a:t>model’s</a:t>
            </a:r>
            <a:r>
              <a:rPr lang="en-US" sz="2400" dirty="0" smtClean="0"/>
              <a:t> </a:t>
            </a:r>
            <a:r>
              <a:rPr lang="en-US" sz="2400" dirty="0" smtClean="0"/>
              <a:t>parameters </a:t>
            </a:r>
          </a:p>
          <a:p>
            <a:r>
              <a:rPr lang="en-US" sz="2400" dirty="0" smtClean="0"/>
              <a:t>Evaluate the </a:t>
            </a:r>
            <a:r>
              <a:rPr lang="en-US" sz="2400" smtClean="0"/>
              <a:t>risk </a:t>
            </a:r>
            <a:r>
              <a:rPr lang="en-US" sz="2400" smtClean="0"/>
              <a:t>model’s</a:t>
            </a:r>
            <a:r>
              <a:rPr lang="en-US" sz="2400" smtClean="0"/>
              <a:t> </a:t>
            </a:r>
            <a:r>
              <a:rPr lang="en-US" sz="2400" dirty="0" smtClean="0"/>
              <a:t>performance using E. </a:t>
            </a:r>
            <a:r>
              <a:rPr lang="en-US" sz="2400" i="1" dirty="0"/>
              <a:t>C</a:t>
            </a:r>
            <a:r>
              <a:rPr lang="en-US" sz="2400" i="1" dirty="0" smtClean="0"/>
              <a:t>oli</a:t>
            </a:r>
            <a:r>
              <a:rPr lang="en-US" sz="2400" dirty="0" smtClean="0"/>
              <a:t> counts.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171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961" y="86264"/>
            <a:ext cx="8274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smtClean="0">
                <a:solidFill>
                  <a:prstClr val="black"/>
                </a:solidFill>
              </a:rPr>
              <a:t>Geographic Information Systems (GIS)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5" y="732595"/>
            <a:ext cx="6654243" cy="58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Isosceles Triangle 38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BE0D-2820-405A-8AB3-8EF9606E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27" y="0"/>
            <a:ext cx="4928775" cy="2122099"/>
          </a:xfrm>
        </p:spPr>
        <p:txBody>
          <a:bodyPr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OSSF Risk Assessment Model (</a:t>
            </a:r>
            <a:r>
              <a:rPr lang="en-US" sz="3200" dirty="0" err="1" smtClean="0">
                <a:solidFill>
                  <a:schemeClr val="bg1"/>
                </a:solidFill>
              </a:rPr>
              <a:t>Oosting</a:t>
            </a:r>
            <a:r>
              <a:rPr lang="en-US" sz="3200" dirty="0" smtClean="0">
                <a:solidFill>
                  <a:schemeClr val="bg1"/>
                </a:solidFill>
              </a:rPr>
              <a:t> and Joy, 2011)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8AB6A87-5C17-4FFB-B12A-808E5BE7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429" y="1633843"/>
            <a:ext cx="3973943" cy="4650174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endParaRPr lang="en-US" sz="17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u="sng" dirty="0" smtClean="0">
                <a:solidFill>
                  <a:schemeClr val="bg1"/>
                </a:solidFill>
              </a:rPr>
              <a:t>Environmental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Soil Type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Land Slope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Floodplain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Groundwater Recharge Areas</a:t>
            </a:r>
          </a:p>
          <a:p>
            <a:pPr lvl="1">
              <a:lnSpc>
                <a:spcPct val="90000"/>
              </a:lnSpc>
            </a:pPr>
            <a:r>
              <a:rPr lang="en-US" sz="2000" u="sng" dirty="0" smtClean="0">
                <a:solidFill>
                  <a:schemeClr val="bg1"/>
                </a:solidFill>
              </a:rPr>
              <a:t>OSSF System Design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Lot Size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Surface Water Proximity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System Age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Water Supply Proximity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OSSF Density</a:t>
            </a:r>
          </a:p>
          <a:p>
            <a:pPr lvl="2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6" name="Isosceles Triangle 40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1012" y="5435600"/>
            <a:ext cx="3305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250 m by 250 m survey grid generated in GIS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6566" r="17516"/>
          <a:stretch/>
        </p:blipFill>
        <p:spPr>
          <a:xfrm>
            <a:off x="5979064" y="666204"/>
            <a:ext cx="5673322" cy="46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Isosceles Triangle 38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BE0D-2820-405A-8AB3-8EF9606E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27" y="0"/>
            <a:ext cx="4928775" cy="2122099"/>
          </a:xfrm>
        </p:spPr>
        <p:txBody>
          <a:bodyPr anchor="ctr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OSSF Database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8AB6A87-5C17-4FFB-B12A-808E5BE7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429" y="1633843"/>
            <a:ext cx="3973943" cy="4650174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US" sz="17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OSSF records from Cameron County Public Health department were matched with appraisal district parcel maps and 911 addresses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Around 10,000 permits were automatically matched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Remaining permits are being manually matched using physical permit copies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6" name="Isosceles Triangle 40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10769" r="8205" b="11111"/>
          <a:stretch/>
        </p:blipFill>
        <p:spPr bwMode="auto">
          <a:xfrm>
            <a:off x="5559734" y="1233577"/>
            <a:ext cx="6298746" cy="4414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9734" y="6012611"/>
            <a:ext cx="62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OSSF locations of automatically matched permits.</a:t>
            </a:r>
          </a:p>
          <a:p>
            <a:r>
              <a:rPr lang="en-US" sz="1200" dirty="0" smtClean="0"/>
              <a:t>Source: Texas Water Resource Institute &amp; Texas A&amp;M </a:t>
            </a:r>
            <a:r>
              <a:rPr lang="en-US" sz="1200" dirty="0" err="1" smtClean="0"/>
              <a:t>Agrilife</a:t>
            </a:r>
            <a:r>
              <a:rPr lang="en-US" sz="1200" dirty="0" smtClean="0"/>
              <a:t> Extension Service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52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Isosceles Triangle 38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BE0D-2820-405A-8AB3-8EF9606E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35" y="0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Environmental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8AB6A87-5C17-4FFB-B12A-808E5BE7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54" y="1086929"/>
            <a:ext cx="3973943" cy="5771068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90000"/>
              </a:lnSpc>
            </a:pPr>
            <a:endParaRPr lang="en-US" sz="22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900" dirty="0" smtClean="0">
                <a:solidFill>
                  <a:schemeClr val="bg1"/>
                </a:solidFill>
              </a:rPr>
              <a:t>Soil Type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Class A and Class D = 5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Class B = 3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Class C = </a:t>
            </a:r>
            <a:r>
              <a:rPr lang="en-US" sz="2300" dirty="0" smtClean="0">
                <a:solidFill>
                  <a:schemeClr val="bg1"/>
                </a:solidFill>
              </a:rPr>
              <a:t>1</a:t>
            </a:r>
          </a:p>
          <a:p>
            <a:pPr lvl="1">
              <a:lnSpc>
                <a:spcPct val="90000"/>
              </a:lnSpc>
            </a:pPr>
            <a:r>
              <a:rPr lang="en-US" sz="2900" dirty="0" smtClean="0">
                <a:solidFill>
                  <a:schemeClr val="bg1"/>
                </a:solidFill>
              </a:rPr>
              <a:t>Land Slope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&lt; 5% = 1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5-10% = 2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10-15% = 3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15-20% = 4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&gt;20% = </a:t>
            </a:r>
            <a:r>
              <a:rPr lang="en-US" sz="2300" dirty="0" smtClean="0">
                <a:solidFill>
                  <a:schemeClr val="bg1"/>
                </a:solidFill>
              </a:rPr>
              <a:t>5</a:t>
            </a:r>
          </a:p>
          <a:p>
            <a:pPr lvl="1">
              <a:lnSpc>
                <a:spcPct val="90000"/>
              </a:lnSpc>
            </a:pPr>
            <a:r>
              <a:rPr lang="en-US" sz="2900" dirty="0" smtClean="0">
                <a:solidFill>
                  <a:schemeClr val="bg1"/>
                </a:solidFill>
              </a:rPr>
              <a:t>Floodplain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Within </a:t>
            </a:r>
            <a:r>
              <a:rPr lang="en-US" sz="2300" dirty="0" smtClean="0">
                <a:solidFill>
                  <a:schemeClr val="bg1"/>
                </a:solidFill>
              </a:rPr>
              <a:t>= </a:t>
            </a:r>
            <a:r>
              <a:rPr lang="en-US" sz="2300" dirty="0">
                <a:solidFill>
                  <a:schemeClr val="bg1"/>
                </a:solidFill>
              </a:rPr>
              <a:t>5</a:t>
            </a:r>
          </a:p>
          <a:p>
            <a:pPr lvl="2"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Outside = 1</a:t>
            </a:r>
          </a:p>
          <a:p>
            <a:pPr lvl="1">
              <a:lnSpc>
                <a:spcPct val="90000"/>
              </a:lnSpc>
            </a:pPr>
            <a:r>
              <a:rPr lang="en-US" sz="2900" dirty="0" smtClean="0">
                <a:solidFill>
                  <a:schemeClr val="bg1"/>
                </a:solidFill>
              </a:rPr>
              <a:t>Groundwater Recharge Areas</a:t>
            </a:r>
          </a:p>
          <a:p>
            <a:pPr lvl="2"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Within </a:t>
            </a:r>
            <a:r>
              <a:rPr lang="en-US" sz="2300" dirty="0">
                <a:solidFill>
                  <a:schemeClr val="bg1"/>
                </a:solidFill>
              </a:rPr>
              <a:t>= 5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Outside =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1</a:t>
            </a:r>
          </a:p>
          <a:p>
            <a:pPr lvl="1">
              <a:lnSpc>
                <a:spcPct val="90000"/>
              </a:lnSpc>
            </a:pPr>
            <a:endParaRPr lang="en-US" sz="22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17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56" name="Isosceles Triangle 40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2977" r="12390" b="4483"/>
          <a:stretch/>
        </p:blipFill>
        <p:spPr>
          <a:xfrm>
            <a:off x="8719357" y="3526046"/>
            <a:ext cx="3485072" cy="29502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r="8726"/>
          <a:stretch/>
        </p:blipFill>
        <p:spPr>
          <a:xfrm>
            <a:off x="5170315" y="3646815"/>
            <a:ext cx="3380726" cy="2829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0461"/>
          <a:stretch/>
        </p:blipFill>
        <p:spPr>
          <a:xfrm>
            <a:off x="7254236" y="377406"/>
            <a:ext cx="3122762" cy="26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530</Words>
  <Application>Microsoft Office PowerPoint</Application>
  <PresentationFormat>Widescreen</PresentationFormat>
  <Paragraphs>119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1_Facet</vt:lpstr>
      <vt:lpstr>2_Facet</vt:lpstr>
      <vt:lpstr>3_Facet</vt:lpstr>
      <vt:lpstr>A GIS-Based Model to Assess Onsite Sewage Facility (OSSF) Contamination Risk to Local Water Resources</vt:lpstr>
      <vt:lpstr>What is an On-Site Sewage Facility?</vt:lpstr>
      <vt:lpstr>OSSF Potential Risks</vt:lpstr>
      <vt:lpstr>OSSF Potential Risks</vt:lpstr>
      <vt:lpstr>Research Objectives</vt:lpstr>
      <vt:lpstr>PowerPoint Presentation</vt:lpstr>
      <vt:lpstr>OSSF Risk Assessment Model (Oosting and Joy, 2011)</vt:lpstr>
      <vt:lpstr>OSSF Database</vt:lpstr>
      <vt:lpstr>Environmental Parameters</vt:lpstr>
      <vt:lpstr>System Design Parameters</vt:lpstr>
      <vt:lpstr>System Design Parameters</vt:lpstr>
      <vt:lpstr>System Design Parameters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GIS-Based Model to Assess Onsite Sewage Facilities (OSSFs) Contamination Risk to Local Water Resources”</dc:title>
  <dc:creator>owner</dc:creator>
  <cp:lastModifiedBy>owner</cp:lastModifiedBy>
  <cp:revision>33</cp:revision>
  <dcterms:created xsi:type="dcterms:W3CDTF">2020-11-18T18:17:04Z</dcterms:created>
  <dcterms:modified xsi:type="dcterms:W3CDTF">2020-11-18T23:06:09Z</dcterms:modified>
</cp:coreProperties>
</file>