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sldIdLst>
    <p:sldId id="282" r:id="rId2"/>
    <p:sldId id="289" r:id="rId3"/>
    <p:sldId id="264" r:id="rId4"/>
    <p:sldId id="287" r:id="rId5"/>
    <p:sldId id="288" r:id="rId6"/>
    <p:sldId id="260" r:id="rId7"/>
    <p:sldId id="262" r:id="rId8"/>
    <p:sldId id="300" r:id="rId9"/>
    <p:sldId id="284" r:id="rId10"/>
    <p:sldId id="283" r:id="rId11"/>
    <p:sldId id="291" r:id="rId12"/>
    <p:sldId id="295" r:id="rId13"/>
    <p:sldId id="297" r:id="rId14"/>
    <p:sldId id="296" r:id="rId15"/>
    <p:sldId id="298" r:id="rId16"/>
    <p:sldId id="286" r:id="rId17"/>
    <p:sldId id="265" r:id="rId18"/>
    <p:sldId id="273" r:id="rId19"/>
    <p:sldId id="285" r:id="rId20"/>
    <p:sldId id="299" r:id="rId21"/>
    <p:sldId id="266" r:id="rId22"/>
    <p:sldId id="294" r:id="rId23"/>
    <p:sldId id="290" r:id="rId24"/>
    <p:sldId id="267"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EC9AAF-58C2-4D6E-9A9F-8DF00250D121}">
          <p14:sldIdLst>
            <p14:sldId id="282"/>
            <p14:sldId id="289"/>
            <p14:sldId id="264"/>
            <p14:sldId id="287"/>
            <p14:sldId id="288"/>
            <p14:sldId id="260"/>
            <p14:sldId id="262"/>
            <p14:sldId id="300"/>
            <p14:sldId id="284"/>
            <p14:sldId id="283"/>
            <p14:sldId id="291"/>
            <p14:sldId id="295"/>
            <p14:sldId id="297"/>
            <p14:sldId id="296"/>
            <p14:sldId id="298"/>
            <p14:sldId id="286"/>
            <p14:sldId id="265"/>
            <p14:sldId id="273"/>
            <p14:sldId id="285"/>
            <p14:sldId id="299"/>
            <p14:sldId id="266"/>
            <p14:sldId id="294"/>
            <p14:sldId id="290"/>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86" d="100"/>
          <a:sy n="86" d="100"/>
        </p:scale>
        <p:origin x="89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BB70E0-CD26-47E7-96A3-10D537663E08}"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E3135-2CD9-4FA7-B05F-13C50D0CC277}" type="slidenum">
              <a:rPr lang="en-US" smtClean="0"/>
              <a:t>‹#›</a:t>
            </a:fld>
            <a:endParaRPr lang="en-US"/>
          </a:p>
        </p:txBody>
      </p:sp>
    </p:spTree>
    <p:extLst>
      <p:ext uri="{BB962C8B-B14F-4D97-AF65-F5344CB8AC3E}">
        <p14:creationId xmlns:p14="http://schemas.microsoft.com/office/powerpoint/2010/main" val="306075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B70E0-CD26-47E7-96A3-10D537663E08}"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E3135-2CD9-4FA7-B05F-13C50D0CC277}" type="slidenum">
              <a:rPr lang="en-US" smtClean="0"/>
              <a:t>‹#›</a:t>
            </a:fld>
            <a:endParaRPr lang="en-US"/>
          </a:p>
        </p:txBody>
      </p:sp>
    </p:spTree>
    <p:extLst>
      <p:ext uri="{BB962C8B-B14F-4D97-AF65-F5344CB8AC3E}">
        <p14:creationId xmlns:p14="http://schemas.microsoft.com/office/powerpoint/2010/main" val="405161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B70E0-CD26-47E7-96A3-10D537663E08}"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E3135-2CD9-4FA7-B05F-13C50D0CC277}" type="slidenum">
              <a:rPr lang="en-US" smtClean="0"/>
              <a:t>‹#›</a:t>
            </a:fld>
            <a:endParaRPr lang="en-US"/>
          </a:p>
        </p:txBody>
      </p:sp>
    </p:spTree>
    <p:extLst>
      <p:ext uri="{BB962C8B-B14F-4D97-AF65-F5344CB8AC3E}">
        <p14:creationId xmlns:p14="http://schemas.microsoft.com/office/powerpoint/2010/main" val="52167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B70E0-CD26-47E7-96A3-10D537663E08}"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E3135-2CD9-4FA7-B05F-13C50D0CC277}" type="slidenum">
              <a:rPr lang="en-US" smtClean="0"/>
              <a:t>‹#›</a:t>
            </a:fld>
            <a:endParaRPr lang="en-US"/>
          </a:p>
        </p:txBody>
      </p:sp>
    </p:spTree>
    <p:extLst>
      <p:ext uri="{BB962C8B-B14F-4D97-AF65-F5344CB8AC3E}">
        <p14:creationId xmlns:p14="http://schemas.microsoft.com/office/powerpoint/2010/main" val="249181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B70E0-CD26-47E7-96A3-10D537663E08}"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E3135-2CD9-4FA7-B05F-13C50D0CC277}" type="slidenum">
              <a:rPr lang="en-US" smtClean="0"/>
              <a:t>‹#›</a:t>
            </a:fld>
            <a:endParaRPr lang="en-US"/>
          </a:p>
        </p:txBody>
      </p:sp>
    </p:spTree>
    <p:extLst>
      <p:ext uri="{BB962C8B-B14F-4D97-AF65-F5344CB8AC3E}">
        <p14:creationId xmlns:p14="http://schemas.microsoft.com/office/powerpoint/2010/main" val="289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BB70E0-CD26-47E7-96A3-10D537663E08}"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E3135-2CD9-4FA7-B05F-13C50D0CC277}" type="slidenum">
              <a:rPr lang="en-US" smtClean="0"/>
              <a:t>‹#›</a:t>
            </a:fld>
            <a:endParaRPr lang="en-US"/>
          </a:p>
        </p:txBody>
      </p:sp>
    </p:spTree>
    <p:extLst>
      <p:ext uri="{BB962C8B-B14F-4D97-AF65-F5344CB8AC3E}">
        <p14:creationId xmlns:p14="http://schemas.microsoft.com/office/powerpoint/2010/main" val="28741237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BB70E0-CD26-47E7-96A3-10D537663E08}"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E3135-2CD9-4FA7-B05F-13C50D0CC277}" type="slidenum">
              <a:rPr lang="en-US" smtClean="0"/>
              <a:t>‹#›</a:t>
            </a:fld>
            <a:endParaRPr lang="en-US"/>
          </a:p>
        </p:txBody>
      </p:sp>
    </p:spTree>
    <p:extLst>
      <p:ext uri="{BB962C8B-B14F-4D97-AF65-F5344CB8AC3E}">
        <p14:creationId xmlns:p14="http://schemas.microsoft.com/office/powerpoint/2010/main" val="42428436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BB70E0-CD26-47E7-96A3-10D537663E08}"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E3135-2CD9-4FA7-B05F-13C50D0CC277}" type="slidenum">
              <a:rPr lang="en-US" smtClean="0"/>
              <a:t>‹#›</a:t>
            </a:fld>
            <a:endParaRPr lang="en-US"/>
          </a:p>
        </p:txBody>
      </p:sp>
    </p:spTree>
    <p:extLst>
      <p:ext uri="{BB962C8B-B14F-4D97-AF65-F5344CB8AC3E}">
        <p14:creationId xmlns:p14="http://schemas.microsoft.com/office/powerpoint/2010/main" val="102231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B70E0-CD26-47E7-96A3-10D537663E08}"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E3135-2CD9-4FA7-B05F-13C50D0CC277}" type="slidenum">
              <a:rPr lang="en-US" smtClean="0"/>
              <a:t>‹#›</a:t>
            </a:fld>
            <a:endParaRPr lang="en-US"/>
          </a:p>
        </p:txBody>
      </p:sp>
    </p:spTree>
    <p:extLst>
      <p:ext uri="{BB962C8B-B14F-4D97-AF65-F5344CB8AC3E}">
        <p14:creationId xmlns:p14="http://schemas.microsoft.com/office/powerpoint/2010/main" val="174914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B70E0-CD26-47E7-96A3-10D537663E08}"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E3135-2CD9-4FA7-B05F-13C50D0CC277}" type="slidenum">
              <a:rPr lang="en-US" smtClean="0"/>
              <a:t>‹#›</a:t>
            </a:fld>
            <a:endParaRPr lang="en-US"/>
          </a:p>
        </p:txBody>
      </p:sp>
    </p:spTree>
    <p:extLst>
      <p:ext uri="{BB962C8B-B14F-4D97-AF65-F5344CB8AC3E}">
        <p14:creationId xmlns:p14="http://schemas.microsoft.com/office/powerpoint/2010/main" val="3629615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B70E0-CD26-47E7-96A3-10D537663E08}"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E3135-2CD9-4FA7-B05F-13C50D0CC277}" type="slidenum">
              <a:rPr lang="en-US" smtClean="0"/>
              <a:t>‹#›</a:t>
            </a:fld>
            <a:endParaRPr lang="en-US"/>
          </a:p>
        </p:txBody>
      </p:sp>
    </p:spTree>
    <p:extLst>
      <p:ext uri="{BB962C8B-B14F-4D97-AF65-F5344CB8AC3E}">
        <p14:creationId xmlns:p14="http://schemas.microsoft.com/office/powerpoint/2010/main" val="325520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B70E0-CD26-47E7-96A3-10D537663E08}" type="datetimeFigureOut">
              <a:rPr lang="en-US" smtClean="0"/>
              <a:t>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E3135-2CD9-4FA7-B05F-13C50D0CC277}" type="slidenum">
              <a:rPr lang="en-US" smtClean="0"/>
              <a:t>‹#›</a:t>
            </a:fld>
            <a:endParaRPr lang="en-US"/>
          </a:p>
        </p:txBody>
      </p:sp>
    </p:spTree>
    <p:extLst>
      <p:ext uri="{BB962C8B-B14F-4D97-AF65-F5344CB8AC3E}">
        <p14:creationId xmlns:p14="http://schemas.microsoft.com/office/powerpoint/2010/main" val="210534175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a:xfrm>
            <a:off x="571484" y="2380358"/>
            <a:ext cx="7886700" cy="1325563"/>
          </a:xfrm>
        </p:spPr>
        <p:txBody>
          <a:bodyPr>
            <a:normAutofit/>
          </a:bodyPr>
          <a:lstStyle/>
          <a:p>
            <a:pPr algn="ctr"/>
            <a:r>
              <a:rPr lang="en-US" sz="3600" dirty="0"/>
              <a:t>Texas Sea Grant RFP FY 2020-2022</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0628"/>
            <a:ext cx="9144000" cy="6143590"/>
          </a:xfrm>
          <a:prstGeom prst="rect">
            <a:avLst/>
          </a:prstGeom>
        </p:spPr>
      </p:pic>
      <p:sp>
        <p:nvSpPr>
          <p:cNvPr id="14" name="Title 2"/>
          <p:cNvSpPr txBox="1">
            <a:spLocks/>
          </p:cNvSpPr>
          <p:nvPr/>
        </p:nvSpPr>
        <p:spPr>
          <a:xfrm>
            <a:off x="484187" y="126325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t>Texas Sea Grant RFP FY 2020-2022</a:t>
            </a:r>
            <a:endParaRPr lang="en-US" sz="3600" dirty="0"/>
          </a:p>
        </p:txBody>
      </p:sp>
    </p:spTree>
    <p:extLst>
      <p:ext uri="{BB962C8B-B14F-4D97-AF65-F5344CB8AC3E}">
        <p14:creationId xmlns:p14="http://schemas.microsoft.com/office/powerpoint/2010/main" val="1594158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a:xfrm>
            <a:off x="628650" y="365127"/>
            <a:ext cx="7886700" cy="568626"/>
          </a:xfrm>
        </p:spPr>
        <p:txBody>
          <a:bodyPr>
            <a:normAutofit/>
          </a:bodyPr>
          <a:lstStyle/>
          <a:p>
            <a:pPr algn="ctr"/>
            <a:r>
              <a:rPr lang="en-US" sz="3400" b="1" dirty="0"/>
              <a:t>Examples of </a:t>
            </a:r>
            <a:r>
              <a:rPr lang="en-US" sz="3400" b="1" dirty="0" smtClean="0"/>
              <a:t>Outcome-Oriented </a:t>
            </a:r>
            <a:r>
              <a:rPr lang="en-US" sz="3400" b="1" dirty="0"/>
              <a:t>Research</a:t>
            </a:r>
          </a:p>
        </p:txBody>
      </p:sp>
      <p:sp>
        <p:nvSpPr>
          <p:cNvPr id="6" name="Content Placeholder 5"/>
          <p:cNvSpPr>
            <a:spLocks noGrp="1"/>
          </p:cNvSpPr>
          <p:nvPr>
            <p:ph sz="half" idx="1"/>
          </p:nvPr>
        </p:nvSpPr>
        <p:spPr>
          <a:xfrm>
            <a:off x="319314" y="1083733"/>
            <a:ext cx="4195536" cy="4989134"/>
          </a:xfrm>
        </p:spPr>
        <p:txBody>
          <a:bodyPr>
            <a:normAutofit/>
          </a:bodyPr>
          <a:lstStyle/>
          <a:p>
            <a:pPr lvl="0"/>
            <a:r>
              <a:rPr lang="en-US" sz="1800" dirty="0"/>
              <a:t>Peer-reviewed and other publications </a:t>
            </a:r>
          </a:p>
          <a:p>
            <a:pPr lvl="0"/>
            <a:r>
              <a:rPr lang="en-US" sz="1800" dirty="0"/>
              <a:t>PK-12 students reached </a:t>
            </a:r>
          </a:p>
          <a:p>
            <a:pPr lvl="0"/>
            <a:r>
              <a:rPr lang="en-US" sz="1800" dirty="0"/>
              <a:t>PK-12 curricula developed and adopted by formal and informal educators </a:t>
            </a:r>
          </a:p>
          <a:p>
            <a:pPr lvl="0"/>
            <a:r>
              <a:rPr lang="en-US" sz="1800" dirty="0"/>
              <a:t>Students completing degree requirements and engaging in research and scientific careers related to their degrees </a:t>
            </a:r>
          </a:p>
          <a:p>
            <a:pPr lvl="0"/>
            <a:r>
              <a:rPr lang="en-US" sz="1800" dirty="0"/>
              <a:t>Educational programs and products developed</a:t>
            </a:r>
          </a:p>
          <a:p>
            <a:pPr lvl="0"/>
            <a:r>
              <a:rPr lang="en-US" sz="1800" dirty="0"/>
              <a:t>Ecosystems and habitats protected, enhanced or restored </a:t>
            </a:r>
          </a:p>
          <a:p>
            <a:pPr lvl="0"/>
            <a:r>
              <a:rPr lang="en-US" sz="1800" dirty="0"/>
              <a:t>Tools, technologies and/or information services developed</a:t>
            </a:r>
          </a:p>
          <a:p>
            <a:pPr marL="0" indent="0">
              <a:buNone/>
            </a:pPr>
            <a:endParaRPr lang="en-US" sz="2000" dirty="0"/>
          </a:p>
        </p:txBody>
      </p:sp>
      <p:sp>
        <p:nvSpPr>
          <p:cNvPr id="8" name="Content Placeholder 7"/>
          <p:cNvSpPr>
            <a:spLocks noGrp="1"/>
          </p:cNvSpPr>
          <p:nvPr>
            <p:ph sz="half" idx="2"/>
          </p:nvPr>
        </p:nvSpPr>
        <p:spPr>
          <a:xfrm>
            <a:off x="4629150" y="1110772"/>
            <a:ext cx="4384205" cy="4836749"/>
          </a:xfrm>
        </p:spPr>
        <p:txBody>
          <a:bodyPr>
            <a:noAutofit/>
          </a:bodyPr>
          <a:lstStyle/>
          <a:p>
            <a:pPr lvl="0"/>
            <a:r>
              <a:rPr lang="en-US" sz="1800" dirty="0"/>
              <a:t>Impact on policy and/or decision-making</a:t>
            </a:r>
          </a:p>
          <a:p>
            <a:pPr lvl="0"/>
            <a:r>
              <a:rPr lang="en-US" sz="1800" dirty="0"/>
              <a:t>Impact on regulatory action</a:t>
            </a:r>
          </a:p>
          <a:p>
            <a:pPr lvl="0"/>
            <a:r>
              <a:rPr lang="en-US" sz="1800" dirty="0"/>
              <a:t>Impact on planning; Impact on mapping</a:t>
            </a:r>
          </a:p>
          <a:p>
            <a:pPr lvl="0"/>
            <a:r>
              <a:rPr lang="en-US" sz="1800" dirty="0"/>
              <a:t>Impact on coastal communities, resource management, business and/or industry </a:t>
            </a:r>
          </a:p>
          <a:p>
            <a:pPr lvl="0"/>
            <a:r>
              <a:rPr lang="en-US" sz="1800" dirty="0"/>
              <a:t>Impact on sustainable economic and environmental development practices and policies </a:t>
            </a:r>
          </a:p>
          <a:p>
            <a:pPr lvl="0"/>
            <a:r>
              <a:rPr lang="en-US" sz="1800" dirty="0"/>
              <a:t>Impact on community resiliency</a:t>
            </a:r>
          </a:p>
          <a:p>
            <a:pPr lvl="0"/>
            <a:r>
              <a:rPr lang="en-US" sz="1800" dirty="0"/>
              <a:t>Ecosystem-based approaches developed </a:t>
            </a:r>
          </a:p>
          <a:p>
            <a:pPr lvl="0"/>
            <a:r>
              <a:rPr lang="en-US" sz="1800" dirty="0"/>
              <a:t>Jobs/businesses created or retained </a:t>
            </a:r>
          </a:p>
          <a:p>
            <a:pPr lvl="0"/>
            <a:r>
              <a:rPr lang="en-US" sz="1800" dirty="0"/>
              <a:t>Market and non-market economic impacts</a:t>
            </a:r>
          </a:p>
          <a:p>
            <a:pPr lvl="0"/>
            <a:r>
              <a:rPr lang="en-US" sz="1800" dirty="0"/>
              <a:t>Volunteer engagement</a:t>
            </a:r>
          </a:p>
          <a:p>
            <a:pPr lvl="0"/>
            <a:r>
              <a:rPr lang="en-US" sz="1800" dirty="0" smtClean="0"/>
              <a:t>Patents</a:t>
            </a:r>
            <a:endParaRPr lang="en-US" sz="1800" dirty="0"/>
          </a:p>
        </p:txBody>
      </p:sp>
    </p:spTree>
    <p:extLst>
      <p:ext uri="{BB962C8B-B14F-4D97-AF65-F5344CB8AC3E}">
        <p14:creationId xmlns:p14="http://schemas.microsoft.com/office/powerpoint/2010/main" val="1022300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6" name="Title 5"/>
          <p:cNvSpPr>
            <a:spLocks noGrp="1"/>
          </p:cNvSpPr>
          <p:nvPr>
            <p:ph type="title"/>
          </p:nvPr>
        </p:nvSpPr>
        <p:spPr/>
        <p:txBody>
          <a:bodyPr>
            <a:normAutofit/>
          </a:bodyPr>
          <a:lstStyle/>
          <a:p>
            <a:r>
              <a:rPr lang="en-US" sz="3600" b="1" dirty="0" smtClean="0"/>
              <a:t>Example #1: Previously Funded Project</a:t>
            </a:r>
            <a:endParaRPr lang="en-US" sz="3600" b="1" dirty="0"/>
          </a:p>
        </p:txBody>
      </p:sp>
      <p:sp>
        <p:nvSpPr>
          <p:cNvPr id="8" name="Content Placeholder 7"/>
          <p:cNvSpPr>
            <a:spLocks noGrp="1"/>
          </p:cNvSpPr>
          <p:nvPr>
            <p:ph sz="half" idx="1"/>
          </p:nvPr>
        </p:nvSpPr>
        <p:spPr>
          <a:xfrm>
            <a:off x="628650" y="1443885"/>
            <a:ext cx="3886200" cy="4351338"/>
          </a:xfrm>
        </p:spPr>
        <p:txBody>
          <a:bodyPr>
            <a:normAutofit/>
          </a:bodyPr>
          <a:lstStyle/>
          <a:p>
            <a:r>
              <a:rPr lang="en-US" sz="2000" u="sng" dirty="0" smtClean="0"/>
              <a:t>Title:</a:t>
            </a:r>
            <a:r>
              <a:rPr lang="en-US" sz="2000" dirty="0" smtClean="0"/>
              <a:t> Perception of the rip current hazard at Galveston and South Padre Islands</a:t>
            </a:r>
          </a:p>
          <a:p>
            <a:r>
              <a:rPr lang="en-US" sz="2000" u="sng" dirty="0" smtClean="0"/>
              <a:t>PIs:</a:t>
            </a:r>
            <a:r>
              <a:rPr lang="en-US" sz="2000" dirty="0" smtClean="0"/>
              <a:t> Chris Houser and Christian </a:t>
            </a:r>
            <a:r>
              <a:rPr lang="en-US" sz="2000" dirty="0" err="1" smtClean="0"/>
              <a:t>Brannstrom</a:t>
            </a:r>
            <a:r>
              <a:rPr lang="en-US" sz="2000" dirty="0" smtClean="0"/>
              <a:t>, Texas A&amp;M</a:t>
            </a:r>
          </a:p>
          <a:p>
            <a:r>
              <a:rPr lang="en-US" sz="2000" u="sng" dirty="0" smtClean="0"/>
              <a:t>Partners:</a:t>
            </a:r>
            <a:r>
              <a:rPr lang="en-US" sz="2000" dirty="0" smtClean="0"/>
              <a:t> Galveston Island Beach Patrol; Galveston Island Park Board; City of Galveston; National Commission of Emergencies</a:t>
            </a:r>
          </a:p>
          <a:p>
            <a:r>
              <a:rPr lang="en-US" sz="2000" u="sng" dirty="0" smtClean="0"/>
              <a:t>Goal:</a:t>
            </a:r>
            <a:r>
              <a:rPr lang="en-US" sz="2000" dirty="0" smtClean="0"/>
              <a:t> Examine ability of beach users how to identify a rip current and the effectiveness of NOAA rip current sign.</a:t>
            </a:r>
            <a:endParaRPr lang="en-US" sz="2000" dirty="0"/>
          </a:p>
        </p:txBody>
      </p:sp>
      <p:sp>
        <p:nvSpPr>
          <p:cNvPr id="11" name="Content Placeholder 10"/>
          <p:cNvSpPr>
            <a:spLocks noGrp="1"/>
          </p:cNvSpPr>
          <p:nvPr>
            <p:ph sz="half" idx="2"/>
          </p:nvPr>
        </p:nvSpPr>
        <p:spPr>
          <a:xfrm>
            <a:off x="4686300" y="1405202"/>
            <a:ext cx="3886200" cy="4351338"/>
          </a:xfrm>
        </p:spPr>
        <p:txBody>
          <a:bodyPr/>
          <a:lstStyle/>
          <a:p>
            <a:pPr marL="0" indent="0">
              <a:buNone/>
            </a:pPr>
            <a:r>
              <a:rPr lang="en-US" sz="2000" u="sng" dirty="0" smtClean="0"/>
              <a:t>Outcomes:</a:t>
            </a:r>
          </a:p>
          <a:p>
            <a:r>
              <a:rPr lang="en-US" sz="2000" dirty="0" smtClean="0"/>
              <a:t>Galveston Island Park Board and the City of Galveston increased number of rip current warning signs on the beach and made adjustments to the location of lifeguard stations.</a:t>
            </a:r>
          </a:p>
          <a:p>
            <a:r>
              <a:rPr lang="en-US" sz="2000" dirty="0" smtClean="0"/>
              <a:t>NOAA is revising its rip current sign based on specific suggestions that originated from this study to improve their warning signs which are distributed nation-wide.</a:t>
            </a:r>
          </a:p>
          <a:p>
            <a:pPr marL="0" indent="0">
              <a:buNone/>
            </a:pPr>
            <a:endParaRPr lang="en-US" sz="2000" dirty="0"/>
          </a:p>
        </p:txBody>
      </p:sp>
    </p:spTree>
    <p:extLst>
      <p:ext uri="{BB962C8B-B14F-4D97-AF65-F5344CB8AC3E}">
        <p14:creationId xmlns:p14="http://schemas.microsoft.com/office/powerpoint/2010/main" val="861097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6" name="Title 5"/>
          <p:cNvSpPr>
            <a:spLocks noGrp="1"/>
          </p:cNvSpPr>
          <p:nvPr>
            <p:ph type="title"/>
          </p:nvPr>
        </p:nvSpPr>
        <p:spPr/>
        <p:txBody>
          <a:bodyPr>
            <a:normAutofit/>
          </a:bodyPr>
          <a:lstStyle/>
          <a:p>
            <a:r>
              <a:rPr lang="en-US" sz="3600" b="1" dirty="0" smtClean="0"/>
              <a:t>Example #2: Previously Funded Project</a:t>
            </a:r>
            <a:endParaRPr lang="en-US" sz="3600" b="1" dirty="0"/>
          </a:p>
        </p:txBody>
      </p:sp>
      <p:sp>
        <p:nvSpPr>
          <p:cNvPr id="8" name="Content Placeholder 7"/>
          <p:cNvSpPr>
            <a:spLocks noGrp="1"/>
          </p:cNvSpPr>
          <p:nvPr>
            <p:ph sz="half" idx="1"/>
          </p:nvPr>
        </p:nvSpPr>
        <p:spPr>
          <a:xfrm>
            <a:off x="559293" y="1299079"/>
            <a:ext cx="4028184" cy="4587817"/>
          </a:xfrm>
        </p:spPr>
        <p:txBody>
          <a:bodyPr>
            <a:noAutofit/>
          </a:bodyPr>
          <a:lstStyle/>
          <a:p>
            <a:r>
              <a:rPr lang="en-US" sz="1800" u="sng" dirty="0" smtClean="0"/>
              <a:t>Title:</a:t>
            </a:r>
            <a:r>
              <a:rPr lang="en-US" sz="1800" dirty="0" smtClean="0"/>
              <a:t> </a:t>
            </a:r>
            <a:r>
              <a:rPr lang="en-US" sz="1800" dirty="0"/>
              <a:t>Identification of organic matter sources contributing to hypoxia formation in two eutrophic South Texas estuaries: relationships to watershed land use practices.</a:t>
            </a:r>
          </a:p>
          <a:p>
            <a:r>
              <a:rPr lang="en-US" sz="1800" u="sng" dirty="0" smtClean="0"/>
              <a:t>PI:</a:t>
            </a:r>
            <a:r>
              <a:rPr lang="en-US" sz="1800" dirty="0" smtClean="0"/>
              <a:t> Michael </a:t>
            </a:r>
            <a:r>
              <a:rPr lang="en-US" sz="1800" dirty="0" err="1" smtClean="0"/>
              <a:t>Wetz</a:t>
            </a:r>
            <a:r>
              <a:rPr lang="en-US" sz="1800" dirty="0" smtClean="0"/>
              <a:t> and </a:t>
            </a:r>
            <a:r>
              <a:rPr lang="en-US" sz="1800" dirty="0" err="1" smtClean="0"/>
              <a:t>Xinping</a:t>
            </a:r>
            <a:r>
              <a:rPr lang="en-US" sz="1800" dirty="0" smtClean="0"/>
              <a:t> Hu, Texas A&amp;M Corpus Christi</a:t>
            </a:r>
          </a:p>
          <a:p>
            <a:r>
              <a:rPr lang="en-US" sz="1800" u="sng" dirty="0" smtClean="0"/>
              <a:t>Partners:</a:t>
            </a:r>
            <a:r>
              <a:rPr lang="en-US" sz="1800" dirty="0" smtClean="0"/>
              <a:t> Coastal Bend Bays and Estuaries Program, Baffin Bay Working Group, etc. </a:t>
            </a:r>
          </a:p>
          <a:p>
            <a:r>
              <a:rPr lang="en-US" sz="1800" u="sng" dirty="0" smtClean="0"/>
              <a:t>Goal:</a:t>
            </a:r>
            <a:r>
              <a:rPr lang="en-US" sz="1800" dirty="0" smtClean="0"/>
              <a:t> To identify factors contributing to hypoxia formation and habitat degradation in 2 important South Texas estuaries, ultimately leading to targeted management efforts.</a:t>
            </a:r>
          </a:p>
          <a:p>
            <a:endParaRPr lang="en-US" sz="1800" dirty="0"/>
          </a:p>
        </p:txBody>
      </p:sp>
      <p:sp>
        <p:nvSpPr>
          <p:cNvPr id="11" name="Content Placeholder 10"/>
          <p:cNvSpPr>
            <a:spLocks noGrp="1"/>
          </p:cNvSpPr>
          <p:nvPr>
            <p:ph sz="half" idx="2"/>
          </p:nvPr>
        </p:nvSpPr>
        <p:spPr>
          <a:xfrm>
            <a:off x="4456284" y="1293141"/>
            <a:ext cx="4190260" cy="4877016"/>
          </a:xfrm>
        </p:spPr>
        <p:txBody>
          <a:bodyPr>
            <a:normAutofit fontScale="70000" lnSpcReduction="20000"/>
          </a:bodyPr>
          <a:lstStyle/>
          <a:p>
            <a:pPr marL="0" indent="0">
              <a:buNone/>
            </a:pPr>
            <a:r>
              <a:rPr lang="en-US" sz="2900" u="sng" dirty="0" smtClean="0"/>
              <a:t>Outcomes:</a:t>
            </a:r>
          </a:p>
          <a:p>
            <a:r>
              <a:rPr lang="en-US" sz="2900" dirty="0"/>
              <a:t>PI is a founding member of the Baffin Bay Working Group, a coalition of scientists, citizens, state and NGO resource agencies and organizations, collaborating to save Baffin Bay</a:t>
            </a:r>
            <a:r>
              <a:rPr lang="en-US" sz="2900" dirty="0" smtClean="0"/>
              <a:t>.</a:t>
            </a:r>
          </a:p>
          <a:p>
            <a:r>
              <a:rPr lang="en-US" sz="2900" dirty="0"/>
              <a:t>U</a:t>
            </a:r>
            <a:r>
              <a:rPr lang="en-US" sz="2900" dirty="0" smtClean="0"/>
              <a:t>sing </a:t>
            </a:r>
            <a:r>
              <a:rPr lang="en-US" sz="2900" dirty="0"/>
              <a:t>research </a:t>
            </a:r>
            <a:r>
              <a:rPr lang="en-US" sz="2900" dirty="0" smtClean="0"/>
              <a:t>results to</a:t>
            </a:r>
            <a:r>
              <a:rPr lang="en-US" sz="2900" dirty="0"/>
              <a:t>: (1) educate local municipalities about the harmful effects of wastewater discharge entering the bay and how to minimize the discharge, (2) educating private landowners about the harmful effects of increased organic matter entering the bay and how changes in agricultural land-use practices can reduce these inputs, and (3) seeking conservation easements from adjacent land owners. </a:t>
            </a:r>
            <a:endParaRPr lang="en-US" sz="2900" dirty="0" smtClean="0"/>
          </a:p>
          <a:p>
            <a:endParaRPr lang="en-US" sz="2000" u="sng" dirty="0"/>
          </a:p>
        </p:txBody>
      </p:sp>
    </p:spTree>
    <p:extLst>
      <p:ext uri="{BB962C8B-B14F-4D97-AF65-F5344CB8AC3E}">
        <p14:creationId xmlns:p14="http://schemas.microsoft.com/office/powerpoint/2010/main" val="4170588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6" name="Title 5"/>
          <p:cNvSpPr>
            <a:spLocks noGrp="1"/>
          </p:cNvSpPr>
          <p:nvPr>
            <p:ph type="title"/>
          </p:nvPr>
        </p:nvSpPr>
        <p:spPr/>
        <p:txBody>
          <a:bodyPr>
            <a:normAutofit/>
          </a:bodyPr>
          <a:lstStyle/>
          <a:p>
            <a:r>
              <a:rPr lang="en-US" sz="3600" b="1" dirty="0" smtClean="0"/>
              <a:t>Example #2: Previously Funded Project</a:t>
            </a:r>
            <a:endParaRPr lang="en-US" sz="3600" b="1" dirty="0"/>
          </a:p>
        </p:txBody>
      </p:sp>
      <p:sp>
        <p:nvSpPr>
          <p:cNvPr id="8" name="Content Placeholder 7"/>
          <p:cNvSpPr>
            <a:spLocks noGrp="1"/>
          </p:cNvSpPr>
          <p:nvPr>
            <p:ph sz="half" idx="1"/>
          </p:nvPr>
        </p:nvSpPr>
        <p:spPr/>
        <p:txBody>
          <a:bodyPr>
            <a:normAutofit/>
          </a:bodyPr>
          <a:lstStyle/>
          <a:p>
            <a:r>
              <a:rPr lang="en-US" sz="2000" u="sng" dirty="0" smtClean="0"/>
              <a:t>Reviewer #1 comments:</a:t>
            </a:r>
            <a:r>
              <a:rPr lang="en-US" sz="2000" dirty="0" smtClean="0"/>
              <a:t> </a:t>
            </a:r>
            <a:r>
              <a:rPr lang="en-US" sz="2000" dirty="0"/>
              <a:t>This is an excellent proposal that will result in tangible benefits where resource managers can utilize the results from the study to mitigate environmental stressors resulting in hypoxia in south Texas estuaries and bays.</a:t>
            </a:r>
          </a:p>
          <a:p>
            <a:endParaRPr lang="en-US" sz="2000" dirty="0"/>
          </a:p>
        </p:txBody>
      </p:sp>
      <p:sp>
        <p:nvSpPr>
          <p:cNvPr id="11" name="Content Placeholder 10"/>
          <p:cNvSpPr>
            <a:spLocks noGrp="1"/>
          </p:cNvSpPr>
          <p:nvPr>
            <p:ph sz="half" idx="2"/>
          </p:nvPr>
        </p:nvSpPr>
        <p:spPr>
          <a:xfrm>
            <a:off x="4629150" y="1744102"/>
            <a:ext cx="3886200" cy="4351338"/>
          </a:xfrm>
        </p:spPr>
        <p:txBody>
          <a:bodyPr>
            <a:normAutofit/>
          </a:bodyPr>
          <a:lstStyle/>
          <a:p>
            <a:r>
              <a:rPr lang="en-US" sz="2000" u="sng" dirty="0" smtClean="0"/>
              <a:t>Reviewer #2 comments:</a:t>
            </a:r>
            <a:r>
              <a:rPr lang="en-US" dirty="0" smtClean="0"/>
              <a:t> </a:t>
            </a:r>
            <a:r>
              <a:rPr lang="en-US" sz="2000" dirty="0"/>
              <a:t>Results from this study will provide answers to continuing environmental problems such as hypoxia and will enable resource managers to take specific mitigation measures</a:t>
            </a:r>
            <a:r>
              <a:rPr lang="en-US" sz="2000" dirty="0" smtClean="0"/>
              <a:t>. The </a:t>
            </a:r>
            <a:r>
              <a:rPr lang="en-US" sz="2000" dirty="0"/>
              <a:t>investigators propose to disseminate information via working groups such as Coastal bend Bays &amp; Estuaries Program comprised of various stakeholder groups resource managers, university scientists and general public.</a:t>
            </a:r>
          </a:p>
        </p:txBody>
      </p:sp>
    </p:spTree>
    <p:extLst>
      <p:ext uri="{BB962C8B-B14F-4D97-AF65-F5344CB8AC3E}">
        <p14:creationId xmlns:p14="http://schemas.microsoft.com/office/powerpoint/2010/main" val="592564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6" name="Title 5"/>
          <p:cNvSpPr>
            <a:spLocks noGrp="1"/>
          </p:cNvSpPr>
          <p:nvPr>
            <p:ph type="title"/>
          </p:nvPr>
        </p:nvSpPr>
        <p:spPr/>
        <p:txBody>
          <a:bodyPr>
            <a:normAutofit/>
          </a:bodyPr>
          <a:lstStyle/>
          <a:p>
            <a:r>
              <a:rPr lang="en-US" sz="3600" b="1" dirty="0" smtClean="0"/>
              <a:t>Example #3: Previously Funded Project</a:t>
            </a:r>
            <a:endParaRPr lang="en-US" sz="3600" b="1" dirty="0"/>
          </a:p>
        </p:txBody>
      </p:sp>
      <p:sp>
        <p:nvSpPr>
          <p:cNvPr id="8" name="Content Placeholder 7"/>
          <p:cNvSpPr>
            <a:spLocks noGrp="1"/>
          </p:cNvSpPr>
          <p:nvPr>
            <p:ph sz="half" idx="1"/>
          </p:nvPr>
        </p:nvSpPr>
        <p:spPr/>
        <p:txBody>
          <a:bodyPr>
            <a:normAutofit/>
          </a:bodyPr>
          <a:lstStyle/>
          <a:p>
            <a:r>
              <a:rPr lang="en-US" sz="2000" u="sng" dirty="0" smtClean="0"/>
              <a:t>Title:</a:t>
            </a:r>
            <a:r>
              <a:rPr lang="en-US" sz="2000" dirty="0" smtClean="0"/>
              <a:t> A </a:t>
            </a:r>
            <a:r>
              <a:rPr lang="en-US" sz="2000" dirty="0"/>
              <a:t>Coastal Communities Planning Atlas for Decision Makers and </a:t>
            </a:r>
            <a:r>
              <a:rPr lang="en-US" sz="2000" dirty="0" smtClean="0"/>
              <a:t>Local Residents.</a:t>
            </a:r>
          </a:p>
          <a:p>
            <a:r>
              <a:rPr lang="en-US" sz="2000" u="sng" dirty="0" smtClean="0"/>
              <a:t>PI:</a:t>
            </a:r>
            <a:r>
              <a:rPr lang="en-US" sz="2000" dirty="0" smtClean="0"/>
              <a:t> Sam Brody et al., Texas A&amp;M Galveston</a:t>
            </a:r>
          </a:p>
          <a:p>
            <a:r>
              <a:rPr lang="en-US" sz="2000" u="sng" dirty="0" smtClean="0"/>
              <a:t>Partners:</a:t>
            </a:r>
            <a:r>
              <a:rPr lang="en-US" sz="2000" dirty="0" smtClean="0"/>
              <a:t> Multiple</a:t>
            </a:r>
          </a:p>
          <a:p>
            <a:r>
              <a:rPr lang="en-US" sz="2000" u="sng" dirty="0" smtClean="0"/>
              <a:t>Goal:</a:t>
            </a:r>
            <a:r>
              <a:rPr lang="en-US" sz="2000" dirty="0" smtClean="0"/>
              <a:t> To </a:t>
            </a:r>
            <a:r>
              <a:rPr lang="en-US" sz="2000" dirty="0"/>
              <a:t>provide an easily accessible, graphically represented, interactive web-based system featuring environmental, hazard, and </a:t>
            </a:r>
            <a:r>
              <a:rPr lang="en-US" sz="2000" dirty="0" smtClean="0"/>
              <a:t>land use-related </a:t>
            </a:r>
            <a:r>
              <a:rPr lang="en-US" sz="2000" dirty="0"/>
              <a:t>issues to assist local communities in planning for the </a:t>
            </a:r>
            <a:r>
              <a:rPr lang="en-US" sz="2000" dirty="0" smtClean="0"/>
              <a:t>future.</a:t>
            </a:r>
            <a:endParaRPr lang="en-US" sz="2000" u="sng" dirty="0"/>
          </a:p>
        </p:txBody>
      </p:sp>
      <p:sp>
        <p:nvSpPr>
          <p:cNvPr id="11" name="Content Placeholder 10"/>
          <p:cNvSpPr>
            <a:spLocks noGrp="1"/>
          </p:cNvSpPr>
          <p:nvPr>
            <p:ph sz="half" idx="2"/>
          </p:nvPr>
        </p:nvSpPr>
        <p:spPr/>
        <p:txBody>
          <a:bodyPr>
            <a:normAutofit/>
          </a:bodyPr>
          <a:lstStyle/>
          <a:p>
            <a:pPr marL="0" indent="0">
              <a:buNone/>
            </a:pPr>
            <a:r>
              <a:rPr lang="en-US" sz="2000" u="sng" dirty="0" smtClean="0"/>
              <a:t>Outcomes:</a:t>
            </a:r>
          </a:p>
          <a:p>
            <a:r>
              <a:rPr lang="en-US" sz="2000" dirty="0" smtClean="0"/>
              <a:t>Engagement tool that has helped </a:t>
            </a:r>
            <a:r>
              <a:rPr lang="en-US" sz="2000" dirty="0"/>
              <a:t>shape the dialogue on coastal planning </a:t>
            </a:r>
            <a:r>
              <a:rPr lang="en-US" sz="2000" dirty="0" smtClean="0"/>
              <a:t>and management </a:t>
            </a:r>
            <a:r>
              <a:rPr lang="en-US" sz="2000" dirty="0"/>
              <a:t>for </a:t>
            </a:r>
            <a:r>
              <a:rPr lang="en-US" sz="2000" dirty="0" smtClean="0"/>
              <a:t>Texas.</a:t>
            </a:r>
          </a:p>
          <a:p>
            <a:r>
              <a:rPr lang="en-US" sz="2000" dirty="0"/>
              <a:t>This system offers anyone with an Internet connection critical information on the consequences of living on the coast, from regional issues down to an individual structure. </a:t>
            </a:r>
            <a:endParaRPr lang="en-US" sz="2000" u="sng" dirty="0"/>
          </a:p>
        </p:txBody>
      </p:sp>
    </p:spTree>
    <p:extLst>
      <p:ext uri="{BB962C8B-B14F-4D97-AF65-F5344CB8AC3E}">
        <p14:creationId xmlns:p14="http://schemas.microsoft.com/office/powerpoint/2010/main" val="1223579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a:xfrm>
            <a:off x="628650" y="365127"/>
            <a:ext cx="7886700" cy="568626"/>
          </a:xfrm>
        </p:spPr>
        <p:txBody>
          <a:bodyPr>
            <a:normAutofit/>
          </a:bodyPr>
          <a:lstStyle/>
          <a:p>
            <a:pPr algn="ctr"/>
            <a:r>
              <a:rPr lang="en-US" sz="3400" b="1" dirty="0"/>
              <a:t>Examples of </a:t>
            </a:r>
            <a:r>
              <a:rPr lang="en-US" sz="3400" b="1" dirty="0" smtClean="0"/>
              <a:t>Outcome-Oriented </a:t>
            </a:r>
            <a:r>
              <a:rPr lang="en-US" sz="3400" b="1" dirty="0"/>
              <a:t>Research</a:t>
            </a:r>
          </a:p>
        </p:txBody>
      </p:sp>
      <p:sp>
        <p:nvSpPr>
          <p:cNvPr id="6" name="Content Placeholder 5"/>
          <p:cNvSpPr>
            <a:spLocks noGrp="1"/>
          </p:cNvSpPr>
          <p:nvPr>
            <p:ph sz="half" idx="1"/>
          </p:nvPr>
        </p:nvSpPr>
        <p:spPr>
          <a:xfrm>
            <a:off x="319314" y="1083733"/>
            <a:ext cx="4195536" cy="4989134"/>
          </a:xfrm>
        </p:spPr>
        <p:txBody>
          <a:bodyPr>
            <a:normAutofit/>
          </a:bodyPr>
          <a:lstStyle/>
          <a:p>
            <a:pPr lvl="0"/>
            <a:r>
              <a:rPr lang="en-US" sz="1800" dirty="0"/>
              <a:t>Peer-reviewed and other publications </a:t>
            </a:r>
          </a:p>
          <a:p>
            <a:pPr lvl="0"/>
            <a:r>
              <a:rPr lang="en-US" sz="1800" dirty="0"/>
              <a:t>PK-12 students reached </a:t>
            </a:r>
          </a:p>
          <a:p>
            <a:pPr lvl="0"/>
            <a:r>
              <a:rPr lang="en-US" sz="1800" dirty="0"/>
              <a:t>PK-12 curricula developed and adopted by formal and informal educators </a:t>
            </a:r>
          </a:p>
          <a:p>
            <a:pPr lvl="0"/>
            <a:r>
              <a:rPr lang="en-US" sz="1800" dirty="0"/>
              <a:t>Students completing degree requirements and engaging in research and scientific careers related to their degrees </a:t>
            </a:r>
          </a:p>
          <a:p>
            <a:pPr lvl="0"/>
            <a:r>
              <a:rPr lang="en-US" sz="1800" dirty="0"/>
              <a:t>Educational programs and products developed</a:t>
            </a:r>
          </a:p>
          <a:p>
            <a:pPr lvl="0"/>
            <a:r>
              <a:rPr lang="en-US" sz="1800" dirty="0"/>
              <a:t>Ecosystems and habitats protected, enhanced or restored </a:t>
            </a:r>
          </a:p>
          <a:p>
            <a:pPr lvl="0"/>
            <a:r>
              <a:rPr lang="en-US" sz="1800" dirty="0"/>
              <a:t>Tools, technologies and/or information services developed</a:t>
            </a:r>
          </a:p>
          <a:p>
            <a:pPr marL="0" indent="0">
              <a:buNone/>
            </a:pPr>
            <a:endParaRPr lang="en-US" sz="2000" dirty="0"/>
          </a:p>
        </p:txBody>
      </p:sp>
      <p:sp>
        <p:nvSpPr>
          <p:cNvPr id="8" name="Content Placeholder 7"/>
          <p:cNvSpPr>
            <a:spLocks noGrp="1"/>
          </p:cNvSpPr>
          <p:nvPr>
            <p:ph sz="half" idx="2"/>
          </p:nvPr>
        </p:nvSpPr>
        <p:spPr>
          <a:xfrm>
            <a:off x="4629150" y="1110772"/>
            <a:ext cx="4384205" cy="4836749"/>
          </a:xfrm>
        </p:spPr>
        <p:txBody>
          <a:bodyPr>
            <a:noAutofit/>
          </a:bodyPr>
          <a:lstStyle/>
          <a:p>
            <a:pPr lvl="0"/>
            <a:r>
              <a:rPr lang="en-US" sz="1800" dirty="0"/>
              <a:t>Impact on policy and/or decision-making</a:t>
            </a:r>
          </a:p>
          <a:p>
            <a:pPr lvl="0"/>
            <a:r>
              <a:rPr lang="en-US" sz="1800" dirty="0"/>
              <a:t>Impact on regulatory action</a:t>
            </a:r>
          </a:p>
          <a:p>
            <a:pPr lvl="0"/>
            <a:r>
              <a:rPr lang="en-US" sz="1800" dirty="0"/>
              <a:t>Impact on planning; Impact on mapping</a:t>
            </a:r>
          </a:p>
          <a:p>
            <a:pPr lvl="0"/>
            <a:r>
              <a:rPr lang="en-US" sz="1800" dirty="0"/>
              <a:t>Impact on coastal communities, resource management, business and/or industry </a:t>
            </a:r>
          </a:p>
          <a:p>
            <a:pPr lvl="0"/>
            <a:r>
              <a:rPr lang="en-US" sz="1800" dirty="0"/>
              <a:t>Impact on sustainable economic and environmental development practices and policies </a:t>
            </a:r>
          </a:p>
          <a:p>
            <a:pPr lvl="0"/>
            <a:r>
              <a:rPr lang="en-US" sz="1800" dirty="0"/>
              <a:t>Impact on community resiliency</a:t>
            </a:r>
          </a:p>
          <a:p>
            <a:pPr lvl="0"/>
            <a:r>
              <a:rPr lang="en-US" sz="1800" dirty="0"/>
              <a:t>Ecosystem-based approaches developed </a:t>
            </a:r>
          </a:p>
          <a:p>
            <a:pPr lvl="0"/>
            <a:r>
              <a:rPr lang="en-US" sz="1800" dirty="0"/>
              <a:t>Jobs/businesses created or retained </a:t>
            </a:r>
          </a:p>
          <a:p>
            <a:pPr lvl="0"/>
            <a:r>
              <a:rPr lang="en-US" sz="1800" dirty="0"/>
              <a:t>Market and non-market economic impacts</a:t>
            </a:r>
          </a:p>
          <a:p>
            <a:pPr lvl="0"/>
            <a:r>
              <a:rPr lang="en-US" sz="1800" dirty="0"/>
              <a:t>Volunteer engagement</a:t>
            </a:r>
          </a:p>
          <a:p>
            <a:pPr lvl="0"/>
            <a:r>
              <a:rPr lang="en-US" sz="1800" dirty="0" smtClean="0"/>
              <a:t>Patents</a:t>
            </a:r>
            <a:endParaRPr lang="en-US" sz="1800" dirty="0"/>
          </a:p>
        </p:txBody>
      </p:sp>
    </p:spTree>
    <p:extLst>
      <p:ext uri="{BB962C8B-B14F-4D97-AF65-F5344CB8AC3E}">
        <p14:creationId xmlns:p14="http://schemas.microsoft.com/office/powerpoint/2010/main" val="3261290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a:xfrm>
            <a:off x="628650" y="595048"/>
            <a:ext cx="7886700" cy="481419"/>
          </a:xfrm>
        </p:spPr>
        <p:txBody>
          <a:bodyPr>
            <a:noAutofit/>
          </a:bodyPr>
          <a:lstStyle/>
          <a:p>
            <a:pPr algn="ctr"/>
            <a:r>
              <a:rPr lang="en-US" sz="3400" b="1" dirty="0" smtClean="0"/>
              <a:t>Merit Review Process</a:t>
            </a:r>
            <a:endParaRPr lang="en-US" sz="3400" b="1" dirty="0"/>
          </a:p>
        </p:txBody>
      </p:sp>
      <p:sp>
        <p:nvSpPr>
          <p:cNvPr id="6" name="Content Placeholder 5"/>
          <p:cNvSpPr>
            <a:spLocks noGrp="1"/>
          </p:cNvSpPr>
          <p:nvPr>
            <p:ph idx="1"/>
          </p:nvPr>
        </p:nvSpPr>
        <p:spPr>
          <a:xfrm>
            <a:off x="628650" y="1512642"/>
            <a:ext cx="8153400" cy="4575401"/>
          </a:xfrm>
        </p:spPr>
        <p:txBody>
          <a:bodyPr>
            <a:normAutofit/>
          </a:bodyPr>
          <a:lstStyle/>
          <a:p>
            <a:r>
              <a:rPr lang="en-US" sz="2200" dirty="0" smtClean="0"/>
              <a:t>There </a:t>
            </a:r>
            <a:r>
              <a:rPr lang="en-US" sz="2200" dirty="0"/>
              <a:t>are two phases to the merit review process – a pre-proposal phase and a full proposal phase. </a:t>
            </a:r>
            <a:endParaRPr lang="en-US" sz="2200" dirty="0" smtClean="0"/>
          </a:p>
          <a:p>
            <a:r>
              <a:rPr lang="en-US" sz="2200" dirty="0" smtClean="0"/>
              <a:t>Pre-proposals </a:t>
            </a:r>
            <a:r>
              <a:rPr lang="en-US" sz="2200" dirty="0"/>
              <a:t>and full proposals are </a:t>
            </a:r>
            <a:r>
              <a:rPr lang="en-US" sz="2200" dirty="0" smtClean="0"/>
              <a:t>peer-reviewed, scored </a:t>
            </a:r>
            <a:r>
              <a:rPr lang="en-US" sz="2200" dirty="0"/>
              <a:t>and ranked by technical review panels guided by objective criteria. </a:t>
            </a:r>
            <a:endParaRPr lang="en-US" sz="2200" dirty="0" smtClean="0"/>
          </a:p>
          <a:p>
            <a:r>
              <a:rPr lang="en-US" sz="2200" dirty="0" smtClean="0"/>
              <a:t>These </a:t>
            </a:r>
            <a:r>
              <a:rPr lang="en-US" sz="2200" dirty="0"/>
              <a:t>scores and ranks substantially inform Texas Sea Grant’s decision to “encourage/not encourage” pre-proposals for development into full proposals, and to “fund/not fund” full proposals</a:t>
            </a:r>
            <a:r>
              <a:rPr lang="en-US" sz="2200" dirty="0" smtClean="0"/>
              <a:t>.</a:t>
            </a:r>
          </a:p>
          <a:p>
            <a:pPr marL="0" indent="0">
              <a:buNone/>
            </a:pPr>
            <a:endParaRPr lang="en-US" sz="900" dirty="0"/>
          </a:p>
        </p:txBody>
      </p:sp>
    </p:spTree>
    <p:extLst>
      <p:ext uri="{BB962C8B-B14F-4D97-AF65-F5344CB8AC3E}">
        <p14:creationId xmlns:p14="http://schemas.microsoft.com/office/powerpoint/2010/main" val="1522393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a:xfrm>
            <a:off x="629841" y="475677"/>
            <a:ext cx="7886700" cy="539737"/>
          </a:xfrm>
        </p:spPr>
        <p:txBody>
          <a:bodyPr>
            <a:noAutofit/>
          </a:bodyPr>
          <a:lstStyle/>
          <a:p>
            <a:pPr algn="ctr"/>
            <a:r>
              <a:rPr lang="en-US" sz="3600" b="1" dirty="0" smtClean="0"/>
              <a:t>Pre-proposal Requirements</a:t>
            </a:r>
            <a:endParaRPr lang="en-US" sz="3600" b="1" dirty="0"/>
          </a:p>
        </p:txBody>
      </p:sp>
      <p:sp>
        <p:nvSpPr>
          <p:cNvPr id="8" name="Content Placeholder 7"/>
          <p:cNvSpPr>
            <a:spLocks noGrp="1"/>
          </p:cNvSpPr>
          <p:nvPr>
            <p:ph sz="half" idx="2"/>
          </p:nvPr>
        </p:nvSpPr>
        <p:spPr>
          <a:xfrm>
            <a:off x="674429" y="1022331"/>
            <a:ext cx="7842112" cy="4115497"/>
          </a:xfrm>
        </p:spPr>
        <p:txBody>
          <a:bodyPr>
            <a:noAutofit/>
          </a:bodyPr>
          <a:lstStyle/>
          <a:p>
            <a:pPr marL="0" indent="0">
              <a:buNone/>
            </a:pPr>
            <a:r>
              <a:rPr lang="en-US" u="sng" dirty="0" smtClean="0"/>
              <a:t>Required Content</a:t>
            </a:r>
            <a:endParaRPr lang="en-US" dirty="0" smtClean="0"/>
          </a:p>
          <a:p>
            <a:pPr marL="0" indent="0">
              <a:buFont typeface="+mj-lt"/>
              <a:buAutoNum type="arabicPeriod"/>
            </a:pPr>
            <a:r>
              <a:rPr lang="en-US" sz="2000" dirty="0" smtClean="0"/>
              <a:t>   Project Title</a:t>
            </a:r>
          </a:p>
          <a:p>
            <a:pPr marL="342900" indent="-342900">
              <a:buFont typeface="+mj-lt"/>
              <a:buAutoNum type="arabicPeriod"/>
            </a:pPr>
            <a:r>
              <a:rPr lang="en-US" sz="2000" dirty="0" smtClean="0"/>
              <a:t>PI and co-PI names and Institutional Affiliation(s)</a:t>
            </a:r>
          </a:p>
          <a:p>
            <a:pPr marL="342900" indent="-342900">
              <a:buFont typeface="+mj-lt"/>
              <a:buAutoNum type="arabicPeriod"/>
            </a:pPr>
            <a:r>
              <a:rPr lang="en-US" sz="2000" dirty="0"/>
              <a:t>Primary Focus Area </a:t>
            </a:r>
            <a:r>
              <a:rPr lang="en-US" sz="2000" dirty="0" smtClean="0"/>
              <a:t>selected from </a:t>
            </a:r>
            <a:r>
              <a:rPr lang="en-US" sz="2000" dirty="0"/>
              <a:t>the Texas Sea Grant Strategic Plan </a:t>
            </a:r>
            <a:r>
              <a:rPr lang="en-US" sz="2000" dirty="0" smtClean="0"/>
              <a:t>2018-2021</a:t>
            </a:r>
          </a:p>
          <a:p>
            <a:pPr marL="342900" indent="-342900">
              <a:buFont typeface="+mj-lt"/>
              <a:buAutoNum type="arabicPeriod"/>
            </a:pPr>
            <a:r>
              <a:rPr lang="en-US" sz="2000" dirty="0"/>
              <a:t>Research </a:t>
            </a:r>
            <a:r>
              <a:rPr lang="en-US" sz="2000" dirty="0" smtClean="0"/>
              <a:t>Priority</a:t>
            </a:r>
            <a:endParaRPr lang="en-US" sz="2000" dirty="0"/>
          </a:p>
          <a:p>
            <a:pPr marL="342900" indent="-342900">
              <a:buFont typeface="+mj-lt"/>
              <a:buAutoNum type="arabicPeriod"/>
            </a:pPr>
            <a:r>
              <a:rPr lang="en-US" sz="2000" dirty="0" smtClean="0"/>
              <a:t>Project Description – Objectives, Intellectual Merit and Broader Impacts</a:t>
            </a:r>
          </a:p>
          <a:p>
            <a:pPr marL="342900" indent="-342900">
              <a:buFont typeface="+mj-lt"/>
              <a:buAutoNum type="arabicPeriod"/>
            </a:pPr>
            <a:r>
              <a:rPr lang="en-US" sz="2000" dirty="0"/>
              <a:t>Relationship to Texas Sea Grant Focus Area(s)/Research </a:t>
            </a:r>
            <a:r>
              <a:rPr lang="en-US" sz="2000" dirty="0" smtClean="0"/>
              <a:t>Priorities - </a:t>
            </a:r>
            <a:r>
              <a:rPr lang="en-US" sz="2000" i="1" dirty="0" smtClean="0"/>
              <a:t>How</a:t>
            </a:r>
            <a:r>
              <a:rPr lang="en-US" sz="2000" dirty="0" smtClean="0"/>
              <a:t> the research proposed </a:t>
            </a:r>
            <a:r>
              <a:rPr lang="en-US" sz="2000" i="1" dirty="0" smtClean="0"/>
              <a:t>relates</a:t>
            </a:r>
            <a:r>
              <a:rPr lang="en-US" sz="2000" dirty="0" smtClean="0"/>
              <a:t> to the focus areas and research priorities</a:t>
            </a:r>
          </a:p>
          <a:p>
            <a:pPr marL="342900" indent="-342900">
              <a:buFont typeface="+mj-lt"/>
              <a:buAutoNum type="arabicPeriod"/>
            </a:pPr>
            <a:r>
              <a:rPr lang="en-US" sz="2000" dirty="0"/>
              <a:t>Programmatic </a:t>
            </a:r>
            <a:r>
              <a:rPr lang="en-US" sz="2000" dirty="0" smtClean="0"/>
              <a:t>Justification and outcomes you anticipate from your proposed research</a:t>
            </a:r>
          </a:p>
        </p:txBody>
      </p:sp>
    </p:spTree>
    <p:extLst>
      <p:ext uri="{BB962C8B-B14F-4D97-AF65-F5344CB8AC3E}">
        <p14:creationId xmlns:p14="http://schemas.microsoft.com/office/powerpoint/2010/main" val="731134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a:xfrm>
            <a:off x="628649" y="513696"/>
            <a:ext cx="7886700" cy="713769"/>
          </a:xfrm>
        </p:spPr>
        <p:txBody>
          <a:bodyPr>
            <a:normAutofit/>
          </a:bodyPr>
          <a:lstStyle/>
          <a:p>
            <a:pPr algn="ctr"/>
            <a:r>
              <a:rPr lang="en-US" sz="3600" b="1" dirty="0" smtClean="0"/>
              <a:t>Pre-proposal </a:t>
            </a:r>
            <a:r>
              <a:rPr lang="en-US" sz="3600" b="1" dirty="0"/>
              <a:t>Requirements</a:t>
            </a:r>
          </a:p>
        </p:txBody>
      </p:sp>
      <p:sp>
        <p:nvSpPr>
          <p:cNvPr id="6" name="Content Placeholder 5"/>
          <p:cNvSpPr>
            <a:spLocks noGrp="1"/>
          </p:cNvSpPr>
          <p:nvPr>
            <p:ph idx="1"/>
          </p:nvPr>
        </p:nvSpPr>
        <p:spPr>
          <a:xfrm>
            <a:off x="577850" y="1249302"/>
            <a:ext cx="8210549" cy="4351338"/>
          </a:xfrm>
        </p:spPr>
        <p:txBody>
          <a:bodyPr>
            <a:noAutofit/>
          </a:bodyPr>
          <a:lstStyle/>
          <a:p>
            <a:pPr marL="0" indent="0">
              <a:buNone/>
            </a:pPr>
            <a:r>
              <a:rPr lang="en-US" u="sng" dirty="0" smtClean="0"/>
              <a:t>Format</a:t>
            </a:r>
            <a:r>
              <a:rPr lang="en-US" dirty="0" smtClean="0"/>
              <a:t> </a:t>
            </a:r>
            <a:endParaRPr lang="en-US" dirty="0"/>
          </a:p>
          <a:p>
            <a:r>
              <a:rPr lang="en-US" sz="2000" dirty="0"/>
              <a:t>Text must be </a:t>
            </a:r>
            <a:r>
              <a:rPr lang="en-US" sz="2000" dirty="0" smtClean="0"/>
              <a:t>single-spaced.</a:t>
            </a:r>
          </a:p>
          <a:p>
            <a:r>
              <a:rPr lang="en-US" sz="2000" dirty="0" smtClean="0"/>
              <a:t>12-point </a:t>
            </a:r>
            <a:r>
              <a:rPr lang="en-US" sz="2000" dirty="0"/>
              <a:t>minimum font, with 1-inch </a:t>
            </a:r>
            <a:r>
              <a:rPr lang="en-US" sz="2000" dirty="0" smtClean="0"/>
              <a:t>margins. </a:t>
            </a:r>
          </a:p>
          <a:p>
            <a:r>
              <a:rPr lang="en-US" sz="2000" dirty="0" smtClean="0"/>
              <a:t>The </a:t>
            </a:r>
            <a:r>
              <a:rPr lang="en-US" sz="2000" dirty="0"/>
              <a:t>pre-proposal must not exceed a </a:t>
            </a:r>
            <a:r>
              <a:rPr lang="en-US" sz="2000" dirty="0" smtClean="0"/>
              <a:t>two-page PDF.</a:t>
            </a:r>
          </a:p>
          <a:p>
            <a:r>
              <a:rPr lang="en-US" sz="2000" dirty="0" smtClean="0"/>
              <a:t>Content </a:t>
            </a:r>
            <a:r>
              <a:rPr lang="en-US" sz="2000" dirty="0"/>
              <a:t>must be written in third person, informative to those working in the same or related disciplines, and understandable to a scientifically literate </a:t>
            </a:r>
            <a:r>
              <a:rPr lang="en-US" sz="2000" dirty="0" smtClean="0"/>
              <a:t>audience.</a:t>
            </a:r>
          </a:p>
          <a:p>
            <a:r>
              <a:rPr lang="en-US" sz="2000" dirty="0" smtClean="0"/>
              <a:t>DO </a:t>
            </a:r>
            <a:r>
              <a:rPr lang="en-US" sz="2000" dirty="0"/>
              <a:t>NOT include page numbers, headers, footers, or exceed two </a:t>
            </a:r>
            <a:r>
              <a:rPr lang="en-US" sz="2000" dirty="0" smtClean="0"/>
              <a:t>pages. </a:t>
            </a:r>
          </a:p>
          <a:p>
            <a:pPr marL="0" indent="0">
              <a:buNone/>
            </a:pPr>
            <a:r>
              <a:rPr lang="en-US" sz="2000" dirty="0" smtClean="0"/>
              <a:t>Investigators </a:t>
            </a:r>
            <a:r>
              <a:rPr lang="en-US" sz="2000" dirty="0"/>
              <a:t>may submit </a:t>
            </a:r>
            <a:r>
              <a:rPr lang="en-US" sz="2000" u="sng" dirty="0"/>
              <a:t>no more than two Pre-proposals</a:t>
            </a:r>
            <a:r>
              <a:rPr lang="en-US" sz="2000" dirty="0"/>
              <a:t> as PI and/or co-PI. Successful investigators will receive a maximum of one grant. </a:t>
            </a:r>
          </a:p>
          <a:p>
            <a:endParaRPr lang="en-US" sz="2000" dirty="0"/>
          </a:p>
        </p:txBody>
      </p:sp>
    </p:spTree>
    <p:extLst>
      <p:ext uri="{BB962C8B-B14F-4D97-AF65-F5344CB8AC3E}">
        <p14:creationId xmlns:p14="http://schemas.microsoft.com/office/powerpoint/2010/main" val="1275671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a:xfrm>
            <a:off x="634628" y="577966"/>
            <a:ext cx="7886700" cy="597654"/>
          </a:xfrm>
        </p:spPr>
        <p:txBody>
          <a:bodyPr>
            <a:normAutofit/>
          </a:bodyPr>
          <a:lstStyle/>
          <a:p>
            <a:pPr algn="ctr"/>
            <a:r>
              <a:rPr lang="en-US" sz="3600" b="1" dirty="0" smtClean="0"/>
              <a:t>Pre-proposal Requirements</a:t>
            </a:r>
            <a:endParaRPr lang="en-US" sz="3600" b="1" dirty="0"/>
          </a:p>
        </p:txBody>
      </p:sp>
      <p:sp>
        <p:nvSpPr>
          <p:cNvPr id="6" name="Text Placeholder 5"/>
          <p:cNvSpPr>
            <a:spLocks noGrp="1"/>
          </p:cNvSpPr>
          <p:nvPr>
            <p:ph type="body" idx="1"/>
          </p:nvPr>
        </p:nvSpPr>
        <p:spPr>
          <a:xfrm>
            <a:off x="629841" y="1157060"/>
            <a:ext cx="7507442" cy="649283"/>
          </a:xfrm>
        </p:spPr>
        <p:txBody>
          <a:bodyPr>
            <a:normAutofit/>
          </a:bodyPr>
          <a:lstStyle/>
          <a:p>
            <a:r>
              <a:rPr lang="en-US" sz="2800" b="0" u="sng" dirty="0" smtClean="0"/>
              <a:t>Submission</a:t>
            </a:r>
            <a:endParaRPr lang="en-US" sz="2800" b="0" u="sng" dirty="0"/>
          </a:p>
        </p:txBody>
      </p:sp>
      <p:sp>
        <p:nvSpPr>
          <p:cNvPr id="8" name="Content Placeholder 7"/>
          <p:cNvSpPr>
            <a:spLocks noGrp="1"/>
          </p:cNvSpPr>
          <p:nvPr>
            <p:ph sz="half" idx="2"/>
          </p:nvPr>
        </p:nvSpPr>
        <p:spPr>
          <a:xfrm>
            <a:off x="629841" y="1844917"/>
            <a:ext cx="8051172" cy="1688181"/>
          </a:xfrm>
        </p:spPr>
        <p:txBody>
          <a:bodyPr>
            <a:normAutofit/>
          </a:bodyPr>
          <a:lstStyle/>
          <a:p>
            <a:r>
              <a:rPr lang="en-US" sz="2200" dirty="0"/>
              <a:t>Pre-proposals must be submitted using the eSeaGrant online system in order to be eligible to submit a full proposal</a:t>
            </a:r>
            <a:r>
              <a:rPr lang="en-US" sz="2200" dirty="0" smtClean="0"/>
              <a:t>.</a:t>
            </a:r>
          </a:p>
          <a:p>
            <a:r>
              <a:rPr lang="en-US" sz="2200" dirty="0"/>
              <a:t>Due February 4, 2019, </a:t>
            </a:r>
            <a:r>
              <a:rPr lang="en-US" sz="2200" i="1" dirty="0" smtClean="0"/>
              <a:t>before</a:t>
            </a:r>
            <a:r>
              <a:rPr lang="en-US" sz="2200" dirty="0" smtClean="0"/>
              <a:t> 5:00PM </a:t>
            </a:r>
            <a:r>
              <a:rPr lang="en-US" sz="2200" dirty="0"/>
              <a:t>CST</a:t>
            </a:r>
          </a:p>
          <a:p>
            <a:r>
              <a:rPr lang="en-US" sz="2200" dirty="0" smtClean="0"/>
              <a:t>Access: http</a:t>
            </a:r>
            <a:r>
              <a:rPr lang="en-US" sz="2200" dirty="0"/>
              <a:t>://eseagrant.texasseagrant.org/index.php</a:t>
            </a:r>
          </a:p>
          <a:p>
            <a:endParaRPr lang="en-US" dirty="0"/>
          </a:p>
        </p:txBody>
      </p:sp>
      <p:pic>
        <p:nvPicPr>
          <p:cNvPr id="12" name="Picture 11"/>
          <p:cNvPicPr>
            <a:picLocks noChangeAspect="1"/>
          </p:cNvPicPr>
          <p:nvPr/>
        </p:nvPicPr>
        <p:blipFill>
          <a:blip r:embed="rId5"/>
          <a:stretch>
            <a:fillRect/>
          </a:stretch>
        </p:blipFill>
        <p:spPr>
          <a:xfrm>
            <a:off x="2736007" y="3563938"/>
            <a:ext cx="3431100" cy="1605442"/>
          </a:xfrm>
          <a:prstGeom prst="rect">
            <a:avLst/>
          </a:prstGeom>
        </p:spPr>
      </p:pic>
    </p:spTree>
    <p:extLst>
      <p:ext uri="{BB962C8B-B14F-4D97-AF65-F5344CB8AC3E}">
        <p14:creationId xmlns:p14="http://schemas.microsoft.com/office/powerpoint/2010/main" val="2894183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11" name="Title 10"/>
          <p:cNvSpPr>
            <a:spLocks noGrp="1"/>
          </p:cNvSpPr>
          <p:nvPr>
            <p:ph type="title"/>
          </p:nvPr>
        </p:nvSpPr>
        <p:spPr/>
        <p:txBody>
          <a:bodyPr>
            <a:normAutofit/>
          </a:bodyPr>
          <a:lstStyle/>
          <a:p>
            <a:r>
              <a:rPr lang="en-US" sz="3600" b="1" dirty="0" smtClean="0"/>
              <a:t>What does Texas Sea Grant want to Fund?</a:t>
            </a:r>
            <a:endParaRPr lang="en-US" sz="3600" b="1" dirty="0"/>
          </a:p>
        </p:txBody>
      </p:sp>
      <p:sp>
        <p:nvSpPr>
          <p:cNvPr id="12" name="Content Placeholder 11"/>
          <p:cNvSpPr>
            <a:spLocks noGrp="1"/>
          </p:cNvSpPr>
          <p:nvPr>
            <p:ph idx="1"/>
          </p:nvPr>
        </p:nvSpPr>
        <p:spPr>
          <a:xfrm>
            <a:off x="628650" y="1676322"/>
            <a:ext cx="7886700" cy="4351338"/>
          </a:xfrm>
        </p:spPr>
        <p:txBody>
          <a:bodyPr>
            <a:normAutofit/>
          </a:bodyPr>
          <a:lstStyle/>
          <a:p>
            <a:r>
              <a:rPr lang="en-US" sz="2000" dirty="0"/>
              <a:t>Integrated research and extension projects that improve the understanding, wise use and stewardship of Texas’ coastal and marine resources.</a:t>
            </a:r>
          </a:p>
          <a:p>
            <a:r>
              <a:rPr lang="en-US" sz="2000" dirty="0" smtClean="0"/>
              <a:t>Outcome-oriented research that spans broad areas of natural, physical, social, behavioral and economic sciences and engineering.</a:t>
            </a:r>
          </a:p>
          <a:p>
            <a:r>
              <a:rPr lang="en-US" sz="2000" dirty="0" smtClean="0"/>
              <a:t>Research that will generate substantial long-term impacts in Texas.</a:t>
            </a:r>
          </a:p>
          <a:p>
            <a:r>
              <a:rPr lang="en-US" sz="2000" dirty="0" smtClean="0"/>
              <a:t>Research aligned with Texas Sea Grant Strategic Plan 2018-2021.</a:t>
            </a:r>
          </a:p>
          <a:p>
            <a:r>
              <a:rPr lang="en-US" sz="2000" dirty="0" smtClean="0"/>
              <a:t>Research that addresses one of Texas Sea Grant’s research priorities.</a:t>
            </a:r>
          </a:p>
        </p:txBody>
      </p:sp>
    </p:spTree>
    <p:extLst>
      <p:ext uri="{BB962C8B-B14F-4D97-AF65-F5344CB8AC3E}">
        <p14:creationId xmlns:p14="http://schemas.microsoft.com/office/powerpoint/2010/main" val="3582028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a:xfrm>
            <a:off x="628650" y="28947"/>
            <a:ext cx="7886700" cy="1325563"/>
          </a:xfrm>
        </p:spPr>
        <p:txBody>
          <a:bodyPr>
            <a:normAutofit/>
          </a:bodyPr>
          <a:lstStyle/>
          <a:p>
            <a:pPr algn="ctr"/>
            <a:r>
              <a:rPr lang="en-US" sz="3600" b="1" dirty="0" smtClean="0"/>
              <a:t>Pre-proposal Review and Selection</a:t>
            </a:r>
            <a:endParaRPr lang="en-US" sz="3600" b="1" dirty="0"/>
          </a:p>
        </p:txBody>
      </p:sp>
      <p:sp>
        <p:nvSpPr>
          <p:cNvPr id="6" name="Content Placeholder 5"/>
          <p:cNvSpPr>
            <a:spLocks noGrp="1"/>
          </p:cNvSpPr>
          <p:nvPr>
            <p:ph idx="1"/>
          </p:nvPr>
        </p:nvSpPr>
        <p:spPr>
          <a:xfrm>
            <a:off x="435006" y="1074834"/>
            <a:ext cx="8080344" cy="4982369"/>
          </a:xfrm>
        </p:spPr>
        <p:txBody>
          <a:bodyPr>
            <a:noAutofit/>
          </a:bodyPr>
          <a:lstStyle/>
          <a:p>
            <a:pPr marL="0" indent="0">
              <a:buNone/>
            </a:pPr>
            <a:r>
              <a:rPr lang="en-US" sz="1800" b="1" dirty="0"/>
              <a:t>Technical </a:t>
            </a:r>
            <a:r>
              <a:rPr lang="en-US" sz="1800" b="1" dirty="0" smtClean="0"/>
              <a:t>Review: </a:t>
            </a:r>
          </a:p>
          <a:p>
            <a:pPr marL="0" indent="0">
              <a:buNone/>
            </a:pPr>
            <a:r>
              <a:rPr lang="en-US" sz="1800" dirty="0" smtClean="0"/>
              <a:t>Each </a:t>
            </a:r>
            <a:r>
              <a:rPr lang="en-US" sz="1800" dirty="0"/>
              <a:t>pre-proposal will be reviewed and ranked by at least three scholars and/or extension specialists with expertise relevant to the proposed research to evaluate the proposals against the review criteria. </a:t>
            </a:r>
          </a:p>
          <a:p>
            <a:pPr marL="0" indent="0">
              <a:buNone/>
            </a:pPr>
            <a:r>
              <a:rPr lang="en-US" sz="1800" b="1" dirty="0"/>
              <a:t>Review </a:t>
            </a:r>
            <a:r>
              <a:rPr lang="en-US" sz="1800" b="1" dirty="0" smtClean="0"/>
              <a:t>Criteria: </a:t>
            </a:r>
            <a:endParaRPr lang="en-US" sz="1800" dirty="0"/>
          </a:p>
          <a:p>
            <a:pPr marL="0" indent="0">
              <a:buNone/>
            </a:pPr>
            <a:r>
              <a:rPr lang="en-US" sz="1800" dirty="0"/>
              <a:t>1. The degree to which the proposed research relates to Texas Sea Grant focus areas and research priorities identified in the RFP. </a:t>
            </a:r>
          </a:p>
          <a:p>
            <a:pPr marL="0" indent="0">
              <a:buNone/>
            </a:pPr>
            <a:r>
              <a:rPr lang="en-US" sz="1800" dirty="0"/>
              <a:t>2. The degree to which the proposed activity will contribute, as an essential or complementary unit to other projects, to reaching the objectives of the Texas Sea Grant Program or the degree to which it addresses the needs of important state, regional, or national constituencies. </a:t>
            </a:r>
          </a:p>
          <a:p>
            <a:pPr marL="0" indent="0">
              <a:buNone/>
            </a:pPr>
            <a:r>
              <a:rPr lang="en-US" sz="1800" b="1" dirty="0"/>
              <a:t>Selection </a:t>
            </a:r>
            <a:r>
              <a:rPr lang="en-US" sz="1800" b="1" dirty="0" smtClean="0"/>
              <a:t>Process: </a:t>
            </a:r>
            <a:r>
              <a:rPr lang="en-US" sz="1800" dirty="0" smtClean="0"/>
              <a:t>The </a:t>
            </a:r>
            <a:r>
              <a:rPr lang="en-US" sz="1800" dirty="0"/>
              <a:t>Texas Sea Grant Director will conduct a final review of the pre-proposals and reviewers’ comments, and make a final determination to “encourage/not encourage” pre-proposals based on the reviews and programmatic priorities. </a:t>
            </a:r>
            <a:endParaRPr lang="en-US" sz="1800" dirty="0" smtClean="0"/>
          </a:p>
        </p:txBody>
      </p:sp>
    </p:spTree>
    <p:extLst>
      <p:ext uri="{BB962C8B-B14F-4D97-AF65-F5344CB8AC3E}">
        <p14:creationId xmlns:p14="http://schemas.microsoft.com/office/powerpoint/2010/main" val="2585184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p:txBody>
          <a:bodyPr>
            <a:normAutofit/>
          </a:bodyPr>
          <a:lstStyle/>
          <a:p>
            <a:pPr algn="ctr"/>
            <a:r>
              <a:rPr lang="en-US" sz="3600" b="1" dirty="0" smtClean="0"/>
              <a:t>After </a:t>
            </a:r>
            <a:r>
              <a:rPr lang="en-US" sz="3600" b="1" dirty="0"/>
              <a:t>the </a:t>
            </a:r>
            <a:r>
              <a:rPr lang="en-US" sz="3600" b="1" dirty="0" smtClean="0"/>
              <a:t>Pre-proposal Submission</a:t>
            </a:r>
            <a:endParaRPr lang="en-US" sz="3600" b="1" dirty="0"/>
          </a:p>
        </p:txBody>
      </p:sp>
      <p:sp>
        <p:nvSpPr>
          <p:cNvPr id="6" name="Content Placeholder 5"/>
          <p:cNvSpPr>
            <a:spLocks noGrp="1"/>
          </p:cNvSpPr>
          <p:nvPr>
            <p:ph idx="1"/>
          </p:nvPr>
        </p:nvSpPr>
        <p:spPr>
          <a:xfrm>
            <a:off x="628650" y="1542416"/>
            <a:ext cx="7886700" cy="3996106"/>
          </a:xfrm>
        </p:spPr>
        <p:txBody>
          <a:bodyPr>
            <a:normAutofit/>
          </a:bodyPr>
          <a:lstStyle/>
          <a:p>
            <a:r>
              <a:rPr lang="en-US" sz="2400" dirty="0"/>
              <a:t>Reviewers' comments (blinded) will be made available to the lead PI. There will be no rebuttal or response process</a:t>
            </a:r>
            <a:r>
              <a:rPr lang="en-US" sz="2400" dirty="0" smtClean="0"/>
              <a:t>.</a:t>
            </a:r>
          </a:p>
          <a:p>
            <a:r>
              <a:rPr lang="en-US" sz="2400" dirty="0" smtClean="0"/>
              <a:t>All </a:t>
            </a:r>
            <a:r>
              <a:rPr lang="en-US" sz="2400" dirty="0"/>
              <a:t>investigators who successfully submitted a pre-proposal to this RFP are eligible to submit a full proposal, regardless of whether they have been encouraged to do so following the outcome of the pre-proposal review. </a:t>
            </a:r>
            <a:endParaRPr lang="en-US" sz="2400" dirty="0" smtClean="0"/>
          </a:p>
          <a:p>
            <a:r>
              <a:rPr lang="en-US" sz="2400" dirty="0"/>
              <a:t>A Full Proposal Workshop is scheduled May 6, 2019, time and place TBD. </a:t>
            </a:r>
          </a:p>
        </p:txBody>
      </p:sp>
    </p:spTree>
    <p:extLst>
      <p:ext uri="{BB962C8B-B14F-4D97-AF65-F5344CB8AC3E}">
        <p14:creationId xmlns:p14="http://schemas.microsoft.com/office/powerpoint/2010/main" val="524343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p:txBody>
          <a:bodyPr>
            <a:normAutofit/>
          </a:bodyPr>
          <a:lstStyle/>
          <a:p>
            <a:pPr algn="ctr"/>
            <a:r>
              <a:rPr lang="en-US" sz="3600" b="1" dirty="0" smtClean="0"/>
              <a:t>Goals of Full Proposal Workshop</a:t>
            </a:r>
            <a:endParaRPr lang="en-US" sz="3600" b="1" dirty="0"/>
          </a:p>
        </p:txBody>
      </p:sp>
      <p:sp>
        <p:nvSpPr>
          <p:cNvPr id="6" name="Content Placeholder 5"/>
          <p:cNvSpPr>
            <a:spLocks noGrp="1"/>
          </p:cNvSpPr>
          <p:nvPr>
            <p:ph idx="1"/>
          </p:nvPr>
        </p:nvSpPr>
        <p:spPr>
          <a:xfrm>
            <a:off x="628650" y="1542416"/>
            <a:ext cx="7886700" cy="3996106"/>
          </a:xfrm>
        </p:spPr>
        <p:txBody>
          <a:bodyPr>
            <a:normAutofit/>
          </a:bodyPr>
          <a:lstStyle/>
          <a:p>
            <a:r>
              <a:rPr lang="en-US" sz="2400" dirty="0" smtClean="0"/>
              <a:t>Help PIs develop competitive research proposals.</a:t>
            </a:r>
          </a:p>
          <a:p>
            <a:r>
              <a:rPr lang="en-US" sz="2400" dirty="0" smtClean="0"/>
              <a:t>Introduce PIs to the research-extension model and provide ideas for integration.</a:t>
            </a:r>
          </a:p>
          <a:p>
            <a:r>
              <a:rPr lang="en-US" sz="2400" dirty="0" smtClean="0"/>
              <a:t>Introduce PIs to Texas Sea Grant Extension Team.</a:t>
            </a:r>
          </a:p>
          <a:p>
            <a:r>
              <a:rPr lang="en-US" sz="2400" dirty="0" smtClean="0"/>
              <a:t>Work one-on-one with PIs to expand the outcomes, connect researchers with coastal communities and their needs, develop robust partnerships, and ultimately enrich the impacts and accomplishments of the research.</a:t>
            </a:r>
          </a:p>
        </p:txBody>
      </p:sp>
    </p:spTree>
    <p:extLst>
      <p:ext uri="{BB962C8B-B14F-4D97-AF65-F5344CB8AC3E}">
        <p14:creationId xmlns:p14="http://schemas.microsoft.com/office/powerpoint/2010/main" val="4102264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11" name="Title 10"/>
          <p:cNvSpPr>
            <a:spLocks noGrp="1"/>
          </p:cNvSpPr>
          <p:nvPr>
            <p:ph type="title"/>
          </p:nvPr>
        </p:nvSpPr>
        <p:spPr/>
        <p:txBody>
          <a:bodyPr>
            <a:normAutofit/>
          </a:bodyPr>
          <a:lstStyle/>
          <a:p>
            <a:r>
              <a:rPr lang="en-US" sz="3600" b="1" dirty="0" smtClean="0"/>
              <a:t>What does Texas Sea Grant want to Fund?</a:t>
            </a:r>
            <a:endParaRPr lang="en-US" sz="3600" b="1" dirty="0"/>
          </a:p>
        </p:txBody>
      </p:sp>
      <p:sp>
        <p:nvSpPr>
          <p:cNvPr id="12" name="Content Placeholder 11"/>
          <p:cNvSpPr>
            <a:spLocks noGrp="1"/>
          </p:cNvSpPr>
          <p:nvPr>
            <p:ph idx="1"/>
          </p:nvPr>
        </p:nvSpPr>
        <p:spPr>
          <a:xfrm>
            <a:off x="628650" y="1676322"/>
            <a:ext cx="7886700" cy="4351338"/>
          </a:xfrm>
        </p:spPr>
        <p:txBody>
          <a:bodyPr>
            <a:normAutofit/>
          </a:bodyPr>
          <a:lstStyle/>
          <a:p>
            <a:r>
              <a:rPr lang="en-US" sz="2000" dirty="0"/>
              <a:t>Integrated research and extension projects that improve the understanding, wise use and stewardship of Texas’ coastal and marine resources.</a:t>
            </a:r>
          </a:p>
          <a:p>
            <a:r>
              <a:rPr lang="en-US" sz="2000" dirty="0" smtClean="0"/>
              <a:t>Outcome-oriented research that spans broad areas of natural, physical, social, behavioral and economic sciences and engineering.</a:t>
            </a:r>
          </a:p>
          <a:p>
            <a:r>
              <a:rPr lang="en-US" sz="2000" dirty="0" smtClean="0"/>
              <a:t>Research that will generate substantial long-term impacts in Texas.</a:t>
            </a:r>
          </a:p>
          <a:p>
            <a:r>
              <a:rPr lang="en-US" sz="2000" dirty="0" smtClean="0"/>
              <a:t>Research aligned with Texas Sea Grant Strategic Plan 2018-2021.</a:t>
            </a:r>
          </a:p>
          <a:p>
            <a:r>
              <a:rPr lang="en-US" sz="2000" dirty="0" smtClean="0"/>
              <a:t>Research that addresses one of Texas Sea Grant’s research priorities.</a:t>
            </a:r>
          </a:p>
        </p:txBody>
      </p:sp>
    </p:spTree>
    <p:extLst>
      <p:ext uri="{BB962C8B-B14F-4D97-AF65-F5344CB8AC3E}">
        <p14:creationId xmlns:p14="http://schemas.microsoft.com/office/powerpoint/2010/main" val="3017534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pic>
        <p:nvPicPr>
          <p:cNvPr id="8"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547936" y="1428315"/>
            <a:ext cx="4048125" cy="2686050"/>
          </a:xfrm>
        </p:spPr>
      </p:pic>
    </p:spTree>
    <p:extLst>
      <p:ext uri="{BB962C8B-B14F-4D97-AF65-F5344CB8AC3E}">
        <p14:creationId xmlns:p14="http://schemas.microsoft.com/office/powerpoint/2010/main" val="3481756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pic>
        <p:nvPicPr>
          <p:cNvPr id="3" name="Picture 2"/>
          <p:cNvPicPr>
            <a:picLocks noChangeAspect="1"/>
          </p:cNvPicPr>
          <p:nvPr/>
        </p:nvPicPr>
        <p:blipFill>
          <a:blip r:embed="rId5"/>
          <a:stretch>
            <a:fillRect/>
          </a:stretch>
        </p:blipFill>
        <p:spPr>
          <a:xfrm>
            <a:off x="857335" y="525476"/>
            <a:ext cx="7429328" cy="3402162"/>
          </a:xfrm>
          <a:prstGeom prst="rect">
            <a:avLst/>
          </a:prstGeom>
        </p:spPr>
      </p:pic>
      <p:sp>
        <p:nvSpPr>
          <p:cNvPr id="6" name="Rectangle 5"/>
          <p:cNvSpPr/>
          <p:nvPr/>
        </p:nvSpPr>
        <p:spPr>
          <a:xfrm>
            <a:off x="1025282" y="3416878"/>
            <a:ext cx="7355012" cy="1631216"/>
          </a:xfrm>
          <a:prstGeom prst="rect">
            <a:avLst/>
          </a:prstGeom>
        </p:spPr>
        <p:txBody>
          <a:bodyPr wrap="square">
            <a:spAutoFit/>
          </a:bodyPr>
          <a:lstStyle/>
          <a:p>
            <a:r>
              <a:rPr lang="en-US" sz="2000" dirty="0" smtClean="0">
                <a:latin typeface="Open Sans"/>
              </a:rPr>
              <a:t>Texas </a:t>
            </a:r>
            <a:r>
              <a:rPr lang="en-US" sz="2000" dirty="0">
                <a:latin typeface="Open Sans"/>
              </a:rPr>
              <a:t>Sea Grant is a unique partnership that unites the resources of the federal </a:t>
            </a:r>
            <a:r>
              <a:rPr lang="en-US" sz="2000" dirty="0" smtClean="0">
                <a:latin typeface="Open Sans"/>
              </a:rPr>
              <a:t>government (NOAA), </a:t>
            </a:r>
            <a:r>
              <a:rPr lang="en-US" sz="2000" dirty="0">
                <a:latin typeface="Open Sans"/>
              </a:rPr>
              <a:t>the State of Texas and universities across the state to create knowledge, tools, products and services that help coastal communities, marine industries and the people of Texas. </a:t>
            </a:r>
            <a:endParaRPr lang="en-US" sz="2000" dirty="0"/>
          </a:p>
        </p:txBody>
      </p:sp>
    </p:spTree>
    <p:extLst>
      <p:ext uri="{BB962C8B-B14F-4D97-AF65-F5344CB8AC3E}">
        <p14:creationId xmlns:p14="http://schemas.microsoft.com/office/powerpoint/2010/main" val="230861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0999"/>
            <a:ext cx="9144000" cy="6143219"/>
          </a:xfrm>
          <a:prstGeom prst="rect">
            <a:avLst/>
          </a:prstGeom>
        </p:spPr>
      </p:pic>
    </p:spTree>
    <p:extLst>
      <p:ext uri="{BB962C8B-B14F-4D97-AF65-F5344CB8AC3E}">
        <p14:creationId xmlns:p14="http://schemas.microsoft.com/office/powerpoint/2010/main" val="1131773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pic>
        <p:nvPicPr>
          <p:cNvPr id="3" name="Picture 2"/>
          <p:cNvPicPr>
            <a:picLocks noChangeAspect="1"/>
          </p:cNvPicPr>
          <p:nvPr/>
        </p:nvPicPr>
        <p:blipFill>
          <a:blip r:embed="rId5"/>
          <a:stretch>
            <a:fillRect/>
          </a:stretch>
        </p:blipFill>
        <p:spPr>
          <a:xfrm>
            <a:off x="2130676" y="469266"/>
            <a:ext cx="4515438" cy="5455328"/>
          </a:xfrm>
          <a:prstGeom prst="rect">
            <a:avLst/>
          </a:prstGeom>
        </p:spPr>
      </p:pic>
    </p:spTree>
    <p:extLst>
      <p:ext uri="{BB962C8B-B14F-4D97-AF65-F5344CB8AC3E}">
        <p14:creationId xmlns:p14="http://schemas.microsoft.com/office/powerpoint/2010/main" val="2844569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p:txBody>
          <a:bodyPr>
            <a:normAutofit/>
          </a:bodyPr>
          <a:lstStyle/>
          <a:p>
            <a:pPr algn="ctr"/>
            <a:r>
              <a:rPr lang="en-US" sz="3600" b="1" dirty="0" smtClean="0"/>
              <a:t>Texas </a:t>
            </a:r>
            <a:r>
              <a:rPr lang="en-US" sz="3600" b="1" dirty="0"/>
              <a:t>Sea Grant </a:t>
            </a:r>
            <a:r>
              <a:rPr lang="en-US" sz="3600" b="1" dirty="0" smtClean="0"/>
              <a:t>Supports Research that Aligns with its Strategic Plan</a:t>
            </a:r>
            <a:endParaRPr lang="en-US" sz="3600" b="1" dirty="0"/>
          </a:p>
        </p:txBody>
      </p:sp>
      <p:sp>
        <p:nvSpPr>
          <p:cNvPr id="8" name="Content Placeholder 7"/>
          <p:cNvSpPr>
            <a:spLocks noGrp="1"/>
          </p:cNvSpPr>
          <p:nvPr>
            <p:ph sz="half" idx="2"/>
          </p:nvPr>
        </p:nvSpPr>
        <p:spPr>
          <a:xfrm>
            <a:off x="2322748" y="1881327"/>
            <a:ext cx="4498505" cy="3965575"/>
          </a:xfrm>
        </p:spPr>
        <p:txBody>
          <a:bodyPr>
            <a:normAutofit/>
          </a:bodyPr>
          <a:lstStyle/>
          <a:p>
            <a:pPr marL="0" indent="0">
              <a:buNone/>
            </a:pPr>
            <a:r>
              <a:rPr lang="en-US" sz="2400" u="sng" dirty="0" smtClean="0"/>
              <a:t>Strategic Plan Focus Areas</a:t>
            </a:r>
            <a:endParaRPr lang="en-US" sz="2000" u="sng" dirty="0"/>
          </a:p>
          <a:p>
            <a:r>
              <a:rPr lang="en-US" sz="2000" dirty="0" smtClean="0"/>
              <a:t>Resilient Communities </a:t>
            </a:r>
            <a:r>
              <a:rPr lang="en-US" sz="2000" dirty="0"/>
              <a:t>and </a:t>
            </a:r>
            <a:r>
              <a:rPr lang="en-US" sz="2000" dirty="0" smtClean="0"/>
              <a:t>Economies</a:t>
            </a:r>
            <a:endParaRPr lang="en-US" sz="2000" dirty="0"/>
          </a:p>
          <a:p>
            <a:r>
              <a:rPr lang="en-US" sz="2000" dirty="0"/>
              <a:t>Sustainable </a:t>
            </a:r>
            <a:r>
              <a:rPr lang="en-US" sz="2000" dirty="0" smtClean="0"/>
              <a:t>Fisheries </a:t>
            </a:r>
            <a:r>
              <a:rPr lang="en-US" sz="2000" dirty="0"/>
              <a:t>and </a:t>
            </a:r>
            <a:r>
              <a:rPr lang="en-US" sz="2000" dirty="0" smtClean="0"/>
              <a:t>Aquaculture</a:t>
            </a:r>
            <a:endParaRPr lang="en-US" sz="2000" dirty="0"/>
          </a:p>
          <a:p>
            <a:r>
              <a:rPr lang="en-US" sz="2000" dirty="0"/>
              <a:t>Healthy </a:t>
            </a:r>
            <a:r>
              <a:rPr lang="en-US" sz="2000" dirty="0" smtClean="0"/>
              <a:t>Coastal Ecosystems</a:t>
            </a:r>
            <a:endParaRPr lang="en-US" sz="2000" dirty="0"/>
          </a:p>
          <a:p>
            <a:pPr marL="0" indent="0">
              <a:buNone/>
            </a:pPr>
            <a:endParaRPr lang="en-US" sz="2000" dirty="0" smtClean="0"/>
          </a:p>
        </p:txBody>
      </p:sp>
    </p:spTree>
    <p:extLst>
      <p:ext uri="{BB962C8B-B14F-4D97-AF65-F5344CB8AC3E}">
        <p14:creationId xmlns:p14="http://schemas.microsoft.com/office/powerpoint/2010/main" val="3591343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a:xfrm>
            <a:off x="628649" y="453735"/>
            <a:ext cx="7886700" cy="518329"/>
          </a:xfrm>
        </p:spPr>
        <p:txBody>
          <a:bodyPr>
            <a:noAutofit/>
          </a:bodyPr>
          <a:lstStyle/>
          <a:p>
            <a:pPr algn="ctr"/>
            <a:r>
              <a:rPr lang="en-US" sz="3600" b="1" dirty="0" smtClean="0"/>
              <a:t>Research Priorities</a:t>
            </a:r>
            <a:endParaRPr lang="en-US" sz="3600" b="1" dirty="0"/>
          </a:p>
        </p:txBody>
      </p:sp>
      <p:sp>
        <p:nvSpPr>
          <p:cNvPr id="6" name="Content Placeholder 5"/>
          <p:cNvSpPr>
            <a:spLocks noGrp="1"/>
          </p:cNvSpPr>
          <p:nvPr>
            <p:ph idx="1"/>
          </p:nvPr>
        </p:nvSpPr>
        <p:spPr>
          <a:xfrm>
            <a:off x="553223" y="821172"/>
            <a:ext cx="8037555" cy="5088037"/>
          </a:xfrm>
        </p:spPr>
        <p:txBody>
          <a:bodyPr>
            <a:normAutofit/>
          </a:bodyPr>
          <a:lstStyle/>
          <a:p>
            <a:pPr marL="0" indent="0">
              <a:buNone/>
            </a:pPr>
            <a:endParaRPr lang="en-US" sz="2400" u="sng" dirty="0" smtClean="0"/>
          </a:p>
          <a:p>
            <a:pPr marL="0" indent="0">
              <a:buNone/>
            </a:pPr>
            <a:r>
              <a:rPr lang="en-US" sz="2400" u="sng" dirty="0" smtClean="0"/>
              <a:t>How were the Research Priorities Developed?</a:t>
            </a:r>
          </a:p>
          <a:p>
            <a:r>
              <a:rPr lang="en-US" sz="2000" dirty="0" smtClean="0"/>
              <a:t>Based on Texas Sea Grant’s Strategic Plan Focus Areas.</a:t>
            </a:r>
          </a:p>
          <a:p>
            <a:r>
              <a:rPr lang="en-US" sz="2000" dirty="0" smtClean="0"/>
              <a:t>From input submitted to Texas Sea Grant’s public survey.</a:t>
            </a:r>
          </a:p>
          <a:p>
            <a:r>
              <a:rPr lang="en-US" sz="2000" dirty="0" smtClean="0"/>
              <a:t>From input received from Texas Sea Grant’s Advisory Committee.</a:t>
            </a:r>
          </a:p>
          <a:p>
            <a:r>
              <a:rPr lang="en-US" sz="2000" dirty="0" smtClean="0"/>
              <a:t>From input received from Texas Sea Grant’s Extension staff.</a:t>
            </a:r>
          </a:p>
          <a:p>
            <a:pPr marL="0" indent="0">
              <a:buNone/>
            </a:pPr>
            <a:endParaRPr lang="en-US" sz="2000" dirty="0" smtClean="0"/>
          </a:p>
        </p:txBody>
      </p:sp>
    </p:spTree>
    <p:extLst>
      <p:ext uri="{BB962C8B-B14F-4D97-AF65-F5344CB8AC3E}">
        <p14:creationId xmlns:p14="http://schemas.microsoft.com/office/powerpoint/2010/main" val="385207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255297"/>
            <a:ext cx="1788648" cy="1382137"/>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02" y="5538522"/>
            <a:ext cx="984053" cy="985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1" y="5582195"/>
            <a:ext cx="2049481" cy="143463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pic>
        <p:nvPicPr>
          <p:cNvPr id="12" name="Content Placeholder 11"/>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26846" y="414109"/>
            <a:ext cx="7153674" cy="5365256"/>
          </a:xfrm>
        </p:spPr>
      </p:pic>
    </p:spTree>
    <p:extLst>
      <p:ext uri="{BB962C8B-B14F-4D97-AF65-F5344CB8AC3E}">
        <p14:creationId xmlns:p14="http://schemas.microsoft.com/office/powerpoint/2010/main" val="3772043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8" y="5582194"/>
            <a:ext cx="1365603" cy="1055239"/>
          </a:xfrm>
          <a:prstGeom prst="rect">
            <a:avLst/>
          </a:prstGeom>
        </p:spPr>
      </p:pic>
      <p:sp>
        <p:nvSpPr>
          <p:cNvPr id="5" name="Rectangle 4"/>
          <p:cNvSpPr/>
          <p:nvPr/>
        </p:nvSpPr>
        <p:spPr>
          <a:xfrm>
            <a:off x="1" y="-6124"/>
            <a:ext cx="9143999" cy="293507"/>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1" y="6593891"/>
            <a:ext cx="9144001" cy="264110"/>
          </a:xfrm>
          <a:prstGeom prst="rect">
            <a:avLst/>
          </a:prstGeom>
          <a:solidFill>
            <a:srgbClr val="0069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1" algn="r">
              <a:spcAft>
                <a:spcPts val="100"/>
              </a:spcAft>
            </a:pPr>
            <a:endParaRPr lang="en-US" sz="1350" dirty="0">
              <a:latin typeface="Arial Rounded MT Bold" panose="020F07040305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149" y="5660571"/>
            <a:ext cx="862206" cy="86364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822" y="5684845"/>
            <a:ext cx="1902838" cy="1331986"/>
          </a:xfrm>
          <a:prstGeom prst="rect">
            <a:avLst/>
          </a:prstGeom>
        </p:spPr>
      </p:pic>
      <p:sp>
        <p:nvSpPr>
          <p:cNvPr id="2" name="TextBox 1"/>
          <p:cNvSpPr txBox="1"/>
          <p:nvPr/>
        </p:nvSpPr>
        <p:spPr>
          <a:xfrm>
            <a:off x="7503879" y="6563051"/>
            <a:ext cx="1908611" cy="276999"/>
          </a:xfrm>
          <a:prstGeom prst="rect">
            <a:avLst/>
          </a:prstGeom>
          <a:noFill/>
        </p:spPr>
        <p:txBody>
          <a:bodyPr wrap="square" rtlCol="0">
            <a:spAutoFit/>
          </a:bodyPr>
          <a:lstStyle/>
          <a:p>
            <a:r>
              <a:rPr lang="en-US" sz="1200" dirty="0" smtClean="0">
                <a:solidFill>
                  <a:schemeClr val="bg1"/>
                </a:solidFill>
                <a:latin typeface="Arial Rounded MT Bold" panose="020F0704030504030204" pitchFamily="34" charset="0"/>
              </a:rPr>
              <a:t>TexasSeaGrant.org</a:t>
            </a:r>
            <a:endParaRPr lang="en-US" sz="1200" dirty="0">
              <a:solidFill>
                <a:schemeClr val="bg1"/>
              </a:solidFill>
              <a:latin typeface="Arial Rounded MT Bold" panose="020F0704030504030204" pitchFamily="34" charset="0"/>
            </a:endParaRPr>
          </a:p>
        </p:txBody>
      </p:sp>
      <p:sp>
        <p:nvSpPr>
          <p:cNvPr id="3" name="Title 2"/>
          <p:cNvSpPr>
            <a:spLocks noGrp="1"/>
          </p:cNvSpPr>
          <p:nvPr>
            <p:ph type="title"/>
          </p:nvPr>
        </p:nvSpPr>
        <p:spPr>
          <a:xfrm>
            <a:off x="628649" y="326217"/>
            <a:ext cx="7886700" cy="417212"/>
          </a:xfrm>
        </p:spPr>
        <p:txBody>
          <a:bodyPr>
            <a:noAutofit/>
          </a:bodyPr>
          <a:lstStyle/>
          <a:p>
            <a:pPr algn="ctr"/>
            <a:r>
              <a:rPr lang="en-US" sz="3400" b="1" dirty="0" smtClean="0"/>
              <a:t>Research Priorities</a:t>
            </a:r>
            <a:endParaRPr lang="en-US" sz="3400" b="1" dirty="0"/>
          </a:p>
        </p:txBody>
      </p:sp>
      <p:sp>
        <p:nvSpPr>
          <p:cNvPr id="6" name="Content Placeholder 5"/>
          <p:cNvSpPr>
            <a:spLocks noGrp="1"/>
          </p:cNvSpPr>
          <p:nvPr>
            <p:ph idx="1"/>
          </p:nvPr>
        </p:nvSpPr>
        <p:spPr>
          <a:xfrm>
            <a:off x="498324" y="821172"/>
            <a:ext cx="8307009" cy="5088037"/>
          </a:xfrm>
        </p:spPr>
        <p:txBody>
          <a:bodyPr>
            <a:normAutofit fontScale="92500" lnSpcReduction="20000"/>
          </a:bodyPr>
          <a:lstStyle/>
          <a:p>
            <a:pPr marL="0" indent="0">
              <a:buNone/>
            </a:pPr>
            <a:r>
              <a:rPr lang="en-US" sz="2000" b="1" dirty="0" smtClean="0"/>
              <a:t>Focus </a:t>
            </a:r>
            <a:r>
              <a:rPr lang="en-US" sz="2000" b="1" dirty="0"/>
              <a:t>Area: Resilient Communities and Economies</a:t>
            </a:r>
          </a:p>
          <a:p>
            <a:pPr marL="0" indent="0">
              <a:buNone/>
            </a:pPr>
            <a:r>
              <a:rPr lang="en-US" sz="2000" dirty="0"/>
              <a:t> </a:t>
            </a:r>
            <a:r>
              <a:rPr lang="en-US" sz="2000" dirty="0" smtClean="0"/>
              <a:t>   • </a:t>
            </a:r>
            <a:r>
              <a:rPr lang="en-US" sz="2000" dirty="0"/>
              <a:t>Social vulnerability, coastal planning, risk perception, risk-informed decision-making, hazard mitigation, disaster preparedness, sea-level rise, flooding, climate change, green infrastructure.</a:t>
            </a:r>
          </a:p>
          <a:p>
            <a:pPr marL="0" indent="0">
              <a:buNone/>
            </a:pPr>
            <a:r>
              <a:rPr lang="en-US" sz="2000" dirty="0" smtClean="0"/>
              <a:t>    • </a:t>
            </a:r>
            <a:r>
              <a:rPr lang="en-US" sz="2000" dirty="0"/>
              <a:t>Water availability and use, water systems, water management and planning, water desalination, the water-energy nexus.</a:t>
            </a:r>
          </a:p>
          <a:p>
            <a:pPr marL="0" indent="0">
              <a:buNone/>
            </a:pPr>
            <a:r>
              <a:rPr lang="en-US" sz="2000" b="1" dirty="0"/>
              <a:t>Focus Area: Sustainable Fisheries and Aquaculture</a:t>
            </a:r>
          </a:p>
          <a:p>
            <a:pPr marL="0" indent="0">
              <a:buNone/>
            </a:pPr>
            <a:r>
              <a:rPr lang="en-US" sz="2000" dirty="0" smtClean="0"/>
              <a:t>    • </a:t>
            </a:r>
            <a:r>
              <a:rPr lang="en-US" sz="2000" dirty="0"/>
              <a:t>Fishing gear/methods/practices, safety, and technology, fisheries management.</a:t>
            </a:r>
          </a:p>
          <a:p>
            <a:pPr marL="0" indent="0">
              <a:buNone/>
            </a:pPr>
            <a:r>
              <a:rPr lang="en-US" sz="2000" dirty="0" smtClean="0"/>
              <a:t>    • </a:t>
            </a:r>
            <a:r>
              <a:rPr lang="en-US" sz="2000" dirty="0"/>
              <a:t>Seafood consumer behavior, seafood markets, seafood quality and safety.</a:t>
            </a:r>
          </a:p>
          <a:p>
            <a:pPr marL="0" indent="0">
              <a:buNone/>
            </a:pPr>
            <a:r>
              <a:rPr lang="en-US" sz="2000" dirty="0" smtClean="0"/>
              <a:t>    • </a:t>
            </a:r>
            <a:r>
              <a:rPr lang="en-US" sz="2000" dirty="0"/>
              <a:t>Fishing and seafood industry labor practices, safety and vulnerability.</a:t>
            </a:r>
          </a:p>
          <a:p>
            <a:pPr marL="0" indent="0">
              <a:buNone/>
            </a:pPr>
            <a:r>
              <a:rPr lang="en-US" sz="2000" dirty="0" smtClean="0"/>
              <a:t>    • </a:t>
            </a:r>
            <a:r>
              <a:rPr lang="en-US" sz="2000" dirty="0"/>
              <a:t>Current and emerging aquaculture species, aquaculture production systems, aquaculture economics and viability, and aquaculture seafood quality and safety.</a:t>
            </a:r>
          </a:p>
          <a:p>
            <a:pPr marL="0" indent="0">
              <a:buNone/>
            </a:pPr>
            <a:r>
              <a:rPr lang="en-US" sz="2000" b="1" dirty="0"/>
              <a:t>Focus Area: Healthy Coastal Ecosystems</a:t>
            </a:r>
          </a:p>
          <a:p>
            <a:pPr marL="0" indent="0">
              <a:buNone/>
            </a:pPr>
            <a:r>
              <a:rPr lang="en-US" sz="2000" dirty="0" smtClean="0"/>
              <a:t>    • Ecosystem-based </a:t>
            </a:r>
            <a:r>
              <a:rPr lang="en-US" sz="2000" dirty="0"/>
              <a:t>management, ecosystem assessments, ecosystem health, ecosystem restoration, and ecosystem valuation.</a:t>
            </a:r>
          </a:p>
          <a:p>
            <a:pPr marL="0" indent="0">
              <a:buNone/>
            </a:pPr>
            <a:r>
              <a:rPr lang="en-US" sz="2000" dirty="0" smtClean="0"/>
              <a:t>    • </a:t>
            </a:r>
            <a:r>
              <a:rPr lang="en-US" sz="2000" dirty="0"/>
              <a:t>Water quality and quantity, freshwater inflows, desalination.</a:t>
            </a:r>
          </a:p>
        </p:txBody>
      </p:sp>
    </p:spTree>
    <p:extLst>
      <p:ext uri="{BB962C8B-B14F-4D97-AF65-F5344CB8AC3E}">
        <p14:creationId xmlns:p14="http://schemas.microsoft.com/office/powerpoint/2010/main" val="4204046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A43F4D1-4331-41D7-8B11-0C78FE06465D}" vid="{A632C5B6-5726-4851-A0FD-665BB9CC5CBF}"/>
    </a:ext>
  </a:extLst>
</a:theme>
</file>

<file path=docProps/app.xml><?xml version="1.0" encoding="utf-8"?>
<Properties xmlns="http://schemas.openxmlformats.org/officeDocument/2006/extended-properties" xmlns:vt="http://schemas.openxmlformats.org/officeDocument/2006/docPropsVTypes">
  <Template>texas sea grant ppt template</Template>
  <TotalTime>583</TotalTime>
  <Words>1831</Words>
  <Application>Microsoft Office PowerPoint</Application>
  <PresentationFormat>On-screen Show (4:3)</PresentationFormat>
  <Paragraphs>170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Rounded MT Bold</vt:lpstr>
      <vt:lpstr>Calibri</vt:lpstr>
      <vt:lpstr>Calibri Light</vt:lpstr>
      <vt:lpstr>Open Sans</vt:lpstr>
      <vt:lpstr>Office Theme</vt:lpstr>
      <vt:lpstr>Texas Sea Grant RFP FY 2020-2022</vt:lpstr>
      <vt:lpstr>What does Texas Sea Grant want to Fund?</vt:lpstr>
      <vt:lpstr>PowerPoint Presentation</vt:lpstr>
      <vt:lpstr>PowerPoint Presentation</vt:lpstr>
      <vt:lpstr>PowerPoint Presentation</vt:lpstr>
      <vt:lpstr>Texas Sea Grant Supports Research that Aligns with its Strategic Plan</vt:lpstr>
      <vt:lpstr>Research Priorities</vt:lpstr>
      <vt:lpstr>PowerPoint Presentation</vt:lpstr>
      <vt:lpstr>Research Priorities</vt:lpstr>
      <vt:lpstr>Examples of Outcome-Oriented Research</vt:lpstr>
      <vt:lpstr>Example #1: Previously Funded Project</vt:lpstr>
      <vt:lpstr>Example #2: Previously Funded Project</vt:lpstr>
      <vt:lpstr>Example #2: Previously Funded Project</vt:lpstr>
      <vt:lpstr>Example #3: Previously Funded Project</vt:lpstr>
      <vt:lpstr>Examples of Outcome-Oriented Research</vt:lpstr>
      <vt:lpstr>Merit Review Process</vt:lpstr>
      <vt:lpstr>Pre-proposal Requirements</vt:lpstr>
      <vt:lpstr>Pre-proposal Requirements</vt:lpstr>
      <vt:lpstr>Pre-proposal Requirements</vt:lpstr>
      <vt:lpstr>Pre-proposal Review and Selection</vt:lpstr>
      <vt:lpstr>After the Pre-proposal Submission</vt:lpstr>
      <vt:lpstr>Goals of Full Proposal Workshop</vt:lpstr>
      <vt:lpstr>What does Texas Sea Grant want to Fund?</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Plotkin, Pamela T</dc:creator>
  <cp:lastModifiedBy>Plotkin, Pamela T</cp:lastModifiedBy>
  <cp:revision>159</cp:revision>
  <cp:lastPrinted>2017-02-06T15:38:06Z</cp:lastPrinted>
  <dcterms:created xsi:type="dcterms:W3CDTF">2017-01-05T19:10:35Z</dcterms:created>
  <dcterms:modified xsi:type="dcterms:W3CDTF">2019-01-08T20:50:22Z</dcterms:modified>
</cp:coreProperties>
</file>