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2"/>
  </p:sldMasterIdLst>
  <p:notesMasterIdLst>
    <p:notesMasterId r:id="rId31"/>
  </p:notesMasterIdLst>
  <p:sldIdLst>
    <p:sldId id="256" r:id="rId3"/>
    <p:sldId id="266" r:id="rId4"/>
    <p:sldId id="293" r:id="rId5"/>
    <p:sldId id="257" r:id="rId6"/>
    <p:sldId id="268" r:id="rId7"/>
    <p:sldId id="269" r:id="rId8"/>
    <p:sldId id="294" r:id="rId9"/>
    <p:sldId id="271" r:id="rId10"/>
    <p:sldId id="273" r:id="rId11"/>
    <p:sldId id="275" r:id="rId12"/>
    <p:sldId id="276" r:id="rId13"/>
    <p:sldId id="277" r:id="rId14"/>
    <p:sldId id="278" r:id="rId15"/>
    <p:sldId id="279" r:id="rId16"/>
    <p:sldId id="280" r:id="rId17"/>
    <p:sldId id="281" r:id="rId18"/>
    <p:sldId id="274" r:id="rId19"/>
    <p:sldId id="283" r:id="rId20"/>
    <p:sldId id="284" r:id="rId21"/>
    <p:sldId id="285" r:id="rId22"/>
    <p:sldId id="286" r:id="rId23"/>
    <p:sldId id="287" r:id="rId24"/>
    <p:sldId id="288" r:id="rId25"/>
    <p:sldId id="295" r:id="rId26"/>
    <p:sldId id="289" r:id="rId27"/>
    <p:sldId id="290" r:id="rId28"/>
    <p:sldId id="291" r:id="rId29"/>
    <p:sldId id="292" r:id="rId30"/>
  </p:sldIdLst>
  <p:sldSz cx="9144000" cy="6858000" type="screen4x3"/>
  <p:notesSz cx="6881813" cy="92964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6571E"/>
    <a:srgbClr val="D74C35"/>
    <a:srgbClr val="E1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47" autoAdjust="0"/>
  </p:normalViewPr>
  <p:slideViewPr>
    <p:cSldViewPr>
      <p:cViewPr varScale="1">
        <p:scale>
          <a:sx n="132" d="100"/>
          <a:sy n="132" d="100"/>
        </p:scale>
        <p:origin x="936"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888A7752-73DE-404C-BA6F-63DEF987950B}" type="datetimeFigureOut">
              <a:rPr lang="en-US" smtClean="0"/>
              <a:pPr/>
              <a:t>1/6/2021</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AEC00428-765A-4708-ADE2-3AAB557AF17C}" type="slidenum">
              <a:rPr lang="en-US" smtClean="0"/>
              <a:pPr/>
              <a:t>‹#›</a:t>
            </a:fld>
            <a:endParaRPr lang="en-US" dirty="0"/>
          </a:p>
        </p:txBody>
      </p:sp>
    </p:spTree>
    <p:extLst>
      <p:ext uri="{BB962C8B-B14F-4D97-AF65-F5344CB8AC3E}">
        <p14:creationId xmlns:p14="http://schemas.microsoft.com/office/powerpoint/2010/main" val="2822019289"/>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1</a:t>
            </a:fld>
            <a:endParaRPr lang="en-US" dirty="0"/>
          </a:p>
        </p:txBody>
      </p:sp>
    </p:spTree>
    <p:extLst>
      <p:ext uri="{BB962C8B-B14F-4D97-AF65-F5344CB8AC3E}">
        <p14:creationId xmlns:p14="http://schemas.microsoft.com/office/powerpoint/2010/main" val="880355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12</a:t>
            </a:fld>
            <a:endParaRPr lang="en-US" dirty="0"/>
          </a:p>
        </p:txBody>
      </p:sp>
    </p:spTree>
    <p:extLst>
      <p:ext uri="{BB962C8B-B14F-4D97-AF65-F5344CB8AC3E}">
        <p14:creationId xmlns:p14="http://schemas.microsoft.com/office/powerpoint/2010/main" val="568583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13</a:t>
            </a:fld>
            <a:endParaRPr lang="en-US"/>
          </a:p>
        </p:txBody>
      </p:sp>
    </p:spTree>
    <p:extLst>
      <p:ext uri="{BB962C8B-B14F-4D97-AF65-F5344CB8AC3E}">
        <p14:creationId xmlns:p14="http://schemas.microsoft.com/office/powerpoint/2010/main" val="4251335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14</a:t>
            </a:fld>
            <a:endParaRPr lang="en-US"/>
          </a:p>
        </p:txBody>
      </p:sp>
    </p:spTree>
    <p:extLst>
      <p:ext uri="{BB962C8B-B14F-4D97-AF65-F5344CB8AC3E}">
        <p14:creationId xmlns:p14="http://schemas.microsoft.com/office/powerpoint/2010/main" val="1548245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15</a:t>
            </a:fld>
            <a:endParaRPr lang="en-US"/>
          </a:p>
        </p:txBody>
      </p:sp>
    </p:spTree>
    <p:extLst>
      <p:ext uri="{BB962C8B-B14F-4D97-AF65-F5344CB8AC3E}">
        <p14:creationId xmlns:p14="http://schemas.microsoft.com/office/powerpoint/2010/main" val="3767311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55700" y="708025"/>
            <a:ext cx="4724400"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5854" indent="-290714" eaLnBrk="0" hangingPunct="0">
              <a:defRPr>
                <a:solidFill>
                  <a:schemeClr val="tx1"/>
                </a:solidFill>
                <a:latin typeface="Arial" charset="0"/>
                <a:cs typeface="Arial" charset="0"/>
              </a:defRPr>
            </a:lvl2pPr>
            <a:lvl3pPr marL="1162853" indent="-232570" eaLnBrk="0" hangingPunct="0">
              <a:defRPr>
                <a:solidFill>
                  <a:schemeClr val="tx1"/>
                </a:solidFill>
                <a:latin typeface="Arial" charset="0"/>
                <a:cs typeface="Arial" charset="0"/>
              </a:defRPr>
            </a:lvl3pPr>
            <a:lvl4pPr marL="1627995" indent="-232570" eaLnBrk="0" hangingPunct="0">
              <a:defRPr>
                <a:solidFill>
                  <a:schemeClr val="tx1"/>
                </a:solidFill>
                <a:latin typeface="Arial" charset="0"/>
                <a:cs typeface="Arial" charset="0"/>
              </a:defRPr>
            </a:lvl4pPr>
            <a:lvl5pPr marL="2093136" indent="-232570" eaLnBrk="0" hangingPunct="0">
              <a:defRPr>
                <a:solidFill>
                  <a:schemeClr val="tx1"/>
                </a:solidFill>
                <a:latin typeface="Arial" charset="0"/>
                <a:cs typeface="Arial" charset="0"/>
              </a:defRPr>
            </a:lvl5pPr>
            <a:lvl6pPr marL="2558278" indent="-232570" eaLnBrk="0" fontAlgn="base" hangingPunct="0">
              <a:spcBef>
                <a:spcPct val="0"/>
              </a:spcBef>
              <a:spcAft>
                <a:spcPct val="0"/>
              </a:spcAft>
              <a:defRPr>
                <a:solidFill>
                  <a:schemeClr val="tx1"/>
                </a:solidFill>
                <a:latin typeface="Arial" charset="0"/>
                <a:cs typeface="Arial" charset="0"/>
              </a:defRPr>
            </a:lvl6pPr>
            <a:lvl7pPr marL="3023419" indent="-232570" eaLnBrk="0" fontAlgn="base" hangingPunct="0">
              <a:spcBef>
                <a:spcPct val="0"/>
              </a:spcBef>
              <a:spcAft>
                <a:spcPct val="0"/>
              </a:spcAft>
              <a:defRPr>
                <a:solidFill>
                  <a:schemeClr val="tx1"/>
                </a:solidFill>
                <a:latin typeface="Arial" charset="0"/>
                <a:cs typeface="Arial" charset="0"/>
              </a:defRPr>
            </a:lvl7pPr>
            <a:lvl8pPr marL="3488561" indent="-232570" eaLnBrk="0" fontAlgn="base" hangingPunct="0">
              <a:spcBef>
                <a:spcPct val="0"/>
              </a:spcBef>
              <a:spcAft>
                <a:spcPct val="0"/>
              </a:spcAft>
              <a:defRPr>
                <a:solidFill>
                  <a:schemeClr val="tx1"/>
                </a:solidFill>
                <a:latin typeface="Arial" charset="0"/>
                <a:cs typeface="Arial" charset="0"/>
              </a:defRPr>
            </a:lvl8pPr>
            <a:lvl9pPr marL="3953702" indent="-232570" eaLnBrk="0" fontAlgn="base" hangingPunct="0">
              <a:spcBef>
                <a:spcPct val="0"/>
              </a:spcBef>
              <a:spcAft>
                <a:spcPct val="0"/>
              </a:spcAft>
              <a:defRPr>
                <a:solidFill>
                  <a:schemeClr val="tx1"/>
                </a:solidFill>
                <a:latin typeface="Arial" charset="0"/>
                <a:cs typeface="Arial" charset="0"/>
              </a:defRPr>
            </a:lvl9pPr>
          </a:lstStyle>
          <a:p>
            <a:pPr eaLnBrk="1" hangingPunct="1"/>
            <a:fld id="{DC4149FB-BDA8-469A-B962-A2332DC5899F}" type="slidenum">
              <a:rPr lang="en-US" altLang="en-US" smtClean="0"/>
              <a:pPr eaLnBrk="1" hangingPunct="1"/>
              <a:t>16</a:t>
            </a:fld>
            <a:endParaRPr lang="en-US" altLang="en-US"/>
          </a:p>
        </p:txBody>
      </p:sp>
    </p:spTree>
    <p:extLst>
      <p:ext uri="{BB962C8B-B14F-4D97-AF65-F5344CB8AC3E}">
        <p14:creationId xmlns:p14="http://schemas.microsoft.com/office/powerpoint/2010/main" val="3533897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18</a:t>
            </a:fld>
            <a:endParaRPr lang="en-US"/>
          </a:p>
        </p:txBody>
      </p:sp>
    </p:spTree>
    <p:extLst>
      <p:ext uri="{BB962C8B-B14F-4D97-AF65-F5344CB8AC3E}">
        <p14:creationId xmlns:p14="http://schemas.microsoft.com/office/powerpoint/2010/main" val="1558211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55700" y="708025"/>
            <a:ext cx="4724400" cy="3544888"/>
          </a:xfrm>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Travel Vouchers, Cell Phone Bills, General Manual, Record Retention Schedule</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C63FFE-CBB1-457D-BDF8-F8AC77AE3698}" type="slidenum">
              <a:rPr lang="en-US" smtClean="0"/>
              <a:pPr/>
              <a:t>19</a:t>
            </a:fld>
            <a:endParaRPr lang="en-US"/>
          </a:p>
        </p:txBody>
      </p:sp>
    </p:spTree>
    <p:extLst>
      <p:ext uri="{BB962C8B-B14F-4D97-AF65-F5344CB8AC3E}">
        <p14:creationId xmlns:p14="http://schemas.microsoft.com/office/powerpoint/2010/main" val="1671757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20</a:t>
            </a:fld>
            <a:endParaRPr lang="en-US"/>
          </a:p>
        </p:txBody>
      </p:sp>
    </p:spTree>
    <p:extLst>
      <p:ext uri="{BB962C8B-B14F-4D97-AF65-F5344CB8AC3E}">
        <p14:creationId xmlns:p14="http://schemas.microsoft.com/office/powerpoint/2010/main" val="598751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21</a:t>
            </a:fld>
            <a:endParaRPr lang="en-US"/>
          </a:p>
        </p:txBody>
      </p:sp>
    </p:spTree>
    <p:extLst>
      <p:ext uri="{BB962C8B-B14F-4D97-AF65-F5344CB8AC3E}">
        <p14:creationId xmlns:p14="http://schemas.microsoft.com/office/powerpoint/2010/main" val="1574236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55700" y="708025"/>
            <a:ext cx="4724400" cy="3544888"/>
          </a:xfrm>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C0E3A6-820F-4C0B-9063-A800FCE46C16}" type="slidenum">
              <a:rPr lang="en-US" smtClean="0"/>
              <a:pPr/>
              <a:t>22</a:t>
            </a:fld>
            <a:endParaRPr lang="en-US"/>
          </a:p>
        </p:txBody>
      </p:sp>
    </p:spTree>
    <p:extLst>
      <p:ext uri="{BB962C8B-B14F-4D97-AF65-F5344CB8AC3E}">
        <p14:creationId xmlns:p14="http://schemas.microsoft.com/office/powerpoint/2010/main" val="1725010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2</a:t>
            </a:fld>
            <a:endParaRPr lang="en-US" dirty="0"/>
          </a:p>
        </p:txBody>
      </p:sp>
    </p:spTree>
    <p:extLst>
      <p:ext uri="{BB962C8B-B14F-4D97-AF65-F5344CB8AC3E}">
        <p14:creationId xmlns:p14="http://schemas.microsoft.com/office/powerpoint/2010/main" val="92438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23</a:t>
            </a:fld>
            <a:endParaRPr lang="en-US"/>
          </a:p>
        </p:txBody>
      </p:sp>
    </p:spTree>
    <p:extLst>
      <p:ext uri="{BB962C8B-B14F-4D97-AF65-F5344CB8AC3E}">
        <p14:creationId xmlns:p14="http://schemas.microsoft.com/office/powerpoint/2010/main" val="1710425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25</a:t>
            </a:fld>
            <a:endParaRPr lang="en-US"/>
          </a:p>
        </p:txBody>
      </p:sp>
    </p:spTree>
    <p:extLst>
      <p:ext uri="{BB962C8B-B14F-4D97-AF65-F5344CB8AC3E}">
        <p14:creationId xmlns:p14="http://schemas.microsoft.com/office/powerpoint/2010/main" val="3236248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26</a:t>
            </a:fld>
            <a:endParaRPr lang="en-US"/>
          </a:p>
        </p:txBody>
      </p:sp>
    </p:spTree>
    <p:extLst>
      <p:ext uri="{BB962C8B-B14F-4D97-AF65-F5344CB8AC3E}">
        <p14:creationId xmlns:p14="http://schemas.microsoft.com/office/powerpoint/2010/main" val="3723533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27</a:t>
            </a:fld>
            <a:endParaRPr lang="en-US"/>
          </a:p>
        </p:txBody>
      </p:sp>
    </p:spTree>
    <p:extLst>
      <p:ext uri="{BB962C8B-B14F-4D97-AF65-F5344CB8AC3E}">
        <p14:creationId xmlns:p14="http://schemas.microsoft.com/office/powerpoint/2010/main" val="2539711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28</a:t>
            </a:fld>
            <a:endParaRPr lang="en-US"/>
          </a:p>
        </p:txBody>
      </p:sp>
    </p:spTree>
    <p:extLst>
      <p:ext uri="{BB962C8B-B14F-4D97-AF65-F5344CB8AC3E}">
        <p14:creationId xmlns:p14="http://schemas.microsoft.com/office/powerpoint/2010/main" val="461676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4</a:t>
            </a:fld>
            <a:endParaRPr lang="en-US" dirty="0"/>
          </a:p>
        </p:txBody>
      </p:sp>
    </p:spTree>
    <p:extLst>
      <p:ext uri="{BB962C8B-B14F-4D97-AF65-F5344CB8AC3E}">
        <p14:creationId xmlns:p14="http://schemas.microsoft.com/office/powerpoint/2010/main" val="1314638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5</a:t>
            </a:fld>
            <a:endParaRPr lang="en-US" dirty="0"/>
          </a:p>
        </p:txBody>
      </p:sp>
    </p:spTree>
    <p:extLst>
      <p:ext uri="{BB962C8B-B14F-4D97-AF65-F5344CB8AC3E}">
        <p14:creationId xmlns:p14="http://schemas.microsoft.com/office/powerpoint/2010/main" val="372825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6</a:t>
            </a:fld>
            <a:endParaRPr lang="en-US" dirty="0"/>
          </a:p>
        </p:txBody>
      </p:sp>
    </p:spTree>
    <p:extLst>
      <p:ext uri="{BB962C8B-B14F-4D97-AF65-F5344CB8AC3E}">
        <p14:creationId xmlns:p14="http://schemas.microsoft.com/office/powerpoint/2010/main" val="1758460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8</a:t>
            </a:fld>
            <a:endParaRPr lang="en-US" dirty="0"/>
          </a:p>
        </p:txBody>
      </p:sp>
    </p:spTree>
    <p:extLst>
      <p:ext uri="{BB962C8B-B14F-4D97-AF65-F5344CB8AC3E}">
        <p14:creationId xmlns:p14="http://schemas.microsoft.com/office/powerpoint/2010/main" val="52956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55700" y="708025"/>
            <a:ext cx="4724400" cy="3544888"/>
          </a:xfrm>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C1AEEC-3092-4B52-B22A-95532C610A3A}" type="slidenum">
              <a:rPr lang="en-US" smtClean="0"/>
              <a:pPr/>
              <a:t>9</a:t>
            </a:fld>
            <a:endParaRPr lang="en-US" dirty="0"/>
          </a:p>
        </p:txBody>
      </p:sp>
    </p:spTree>
    <p:extLst>
      <p:ext uri="{BB962C8B-B14F-4D97-AF65-F5344CB8AC3E}">
        <p14:creationId xmlns:p14="http://schemas.microsoft.com/office/powerpoint/2010/main" val="80132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10</a:t>
            </a:fld>
            <a:endParaRPr lang="en-US" dirty="0"/>
          </a:p>
        </p:txBody>
      </p:sp>
    </p:spTree>
    <p:extLst>
      <p:ext uri="{BB962C8B-B14F-4D97-AF65-F5344CB8AC3E}">
        <p14:creationId xmlns:p14="http://schemas.microsoft.com/office/powerpoint/2010/main" val="2615991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11</a:t>
            </a:fld>
            <a:endParaRPr lang="en-US" dirty="0"/>
          </a:p>
        </p:txBody>
      </p:sp>
    </p:spTree>
    <p:extLst>
      <p:ext uri="{BB962C8B-B14F-4D97-AF65-F5344CB8AC3E}">
        <p14:creationId xmlns:p14="http://schemas.microsoft.com/office/powerpoint/2010/main" val="64285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8B8E7D2-F905-46E3-BDD3-0258335A3216}" type="datetime1">
              <a:rPr lang="en-US" smtClean="0"/>
              <a:pPr/>
              <a:t>1/6/2021</a:t>
            </a:fld>
            <a:endParaRPr lang="en-US" sz="1600"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B5ADC2-7248-4799-8E52-477E151C3EE9}" type="slidenum">
              <a:rPr lang="en-US" smtClean="0"/>
              <a:pPr/>
              <a:t>‹#›</a:t>
            </a:fld>
            <a:endParaRPr lang="en-US" dirty="0"/>
          </a:p>
        </p:txBody>
      </p:sp>
    </p:spTree>
    <p:extLst>
      <p:ext uri="{BB962C8B-B14F-4D97-AF65-F5344CB8AC3E}">
        <p14:creationId xmlns:p14="http://schemas.microsoft.com/office/powerpoint/2010/main" val="382603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38BEC-55E3-4F9D-B5C5-76D23951C04A}" type="datetime1">
              <a:rPr lang="en-US" smtClean="0"/>
              <a:pPr/>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dirty="0"/>
          </a:p>
        </p:txBody>
      </p:sp>
    </p:spTree>
    <p:extLst>
      <p:ext uri="{BB962C8B-B14F-4D97-AF65-F5344CB8AC3E}">
        <p14:creationId xmlns:p14="http://schemas.microsoft.com/office/powerpoint/2010/main" val="307577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38BEC-55E3-4F9D-B5C5-76D23951C04A}" type="datetime1">
              <a:rPr lang="en-US" smtClean="0"/>
              <a:pPr/>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dirty="0"/>
          </a:p>
        </p:txBody>
      </p:sp>
    </p:spTree>
    <p:extLst>
      <p:ext uri="{BB962C8B-B14F-4D97-AF65-F5344CB8AC3E}">
        <p14:creationId xmlns:p14="http://schemas.microsoft.com/office/powerpoint/2010/main" val="3689528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38BEC-55E3-4F9D-B5C5-76D23951C04A}" type="datetime1">
              <a:rPr lang="en-US" smtClean="0"/>
              <a:pPr/>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dirty="0"/>
          </a:p>
        </p:txBody>
      </p:sp>
    </p:spTree>
    <p:extLst>
      <p:ext uri="{BB962C8B-B14F-4D97-AF65-F5344CB8AC3E}">
        <p14:creationId xmlns:p14="http://schemas.microsoft.com/office/powerpoint/2010/main" val="4221202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B568A0-62B0-4129-95C4-7270BF844D61}" type="datetime1">
              <a:rPr lang="en-US" smtClean="0"/>
              <a:pPr/>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7C1B20-DEF4-46E3-B77F-0FB6B8193D90}" type="slidenum">
              <a:rPr lang="en-US" smtClean="0"/>
              <a:pPr/>
              <a:t>‹#›</a:t>
            </a:fld>
            <a:endParaRPr lang="en-US" dirty="0"/>
          </a:p>
        </p:txBody>
      </p:sp>
    </p:spTree>
    <p:extLst>
      <p:ext uri="{BB962C8B-B14F-4D97-AF65-F5344CB8AC3E}">
        <p14:creationId xmlns:p14="http://schemas.microsoft.com/office/powerpoint/2010/main" val="359382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D7F31A-E594-408B-8114-4F8438303DA3}" type="datetime1">
              <a:rPr lang="en-US" smtClean="0"/>
              <a:pPr/>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7C1B20-DEF4-46E3-B77F-0FB6B8193D90}" type="slidenum">
              <a:rPr lang="en-US" smtClean="0"/>
              <a:pPr/>
              <a:t>‹#›</a:t>
            </a:fld>
            <a:endParaRPr lang="en-US" dirty="0"/>
          </a:p>
        </p:txBody>
      </p:sp>
    </p:spTree>
    <p:extLst>
      <p:ext uri="{BB962C8B-B14F-4D97-AF65-F5344CB8AC3E}">
        <p14:creationId xmlns:p14="http://schemas.microsoft.com/office/powerpoint/2010/main" val="4147732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978398-2A5A-4309-94C2-82E465C1DCF8}" type="datetime1">
              <a:rPr lang="en-US" smtClean="0"/>
              <a:pPr/>
              <a:t>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7C1B20-DEF4-46E3-B77F-0FB6B8193D90}" type="slidenum">
              <a:rPr lang="en-US" smtClean="0"/>
              <a:pPr/>
              <a:t>‹#›</a:t>
            </a:fld>
            <a:endParaRPr lang="en-US" dirty="0"/>
          </a:p>
        </p:txBody>
      </p:sp>
    </p:spTree>
    <p:extLst>
      <p:ext uri="{BB962C8B-B14F-4D97-AF65-F5344CB8AC3E}">
        <p14:creationId xmlns:p14="http://schemas.microsoft.com/office/powerpoint/2010/main" val="4002155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938BEC-55E3-4F9D-B5C5-76D23951C04A}" type="datetime1">
              <a:rPr lang="en-US" smtClean="0"/>
              <a:pPr/>
              <a:t>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dirty="0"/>
          </a:p>
        </p:txBody>
      </p:sp>
    </p:spTree>
    <p:extLst>
      <p:ext uri="{BB962C8B-B14F-4D97-AF65-F5344CB8AC3E}">
        <p14:creationId xmlns:p14="http://schemas.microsoft.com/office/powerpoint/2010/main" val="2885577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B58F6-778A-46C2-BFC0-8FD9B04A99E8}" type="datetime1">
              <a:rPr lang="en-US" smtClean="0"/>
              <a:pPr/>
              <a:t>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7C1B20-DEF4-46E3-B77F-0FB6B8193D90}" type="slidenum">
              <a:rPr lang="en-US" smtClean="0"/>
              <a:pPr/>
              <a:t>‹#›</a:t>
            </a:fld>
            <a:endParaRPr lang="en-US" dirty="0"/>
          </a:p>
        </p:txBody>
      </p:sp>
    </p:spTree>
    <p:extLst>
      <p:ext uri="{BB962C8B-B14F-4D97-AF65-F5344CB8AC3E}">
        <p14:creationId xmlns:p14="http://schemas.microsoft.com/office/powerpoint/2010/main" val="682581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3938BEC-55E3-4F9D-B5C5-76D23951C04A}" type="datetime1">
              <a:rPr lang="en-US" smtClean="0"/>
              <a:pPr/>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dirty="0"/>
          </a:p>
        </p:txBody>
      </p:sp>
    </p:spTree>
    <p:extLst>
      <p:ext uri="{BB962C8B-B14F-4D97-AF65-F5344CB8AC3E}">
        <p14:creationId xmlns:p14="http://schemas.microsoft.com/office/powerpoint/2010/main" val="4141938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3938BEC-55E3-4F9D-B5C5-76D23951C04A}" type="datetime1">
              <a:rPr lang="en-US" smtClean="0"/>
              <a:pPr/>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dirty="0"/>
          </a:p>
        </p:txBody>
      </p:sp>
    </p:spTree>
    <p:extLst>
      <p:ext uri="{BB962C8B-B14F-4D97-AF65-F5344CB8AC3E}">
        <p14:creationId xmlns:p14="http://schemas.microsoft.com/office/powerpoint/2010/main" val="103446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3938BEC-55E3-4F9D-B5C5-76D23951C04A}" type="datetime1">
              <a:rPr lang="en-US" smtClean="0"/>
              <a:pPr/>
              <a:t>1/6/2021</a:t>
            </a:fld>
            <a:endParaRPr lang="en-US" sz="1400" dirty="0">
              <a:solidFill>
                <a:schemeClr val="tx2"/>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r"/>
            <a:endParaRPr lang="en-US" sz="1400" dirty="0">
              <a:solidFill>
                <a:schemeClr val="tx2"/>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l"/>
            <a:fld id="{D4B5ADC2-7248-4799-8E52-477E151C3EE9}" type="slidenum">
              <a:rPr lang="en-US" sz="1400" b="1" smtClean="0">
                <a:solidFill>
                  <a:srgbClr val="FFFFFF"/>
                </a:solidFill>
              </a:rPr>
              <a:pPr algn="l"/>
              <a:t>‹#›</a:t>
            </a:fld>
            <a:endParaRPr lang="en-US" sz="1600" dirty="0">
              <a:solidFill>
                <a:schemeClr val="tx2"/>
              </a:solidFill>
            </a:endParaRPr>
          </a:p>
        </p:txBody>
      </p:sp>
    </p:spTree>
    <p:extLst>
      <p:ext uri="{BB962C8B-B14F-4D97-AF65-F5344CB8AC3E}">
        <p14:creationId xmlns:p14="http://schemas.microsoft.com/office/powerpoint/2010/main" val="104692750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utrgv.edu/recordsmanagemen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mailto:manuel.vidal@utrgv.edu" TargetMode="External"/><Relationship Id="rId3" Type="http://schemas.openxmlformats.org/officeDocument/2006/relationships/hyperlink" Target="mailto:recordsmanagement@utrgv.edu" TargetMode="External"/><Relationship Id="rId7" Type="http://schemas.openxmlformats.org/officeDocument/2006/relationships/hyperlink" Target="mailto:luis.hernandez@utrgv.ed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francisco.ramirez@utrgv.edu" TargetMode="External"/><Relationship Id="rId5" Type="http://schemas.openxmlformats.org/officeDocument/2006/relationships/hyperlink" Target="mailto:jesus.gonzalez@utrgv.edu" TargetMode="External"/><Relationship Id="rId10" Type="http://schemas.microsoft.com/office/2007/relationships/hdphoto" Target="../media/hdphoto1.wdp"/><Relationship Id="rId4" Type="http://schemas.openxmlformats.org/officeDocument/2006/relationships/hyperlink" Target="mailto:viola.dominguez@utrgv.edu" TargetMode="External"/><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duotone>
              <a:schemeClr val="bg2">
                <a:shade val="6000"/>
                <a:satMod val="120000"/>
              </a:schemeClr>
              <a:schemeClr val="bg2">
                <a:tint val="90000"/>
              </a:schemeClr>
            </a:duotone>
            <a:lum/>
          </a:blip>
          <a:srcRect/>
          <a:tile tx="0" ty="0" sx="35000" sy="40000" flip="x" algn="tl"/>
        </a:blip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1143000" y="228600"/>
            <a:ext cx="6858000" cy="1752600"/>
          </a:xfrm>
        </p:spPr>
        <p:txBody>
          <a:bodyPr>
            <a:normAutofit/>
          </a:bodyPr>
          <a:lstStyle/>
          <a:p>
            <a:pPr algn="ctr"/>
            <a:r>
              <a:rPr lang="en-US" b="1" dirty="0"/>
              <a:t>Training for Records Coordinators and Managers</a:t>
            </a:r>
            <a:endParaRPr lang="en-US" b="1" dirty="0">
              <a:ln/>
            </a:endParaRPr>
          </a:p>
        </p:txBody>
      </p:sp>
      <p:sp>
        <p:nvSpPr>
          <p:cNvPr id="3" name="Rectangle 2"/>
          <p:cNvSpPr>
            <a:spLocks noGrp="1"/>
          </p:cNvSpPr>
          <p:nvPr>
            <p:ph type="subTitle" idx="1"/>
          </p:nvPr>
        </p:nvSpPr>
        <p:spPr>
          <a:xfrm>
            <a:off x="1144349" y="2362200"/>
            <a:ext cx="6858000" cy="360362"/>
          </a:xfrm>
        </p:spPr>
        <p:txBody>
          <a:bodyPr/>
          <a:lstStyle/>
          <a:p>
            <a:pPr algn="ctr"/>
            <a:r>
              <a:rPr lang="en-US" b="1" dirty="0"/>
              <a:t>The University of Texas Rio Grande Valley</a:t>
            </a:r>
          </a:p>
        </p:txBody>
      </p:sp>
      <p:pic>
        <p:nvPicPr>
          <p:cNvPr id="4" name="Picture 3"/>
          <p:cNvPicPr/>
          <p:nvPr/>
        </p:nvPicPr>
        <p:blipFill rotWithShape="1">
          <a:blip r:embed="rId4">
            <a:duotone>
              <a:schemeClr val="accent2">
                <a:shade val="45000"/>
                <a:satMod val="135000"/>
              </a:schemeClr>
              <a:prstClr val="white"/>
            </a:duotone>
          </a:blip>
          <a:srcRect l="5288" t="24808" r="74039" b="23611"/>
          <a:stretch/>
        </p:blipFill>
        <p:spPr bwMode="auto">
          <a:xfrm>
            <a:off x="914400" y="2722562"/>
            <a:ext cx="7315200" cy="3830638"/>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3400" advTm="7295">
        <p14:reveal/>
      </p:transition>
    </mc:Choice>
    <mc:Fallback xmlns="">
      <p:transition spd="slow" advTm="7295">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800100"/>
            <a:ext cx="6553200" cy="952500"/>
          </a:xfrm>
        </p:spPr>
        <p:txBody>
          <a:bodyPr/>
          <a:lstStyle/>
          <a:p>
            <a:pPr algn="ctr">
              <a:defRPr/>
            </a:pPr>
            <a:r>
              <a:rPr lang="en-US" sz="4000" b="1" dirty="0"/>
              <a:t>Understanding E-Mail</a:t>
            </a:r>
            <a:endParaRPr lang="en-US" sz="4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279422">
            <a:off x="555992" y="718645"/>
            <a:ext cx="2739956" cy="2280022"/>
          </a:xfrm>
          <a:prstGeom prst="rect">
            <a:avLst/>
          </a:prstGeom>
        </p:spPr>
      </p:pic>
      <p:sp>
        <p:nvSpPr>
          <p:cNvPr id="3" name="Content Placeholder 2"/>
          <p:cNvSpPr>
            <a:spLocks noGrp="1"/>
          </p:cNvSpPr>
          <p:nvPr>
            <p:ph idx="1"/>
          </p:nvPr>
        </p:nvSpPr>
        <p:spPr>
          <a:xfrm>
            <a:off x="533400" y="3429000"/>
            <a:ext cx="8077200" cy="2667000"/>
          </a:xfrm>
        </p:spPr>
        <p:txBody>
          <a:bodyPr/>
          <a:lstStyle/>
          <a:p>
            <a:pPr marL="514350" indent="-514350">
              <a:buFont typeface="+mj-lt"/>
              <a:buAutoNum type="arabicPeriod"/>
              <a:defRPr/>
            </a:pPr>
            <a:r>
              <a:rPr lang="en-US" sz="2400" dirty="0"/>
              <a:t>An e-mail </a:t>
            </a:r>
            <a:r>
              <a:rPr lang="en-US" sz="2400" b="1" dirty="0"/>
              <a:t>can be a record </a:t>
            </a:r>
            <a:r>
              <a:rPr lang="en-US" sz="2400" dirty="0"/>
              <a:t>– it is a medium (or format) that a record can be stored in.</a:t>
            </a:r>
          </a:p>
          <a:p>
            <a:pPr marL="514350" indent="-514350">
              <a:buFont typeface="+mj-lt"/>
              <a:buAutoNum type="arabicPeriod"/>
              <a:defRPr/>
            </a:pPr>
            <a:r>
              <a:rPr lang="en-US" sz="2400" dirty="0"/>
              <a:t>You are responsible for determining whether the </a:t>
            </a:r>
            <a:r>
              <a:rPr lang="en-US" sz="2400" b="1" dirty="0"/>
              <a:t>content</a:t>
            </a:r>
            <a:r>
              <a:rPr lang="en-US" sz="2400" dirty="0"/>
              <a:t> in an email is a record and needs to be saved according to the Records Retention Schedule.</a:t>
            </a:r>
          </a:p>
          <a:p>
            <a:pPr marL="514350" indent="-514350">
              <a:buFont typeface="+mj-lt"/>
              <a:buAutoNum type="arabicPeriod"/>
              <a:defRPr/>
            </a:pPr>
            <a:r>
              <a:rPr lang="en-US" sz="2400" dirty="0"/>
              <a:t>You will not find a line item on the RRS for emails.</a:t>
            </a:r>
          </a:p>
        </p:txBody>
      </p:sp>
      <p:sp>
        <p:nvSpPr>
          <p:cNvPr id="6" name="TextBox 5"/>
          <p:cNvSpPr txBox="1"/>
          <p:nvPr/>
        </p:nvSpPr>
        <p:spPr>
          <a:xfrm>
            <a:off x="3733800" y="1705902"/>
            <a:ext cx="4953000" cy="1200329"/>
          </a:xfrm>
          <a:prstGeom prst="rect">
            <a:avLst/>
          </a:prstGeom>
          <a:noFill/>
        </p:spPr>
        <p:txBody>
          <a:bodyPr wrap="square" rtlCol="0">
            <a:spAutoFit/>
          </a:bodyPr>
          <a:lstStyle/>
          <a:p>
            <a:r>
              <a:rPr lang="en-US" sz="3600" dirty="0">
                <a:solidFill>
                  <a:schemeClr val="bg2">
                    <a:lumMod val="25000"/>
                  </a:schemeClr>
                </a:solidFill>
              </a:rPr>
              <a:t>3 important things </a:t>
            </a:r>
          </a:p>
          <a:p>
            <a:r>
              <a:rPr lang="en-US" sz="3600" dirty="0"/>
              <a:t>you </a:t>
            </a:r>
            <a:r>
              <a:rPr lang="en-US" sz="3600" i="1" dirty="0"/>
              <a:t>must</a:t>
            </a:r>
            <a:r>
              <a:rPr lang="en-US" sz="3600" dirty="0"/>
              <a:t> remember:</a:t>
            </a:r>
          </a:p>
        </p:txBody>
      </p:sp>
    </p:spTree>
    <p:extLst>
      <p:ext uri="{BB962C8B-B14F-4D97-AF65-F5344CB8AC3E}">
        <p14:creationId xmlns:p14="http://schemas.microsoft.com/office/powerpoint/2010/main" val="252515039"/>
      </p:ext>
    </p:extLst>
  </p:cSld>
  <p:clrMapOvr>
    <a:masterClrMapping/>
  </p:clrMapOvr>
  <mc:AlternateContent xmlns:mc="http://schemas.openxmlformats.org/markup-compatibility/2006" xmlns:p14="http://schemas.microsoft.com/office/powerpoint/2010/main">
    <mc:Choice Requires="p14">
      <p:transition spd="slow" p14:dur="2000" advTm="11"/>
    </mc:Choice>
    <mc:Fallback xmlns="">
      <p:transition spd="slow" advTm="1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0366"/>
            <a:ext cx="9144000" cy="799834"/>
          </a:xfrm>
          <a:effectLst/>
        </p:spPr>
        <p:txBody>
          <a:bodyPr anchor="t"/>
          <a:lstStyle/>
          <a:p>
            <a:pPr algn="just">
              <a:defRPr/>
            </a:pPr>
            <a:r>
              <a:rPr lang="en-US" sz="4000" b="1" spc="-150" dirty="0"/>
              <a:t>     E-mails Not Considered Records:</a:t>
            </a:r>
            <a:endParaRPr lang="en-US" sz="4000" spc="-150" dirty="0"/>
          </a:p>
        </p:txBody>
      </p:sp>
      <p:sp>
        <p:nvSpPr>
          <p:cNvPr id="3" name="Content Placeholder 2"/>
          <p:cNvSpPr>
            <a:spLocks noGrp="1"/>
          </p:cNvSpPr>
          <p:nvPr>
            <p:ph idx="1"/>
          </p:nvPr>
        </p:nvSpPr>
        <p:spPr>
          <a:xfrm>
            <a:off x="304800" y="1524000"/>
            <a:ext cx="8763000" cy="3771636"/>
          </a:xfrm>
        </p:spPr>
        <p:txBody>
          <a:bodyPr/>
          <a:lstStyle/>
          <a:p>
            <a:pPr marL="231775" indent="-231775">
              <a:defRPr/>
            </a:pPr>
            <a:r>
              <a:rPr lang="en-US" sz="2400" b="1" dirty="0">
                <a:solidFill>
                  <a:schemeClr val="bg2">
                    <a:lumMod val="25000"/>
                  </a:schemeClr>
                </a:solidFill>
              </a:rPr>
              <a:t>Spam</a:t>
            </a:r>
            <a:r>
              <a:rPr lang="en-US" sz="2400" b="1" spc="-150" dirty="0">
                <a:solidFill>
                  <a:schemeClr val="bg2">
                    <a:lumMod val="25000"/>
                  </a:schemeClr>
                </a:solidFill>
              </a:rPr>
              <a:t>:</a:t>
            </a:r>
            <a:r>
              <a:rPr lang="en-US" sz="2400" spc="-150" dirty="0"/>
              <a:t> </a:t>
            </a:r>
            <a:r>
              <a:rPr lang="en-US" sz="2400" dirty="0"/>
              <a:t>not a record according to Records Management standards.</a:t>
            </a:r>
          </a:p>
          <a:p>
            <a:pPr marL="231775" indent="-231775">
              <a:defRPr/>
            </a:pPr>
            <a:r>
              <a:rPr lang="en-US" sz="2400" b="1" dirty="0">
                <a:solidFill>
                  <a:schemeClr val="bg2">
                    <a:lumMod val="25000"/>
                  </a:schemeClr>
                </a:solidFill>
              </a:rPr>
              <a:t>CC’s / BCC’s</a:t>
            </a:r>
            <a:r>
              <a:rPr lang="en-US" sz="2400" b="1" spc="-150" dirty="0">
                <a:solidFill>
                  <a:schemeClr val="bg2">
                    <a:lumMod val="25000"/>
                  </a:schemeClr>
                </a:solidFill>
              </a:rPr>
              <a:t>:</a:t>
            </a:r>
            <a:r>
              <a:rPr lang="en-US" sz="2400" spc="-150" dirty="0"/>
              <a:t> </a:t>
            </a:r>
            <a:r>
              <a:rPr lang="en-US" sz="2400" dirty="0"/>
              <a:t>same as a paper convenience copy, you are not the record custodian.</a:t>
            </a:r>
          </a:p>
        </p:txBody>
      </p:sp>
      <p:pic>
        <p:nvPicPr>
          <p:cNvPr id="5129" name="Picture 9" descr="C:\Users\BI05434\AppData\Local\Microsoft\Windows\Temporary Internet Files\Content.IE5\FQCS6BD6\trash-can-8452-large[1].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53200" y="2682760"/>
            <a:ext cx="2413000" cy="3444111"/>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bwMode="auto">
          <a:xfrm>
            <a:off x="304800" y="2669948"/>
            <a:ext cx="6019800" cy="20349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defRPr/>
            </a:pPr>
            <a:r>
              <a:rPr lang="en-US" sz="2400" b="1" dirty="0">
                <a:solidFill>
                  <a:schemeClr val="bg2">
                    <a:lumMod val="25000"/>
                  </a:schemeClr>
                </a:solidFill>
              </a:rPr>
              <a:t>Unsolicited email: </a:t>
            </a:r>
            <a:r>
              <a:rPr lang="en-US" sz="2400" dirty="0"/>
              <a:t>vendors, non-work related e-mail from coworkers, news articles.</a:t>
            </a:r>
          </a:p>
          <a:p>
            <a:pPr marL="231775" indent="-231775">
              <a:defRPr/>
            </a:pPr>
            <a:r>
              <a:rPr lang="en-US" sz="2400" b="1" dirty="0">
                <a:solidFill>
                  <a:schemeClr val="bg2">
                    <a:lumMod val="25000"/>
                  </a:schemeClr>
                </a:solidFill>
              </a:rPr>
              <a:t>Personal email: </a:t>
            </a:r>
            <a:r>
              <a:rPr lang="en-US" sz="2400" dirty="0"/>
              <a:t>no relevance to UTRGV business.</a:t>
            </a:r>
          </a:p>
        </p:txBody>
      </p:sp>
    </p:spTree>
    <p:extLst>
      <p:ext uri="{BB962C8B-B14F-4D97-AF65-F5344CB8AC3E}">
        <p14:creationId xmlns:p14="http://schemas.microsoft.com/office/powerpoint/2010/main" val="294273397"/>
      </p:ext>
    </p:extLst>
  </p:cSld>
  <p:clrMapOvr>
    <a:masterClrMapping/>
  </p:clrMapOvr>
  <mc:AlternateContent xmlns:mc="http://schemas.openxmlformats.org/markup-compatibility/2006" xmlns:p14="http://schemas.microsoft.com/office/powerpoint/2010/main">
    <mc:Choice Requires="p14">
      <p:transition spd="slow" p14:dur="2000" advTm="20957"/>
    </mc:Choice>
    <mc:Fallback xmlns="">
      <p:transition spd="slow" advTm="2095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8229600" cy="825500"/>
          </a:xfrm>
          <a:effectLst/>
        </p:spPr>
        <p:txBody>
          <a:bodyPr rtlCol="0">
            <a:normAutofit/>
          </a:bodyPr>
          <a:lstStyle/>
          <a:p>
            <a:pPr algn="ctr">
              <a:defRPr/>
            </a:pPr>
            <a:r>
              <a:rPr lang="en-US" sz="3600" b="1" dirty="0"/>
              <a:t>Electronic Records or </a:t>
            </a:r>
            <a:r>
              <a:rPr lang="en-US" sz="3600" b="1" i="1" dirty="0"/>
              <a:t>E-Records</a:t>
            </a:r>
          </a:p>
        </p:txBody>
      </p:sp>
      <p:sp>
        <p:nvSpPr>
          <p:cNvPr id="4" name="Content Placeholder 3"/>
          <p:cNvSpPr>
            <a:spLocks noGrp="1"/>
          </p:cNvSpPr>
          <p:nvPr>
            <p:ph idx="1"/>
          </p:nvPr>
        </p:nvSpPr>
        <p:spPr>
          <a:xfrm>
            <a:off x="304800" y="993297"/>
            <a:ext cx="8610600" cy="2044700"/>
          </a:xfrm>
        </p:spPr>
        <p:txBody>
          <a:bodyPr>
            <a:normAutofit lnSpcReduction="10000"/>
          </a:bodyPr>
          <a:lstStyle/>
          <a:p>
            <a:pPr>
              <a:defRPr/>
            </a:pPr>
            <a:r>
              <a:rPr lang="en-US" sz="2400" dirty="0"/>
              <a:t>E-Records are state records that are </a:t>
            </a:r>
            <a:r>
              <a:rPr lang="en-US" sz="2400" b="1" dirty="0">
                <a:solidFill>
                  <a:schemeClr val="bg2">
                    <a:lumMod val="25000"/>
                  </a:schemeClr>
                </a:solidFill>
              </a:rPr>
              <a:t>stored electronically</a:t>
            </a:r>
            <a:r>
              <a:rPr lang="en-US" sz="2400" dirty="0"/>
              <a:t>. (Servers, email archives and databases, etc.)  </a:t>
            </a:r>
          </a:p>
          <a:p>
            <a:pPr>
              <a:defRPr/>
            </a:pPr>
            <a:r>
              <a:rPr lang="en-US" sz="2400" dirty="0"/>
              <a:t>Once you make a paper state record electronic (by scanning, etc.), the paper record can be destroyed (by following the requirements on the Records Retention Schedule) and the electronic copy becomes the </a:t>
            </a:r>
            <a:r>
              <a:rPr lang="en-US" sz="2400" b="1" dirty="0">
                <a:solidFill>
                  <a:schemeClr val="bg2">
                    <a:lumMod val="25000"/>
                  </a:schemeClr>
                </a:solidFill>
              </a:rPr>
              <a:t>official record</a:t>
            </a:r>
            <a:r>
              <a:rPr lang="en-US" sz="2400" dirty="0"/>
              <a:t>.</a:t>
            </a:r>
            <a:endParaRPr lang="en-US" sz="2800" dirty="0"/>
          </a:p>
        </p:txBody>
      </p:sp>
      <p:pic>
        <p:nvPicPr>
          <p:cNvPr id="6147" name="Picture 3" descr="C:\Users\BI05434\AppData\Local\Microsoft\Windows\Temporary Internet Files\Content.IE5\K3YK0KN6\R522_03[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12082" y="3048000"/>
            <a:ext cx="383191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p:cNvSpPr txBox="1">
            <a:spLocks/>
          </p:cNvSpPr>
          <p:nvPr/>
        </p:nvSpPr>
        <p:spPr bwMode="auto">
          <a:xfrm>
            <a:off x="304800" y="3505200"/>
            <a:ext cx="58674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dirty="0"/>
              <a:t>Electronic records (soft copies) </a:t>
            </a:r>
            <a:r>
              <a:rPr lang="en-US" sz="2400" b="1" dirty="0">
                <a:solidFill>
                  <a:schemeClr val="bg2">
                    <a:lumMod val="25000"/>
                  </a:schemeClr>
                </a:solidFill>
              </a:rPr>
              <a:t>must follow </a:t>
            </a:r>
            <a:r>
              <a:rPr lang="en-US" sz="2400" dirty="0"/>
              <a:t>the retention schedule the same way paper records (hard copies) do.</a:t>
            </a:r>
          </a:p>
          <a:p>
            <a:pPr marL="0" indent="0">
              <a:buNone/>
              <a:defRPr/>
            </a:pPr>
            <a:endParaRPr lang="en-US" sz="2800" dirty="0"/>
          </a:p>
          <a:p>
            <a:pPr>
              <a:defRPr/>
            </a:pPr>
            <a:endParaRPr lang="en-US" sz="2800" dirty="0"/>
          </a:p>
        </p:txBody>
      </p:sp>
    </p:spTree>
    <p:extLst>
      <p:ext uri="{BB962C8B-B14F-4D97-AF65-F5344CB8AC3E}">
        <p14:creationId xmlns:p14="http://schemas.microsoft.com/office/powerpoint/2010/main" val="3518923141"/>
      </p:ext>
    </p:extLst>
  </p:cSld>
  <p:clrMapOvr>
    <a:masterClrMapping/>
  </p:clrMapOvr>
  <mc:AlternateContent xmlns:mc="http://schemas.openxmlformats.org/markup-compatibility/2006" xmlns:p14="http://schemas.microsoft.com/office/powerpoint/2010/main">
    <mc:Choice Requires="p14">
      <p:transition spd="slow" p14:dur="2000" advTm="15999"/>
    </mc:Choice>
    <mc:Fallback xmlns="">
      <p:transition spd="slow" advTm="1599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800100"/>
            <a:ext cx="8305800" cy="647700"/>
          </a:xfrm>
        </p:spPr>
        <p:txBody>
          <a:bodyPr/>
          <a:lstStyle/>
          <a:p>
            <a:pPr marL="0" indent="0" algn="ctr">
              <a:buNone/>
              <a:defRPr/>
            </a:pPr>
            <a:r>
              <a:rPr lang="en-US" sz="4000" b="1" i="1" dirty="0"/>
              <a:t>Records Retention Schedule</a:t>
            </a:r>
            <a:endParaRPr lang="en-US" b="1" i="1" dirty="0"/>
          </a:p>
        </p:txBody>
      </p:sp>
      <p:sp>
        <p:nvSpPr>
          <p:cNvPr id="5" name="TextBox 4"/>
          <p:cNvSpPr txBox="1"/>
          <p:nvPr/>
        </p:nvSpPr>
        <p:spPr>
          <a:xfrm>
            <a:off x="152400" y="4325135"/>
            <a:ext cx="8839200" cy="2031325"/>
          </a:xfrm>
          <a:prstGeom prst="rect">
            <a:avLst/>
          </a:prstGeom>
          <a:noFill/>
        </p:spPr>
        <p:txBody>
          <a:bodyPr wrap="square" rtlCol="0">
            <a:spAutoFit/>
          </a:bodyPr>
          <a:lstStyle/>
          <a:p>
            <a:pPr marL="285750" indent="-285750">
              <a:buFont typeface="Arial" panose="020B0604020202020204" pitchFamily="34" charset="0"/>
              <a:buChar char="•"/>
              <a:defRPr/>
            </a:pPr>
            <a:r>
              <a:rPr lang="en-US" dirty="0"/>
              <a:t>The </a:t>
            </a:r>
            <a:r>
              <a:rPr lang="en-US" b="1" dirty="0"/>
              <a:t>Texas State Library and Archives Commission</a:t>
            </a:r>
            <a:r>
              <a:rPr lang="en-US" dirty="0"/>
              <a:t> </a:t>
            </a:r>
            <a:r>
              <a:rPr lang="en-US" b="1" dirty="0"/>
              <a:t>(TSLAC) </a:t>
            </a:r>
            <a:r>
              <a:rPr lang="en-US" dirty="0"/>
              <a:t>is responsible for the State’s Records Retention Schedule and certifies all state agencies.</a:t>
            </a:r>
          </a:p>
          <a:p>
            <a:pPr marL="285750" indent="-285750">
              <a:buFont typeface="Arial" panose="020B0604020202020204" pitchFamily="34" charset="0"/>
              <a:buChar char="•"/>
              <a:defRPr/>
            </a:pPr>
            <a:endParaRPr lang="en-US" dirty="0"/>
          </a:p>
          <a:p>
            <a:pPr marL="285750" indent="-285750">
              <a:buFont typeface="Arial" panose="020B0604020202020204" pitchFamily="34" charset="0"/>
              <a:buChar char="•"/>
              <a:defRPr/>
            </a:pPr>
            <a:r>
              <a:rPr lang="en-US" dirty="0"/>
              <a:t>The </a:t>
            </a:r>
            <a:r>
              <a:rPr lang="en-US" b="1" dirty="0"/>
              <a:t>University Records Retention Schedule </a:t>
            </a:r>
            <a:r>
              <a:rPr lang="en-US" dirty="0"/>
              <a:t>aligns with the State Records Retention Schedule but also includes records series items that are specific to UTRGV.  It is an </a:t>
            </a:r>
            <a:r>
              <a:rPr lang="en-US" b="1" dirty="0"/>
              <a:t>official document </a:t>
            </a:r>
            <a:r>
              <a:rPr lang="en-US" dirty="0"/>
              <a:t>that must be followed. Failure to comply with the UTRGV creates risks for the University and its employees.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668561"/>
            <a:ext cx="4495799" cy="2466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ontent Placeholder 2"/>
          <p:cNvSpPr txBox="1">
            <a:spLocks/>
          </p:cNvSpPr>
          <p:nvPr/>
        </p:nvSpPr>
        <p:spPr bwMode="auto">
          <a:xfrm>
            <a:off x="6248400" y="1637437"/>
            <a:ext cx="2286000" cy="24980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endParaRPr lang="en-US" sz="2800" i="1" dirty="0">
              <a:solidFill>
                <a:schemeClr val="accent5">
                  <a:lumMod val="75000"/>
                </a:schemeClr>
              </a:solidFill>
            </a:endParaRPr>
          </a:p>
          <a:p>
            <a:pPr marL="0" indent="0" algn="ctr">
              <a:buNone/>
              <a:defRPr/>
            </a:pPr>
            <a:r>
              <a:rPr lang="en-US" sz="2800" i="1" dirty="0">
                <a:solidFill>
                  <a:schemeClr val="accent5">
                    <a:lumMod val="75000"/>
                  </a:schemeClr>
                </a:solidFill>
              </a:rPr>
              <a:t>“Keeping our Coordinators in a row”</a:t>
            </a:r>
          </a:p>
        </p:txBody>
      </p:sp>
    </p:spTree>
    <p:extLst>
      <p:ext uri="{BB962C8B-B14F-4D97-AF65-F5344CB8AC3E}">
        <p14:creationId xmlns:p14="http://schemas.microsoft.com/office/powerpoint/2010/main" val="26316788"/>
      </p:ext>
    </p:extLst>
  </p:cSld>
  <p:clrMapOvr>
    <a:masterClrMapping/>
  </p:clrMapOvr>
  <mc:AlternateContent xmlns:mc="http://schemas.openxmlformats.org/markup-compatibility/2006" xmlns:p14="http://schemas.microsoft.com/office/powerpoint/2010/main">
    <mc:Choice Requires="p14">
      <p:transition spd="slow" p14:dur="2000" advTm="11083"/>
    </mc:Choice>
    <mc:Fallback xmlns="">
      <p:transition spd="slow" advTm="1108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16" y="247650"/>
            <a:ext cx="8941859" cy="1028700"/>
          </a:xfrm>
        </p:spPr>
        <p:txBody>
          <a:bodyPr>
            <a:normAutofit/>
          </a:bodyPr>
          <a:lstStyle/>
          <a:p>
            <a:pPr algn="ctr">
              <a:defRPr/>
            </a:pPr>
            <a:r>
              <a:rPr lang="en-US" sz="4000" b="1" dirty="0"/>
              <a:t>What is the </a:t>
            </a:r>
            <a:r>
              <a:rPr lang="en-US" sz="4000" b="1" i="1" dirty="0"/>
              <a:t>purpose</a:t>
            </a:r>
            <a:r>
              <a:rPr lang="en-US" sz="4000" b="1" dirty="0"/>
              <a:t> of the UTRGV RRS?</a:t>
            </a:r>
          </a:p>
        </p:txBody>
      </p:sp>
      <p:sp>
        <p:nvSpPr>
          <p:cNvPr id="4" name="Content Placeholder 2"/>
          <p:cNvSpPr>
            <a:spLocks noGrp="1"/>
          </p:cNvSpPr>
          <p:nvPr>
            <p:ph idx="1"/>
          </p:nvPr>
        </p:nvSpPr>
        <p:spPr>
          <a:xfrm>
            <a:off x="484945" y="1371600"/>
            <a:ext cx="8153400" cy="3048000"/>
          </a:xfrm>
        </p:spPr>
        <p:txBody>
          <a:bodyPr/>
          <a:lstStyle/>
          <a:p>
            <a:pPr marL="0">
              <a:spcBef>
                <a:spcPts val="0"/>
              </a:spcBef>
              <a:spcAft>
                <a:spcPts val="1200"/>
              </a:spcAft>
              <a:defRPr/>
            </a:pPr>
            <a:r>
              <a:rPr lang="en-US" sz="2400" dirty="0"/>
              <a:t>Comply with </a:t>
            </a:r>
            <a:r>
              <a:rPr lang="en-US" sz="2400" b="1" dirty="0">
                <a:solidFill>
                  <a:schemeClr val="bg2">
                    <a:lumMod val="25000"/>
                  </a:schemeClr>
                </a:solidFill>
              </a:rPr>
              <a:t>state </a:t>
            </a:r>
            <a:r>
              <a:rPr lang="en-US" sz="2400" dirty="0"/>
              <a:t>and</a:t>
            </a:r>
            <a:r>
              <a:rPr lang="en-US" sz="2400" b="1" dirty="0">
                <a:solidFill>
                  <a:schemeClr val="bg2">
                    <a:lumMod val="25000"/>
                  </a:schemeClr>
                </a:solidFill>
              </a:rPr>
              <a:t> federal laws </a:t>
            </a:r>
            <a:r>
              <a:rPr lang="en-US" sz="2400" dirty="0">
                <a:solidFill>
                  <a:schemeClr val="bg2">
                    <a:lumMod val="25000"/>
                  </a:schemeClr>
                </a:solidFill>
              </a:rPr>
              <a:t>and</a:t>
            </a:r>
            <a:r>
              <a:rPr lang="en-US" sz="2400" b="1" dirty="0">
                <a:solidFill>
                  <a:schemeClr val="bg2">
                    <a:lumMod val="25000"/>
                  </a:schemeClr>
                </a:solidFill>
              </a:rPr>
              <a:t> regulations</a:t>
            </a:r>
          </a:p>
          <a:p>
            <a:pPr marL="0">
              <a:spcBef>
                <a:spcPts val="0"/>
              </a:spcBef>
              <a:spcAft>
                <a:spcPts val="1200"/>
              </a:spcAft>
              <a:defRPr/>
            </a:pPr>
            <a:r>
              <a:rPr lang="en-US" sz="2400" dirty="0"/>
              <a:t>Define </a:t>
            </a:r>
            <a:r>
              <a:rPr lang="en-US" sz="2400" b="1" dirty="0">
                <a:solidFill>
                  <a:schemeClr val="bg2">
                    <a:lumMod val="25000"/>
                  </a:schemeClr>
                </a:solidFill>
              </a:rPr>
              <a:t>retention requirements </a:t>
            </a:r>
            <a:r>
              <a:rPr lang="en-US" sz="2400" dirty="0">
                <a:solidFill>
                  <a:schemeClr val="bg2">
                    <a:lumMod val="25000"/>
                  </a:schemeClr>
                </a:solidFill>
              </a:rPr>
              <a:t>for</a:t>
            </a:r>
            <a:r>
              <a:rPr lang="en-US" sz="2400" dirty="0"/>
              <a:t> University staff</a:t>
            </a:r>
          </a:p>
          <a:p>
            <a:pPr marL="0">
              <a:spcBef>
                <a:spcPts val="0"/>
              </a:spcBef>
              <a:spcAft>
                <a:spcPts val="1200"/>
              </a:spcAft>
              <a:defRPr/>
            </a:pPr>
            <a:r>
              <a:rPr lang="en-US" sz="2400" dirty="0"/>
              <a:t>Provide </a:t>
            </a:r>
            <a:r>
              <a:rPr lang="en-US" sz="2400" b="1" dirty="0"/>
              <a:t>guidance on proper management of </a:t>
            </a:r>
            <a:r>
              <a:rPr lang="en-US" sz="2400" dirty="0"/>
              <a:t>UTRGV records</a:t>
            </a:r>
          </a:p>
          <a:p>
            <a:pPr marL="0">
              <a:spcBef>
                <a:spcPts val="0"/>
              </a:spcBef>
              <a:spcAft>
                <a:spcPts val="1200"/>
              </a:spcAft>
              <a:defRPr/>
            </a:pPr>
            <a:r>
              <a:rPr lang="en-US" sz="2400" dirty="0"/>
              <a:t>Identify, protect and secure </a:t>
            </a:r>
            <a:r>
              <a:rPr lang="en-US" sz="2400" b="1" dirty="0">
                <a:solidFill>
                  <a:schemeClr val="bg2">
                    <a:lumMod val="25000"/>
                  </a:schemeClr>
                </a:solidFill>
              </a:rPr>
              <a:t>vital records</a:t>
            </a:r>
          </a:p>
          <a:p>
            <a:pPr marL="0">
              <a:spcBef>
                <a:spcPts val="0"/>
              </a:spcBef>
              <a:spcAft>
                <a:spcPts val="1200"/>
              </a:spcAft>
              <a:defRPr/>
            </a:pPr>
            <a:r>
              <a:rPr lang="en-US" sz="2400" dirty="0"/>
              <a:t>Identify </a:t>
            </a:r>
            <a:r>
              <a:rPr lang="en-US" sz="2400" b="1" dirty="0">
                <a:solidFill>
                  <a:schemeClr val="bg2">
                    <a:lumMod val="25000"/>
                  </a:schemeClr>
                </a:solidFill>
              </a:rPr>
              <a:t>archival records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1" y="2667000"/>
            <a:ext cx="3012774" cy="4188303"/>
          </a:xfrm>
          <a:prstGeom prst="rect">
            <a:avLst/>
          </a:prstGeom>
        </p:spPr>
      </p:pic>
    </p:spTree>
    <p:extLst>
      <p:ext uri="{BB962C8B-B14F-4D97-AF65-F5344CB8AC3E}">
        <p14:creationId xmlns:p14="http://schemas.microsoft.com/office/powerpoint/2010/main" val="3403249489"/>
      </p:ext>
    </p:extLst>
  </p:cSld>
  <p:clrMapOvr>
    <a:masterClrMapping/>
  </p:clrMapOvr>
  <mc:AlternateContent xmlns:mc="http://schemas.openxmlformats.org/markup-compatibility/2006" xmlns:p14="http://schemas.microsoft.com/office/powerpoint/2010/main">
    <mc:Choice Requires="p14">
      <p:transition spd="slow" p14:dur="2000" advTm="15907"/>
    </mc:Choice>
    <mc:Fallback xmlns="">
      <p:transition spd="slow" advTm="1590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81100"/>
          </a:xfrm>
        </p:spPr>
        <p:txBody>
          <a:bodyPr>
            <a:normAutofit fontScale="90000"/>
          </a:bodyPr>
          <a:lstStyle/>
          <a:p>
            <a:pPr algn="ctr">
              <a:defRPr/>
            </a:pPr>
            <a:r>
              <a:rPr lang="en-US" sz="4000" b="1" dirty="0"/>
              <a:t>Where do I </a:t>
            </a:r>
            <a:r>
              <a:rPr lang="en-US" sz="4000" b="1" i="1" dirty="0"/>
              <a:t>find</a:t>
            </a:r>
            <a:r>
              <a:rPr lang="en-US" sz="4000" b="1" dirty="0"/>
              <a:t> the UTRGV Records Retention Schedule?</a:t>
            </a:r>
          </a:p>
        </p:txBody>
      </p:sp>
      <p:sp>
        <p:nvSpPr>
          <p:cNvPr id="6" name="Content Placeholder 2"/>
          <p:cNvSpPr>
            <a:spLocks noGrp="1"/>
          </p:cNvSpPr>
          <p:nvPr>
            <p:ph idx="1"/>
          </p:nvPr>
        </p:nvSpPr>
        <p:spPr>
          <a:xfrm>
            <a:off x="457200" y="5715000"/>
            <a:ext cx="8382000" cy="762000"/>
          </a:xfrm>
        </p:spPr>
        <p:txBody>
          <a:bodyPr>
            <a:normAutofit/>
          </a:bodyPr>
          <a:lstStyle/>
          <a:p>
            <a:pPr marL="0" indent="0" algn="ctr">
              <a:buNone/>
              <a:defRPr/>
            </a:pPr>
            <a:r>
              <a:rPr lang="en-US" sz="2400" dirty="0"/>
              <a:t>The UTRGV </a:t>
            </a:r>
            <a:r>
              <a:rPr lang="en-US" sz="2400" b="1" dirty="0">
                <a:solidFill>
                  <a:schemeClr val="bg2">
                    <a:lumMod val="25000"/>
                  </a:schemeClr>
                </a:solidFill>
              </a:rPr>
              <a:t>Records Retention Schedule</a:t>
            </a:r>
            <a:r>
              <a:rPr lang="en-US" sz="2400" dirty="0">
                <a:solidFill>
                  <a:schemeClr val="bg2">
                    <a:lumMod val="25000"/>
                  </a:schemeClr>
                </a:solidFill>
              </a:rPr>
              <a:t> </a:t>
            </a:r>
            <a:r>
              <a:rPr lang="en-US" sz="2400" dirty="0"/>
              <a:t>(RRS) can be found on the Records Management website under resources. </a:t>
            </a:r>
            <a:endParaRPr lang="en-US" sz="1900" dirty="0">
              <a:solidFill>
                <a:schemeClr val="accent1">
                  <a:lumMod val="20000"/>
                  <a:lumOff val="80000"/>
                </a:schemeClr>
              </a:solidFill>
              <a:effectLst>
                <a:outerShdw blurRad="38100" dist="38100" dir="2700000" algn="tl">
                  <a:srgbClr val="000000">
                    <a:alpha val="43137"/>
                  </a:srgbClr>
                </a:outerShdw>
              </a:effectLst>
            </a:endParaRPr>
          </a:p>
        </p:txBody>
      </p:sp>
      <p:sp>
        <p:nvSpPr>
          <p:cNvPr id="3" name="Rectangle 2"/>
          <p:cNvSpPr/>
          <p:nvPr/>
        </p:nvSpPr>
        <p:spPr>
          <a:xfrm>
            <a:off x="2339768" y="6368534"/>
            <a:ext cx="4370492" cy="369332"/>
          </a:xfrm>
          <a:prstGeom prst="rect">
            <a:avLst/>
          </a:prstGeom>
        </p:spPr>
        <p:txBody>
          <a:bodyPr wrap="none">
            <a:spAutoFit/>
          </a:bodyPr>
          <a:lstStyle/>
          <a:p>
            <a:pPr algn="ctr">
              <a:defRPr/>
            </a:pPr>
            <a:r>
              <a:rPr lang="en-US" dirty="0">
                <a:hlinkClick r:id="rId3"/>
              </a:rPr>
              <a:t>http://www.utrgv.edu/recordsmanagement</a:t>
            </a:r>
            <a:endParaRPr lang="en-US" dirty="0">
              <a:solidFill>
                <a:schemeClr val="accent1">
                  <a:lumMod val="20000"/>
                  <a:lumOff val="80000"/>
                </a:schemeClr>
              </a:solidFill>
              <a:effectLst>
                <a:outerShdw blurRad="38100" dist="38100" dir="2700000" algn="tl">
                  <a:srgbClr val="000000">
                    <a:alpha val="43137"/>
                  </a:srgbClr>
                </a:outerShdw>
              </a:effectLst>
            </a:endParaRPr>
          </a:p>
        </p:txBody>
      </p:sp>
      <p:pic>
        <p:nvPicPr>
          <p:cNvPr id="7" name="Picture 6"/>
          <p:cNvPicPr/>
          <p:nvPr/>
        </p:nvPicPr>
        <p:blipFill rotWithShape="1">
          <a:blip r:embed="rId4"/>
          <a:srcRect l="55484" t="21038" r="9759" b="4397"/>
          <a:stretch/>
        </p:blipFill>
        <p:spPr bwMode="auto">
          <a:xfrm>
            <a:off x="304800" y="1333500"/>
            <a:ext cx="8534400" cy="43524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3848696"/>
      </p:ext>
    </p:extLst>
  </p:cSld>
  <p:clrMapOvr>
    <a:masterClrMapping/>
  </p:clrMapOvr>
  <mc:AlternateContent xmlns:mc="http://schemas.openxmlformats.org/markup-compatibility/2006" xmlns:p14="http://schemas.microsoft.com/office/powerpoint/2010/main">
    <mc:Choice Requires="p14">
      <p:transition spd="slow" p14:dur="2000" advTm="11355"/>
    </mc:Choice>
    <mc:Fallback xmlns="">
      <p:transition spd="slow" advTm="1135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952500"/>
          </a:xfrm>
        </p:spPr>
        <p:txBody>
          <a:bodyPr>
            <a:normAutofit/>
          </a:bodyPr>
          <a:lstStyle/>
          <a:p>
            <a:pPr algn="ctr">
              <a:defRPr/>
            </a:pPr>
            <a:r>
              <a:rPr lang="en-US" sz="4000" b="1" dirty="0"/>
              <a:t>How do I </a:t>
            </a:r>
            <a:r>
              <a:rPr lang="en-US" sz="4000" b="1" i="1" dirty="0"/>
              <a:t>read</a:t>
            </a:r>
            <a:r>
              <a:rPr lang="en-US" sz="4000" b="1" dirty="0"/>
              <a:t> the RRS?</a:t>
            </a:r>
          </a:p>
        </p:txBody>
      </p:sp>
      <p:sp>
        <p:nvSpPr>
          <p:cNvPr id="3" name="Content Placeholder 2"/>
          <p:cNvSpPr>
            <a:spLocks noGrp="1"/>
          </p:cNvSpPr>
          <p:nvPr>
            <p:ph idx="1"/>
          </p:nvPr>
        </p:nvSpPr>
        <p:spPr>
          <a:xfrm>
            <a:off x="381000" y="990600"/>
            <a:ext cx="5722971" cy="4699000"/>
          </a:xfrm>
        </p:spPr>
        <p:txBody>
          <a:bodyPr/>
          <a:lstStyle/>
          <a:p>
            <a:pPr marL="0" indent="0" algn="ctr">
              <a:buNone/>
              <a:defRPr/>
            </a:pPr>
            <a:r>
              <a:rPr lang="en-US" sz="2400" dirty="0"/>
              <a:t>The schedule is broken down into </a:t>
            </a:r>
            <a:r>
              <a:rPr lang="en-US" sz="2400" b="1" dirty="0">
                <a:solidFill>
                  <a:schemeClr val="bg2">
                    <a:lumMod val="25000"/>
                  </a:schemeClr>
                </a:solidFill>
              </a:rPr>
              <a:t>13 fields</a:t>
            </a:r>
            <a:r>
              <a:rPr lang="en-US" sz="2400" dirty="0"/>
              <a:t>, but we will focus on 8</a:t>
            </a:r>
            <a:r>
              <a:rPr lang="en-US" sz="2400" b="1" dirty="0">
                <a:solidFill>
                  <a:schemeClr val="bg2">
                    <a:lumMod val="25000"/>
                  </a:schemeClr>
                </a:solidFill>
              </a:rPr>
              <a:t> key fields</a:t>
            </a:r>
            <a:r>
              <a:rPr lang="en-US" sz="2400" dirty="0"/>
              <a:t>:</a:t>
            </a:r>
          </a:p>
          <a:p>
            <a:pPr marL="914400" lvl="1" indent="-514350">
              <a:buFont typeface="Arial" charset="0"/>
              <a:buAutoNum type="arabicPeriod"/>
              <a:defRPr/>
            </a:pPr>
            <a:r>
              <a:rPr lang="en-US" sz="2400" dirty="0"/>
              <a:t>Agency Item Number (</a:t>
            </a:r>
            <a:r>
              <a:rPr lang="en-US" sz="2400" dirty="0">
                <a:solidFill>
                  <a:srgbClr val="FF0000"/>
                </a:solidFill>
              </a:rPr>
              <a:t>3</a:t>
            </a:r>
            <a:r>
              <a:rPr lang="en-US" sz="2400" dirty="0"/>
              <a:t>)</a:t>
            </a:r>
          </a:p>
          <a:p>
            <a:pPr marL="914400" lvl="1" indent="-514350">
              <a:buAutoNum type="arabicPeriod"/>
              <a:defRPr/>
            </a:pPr>
            <a:r>
              <a:rPr lang="en-US" sz="2400" dirty="0"/>
              <a:t>Record Series Item Number (</a:t>
            </a:r>
            <a:r>
              <a:rPr lang="en-US" sz="2400" dirty="0">
                <a:solidFill>
                  <a:srgbClr val="FF0000"/>
                </a:solidFill>
              </a:rPr>
              <a:t>4</a:t>
            </a:r>
            <a:r>
              <a:rPr lang="en-US" sz="2400" dirty="0"/>
              <a:t>) </a:t>
            </a:r>
          </a:p>
          <a:p>
            <a:pPr marL="914400" lvl="1" indent="-514350">
              <a:buAutoNum type="arabicPeriod"/>
              <a:defRPr/>
            </a:pPr>
            <a:r>
              <a:rPr lang="en-US" sz="2400" dirty="0"/>
              <a:t>Record Series Title (</a:t>
            </a:r>
            <a:r>
              <a:rPr lang="en-US" sz="2400" dirty="0">
                <a:solidFill>
                  <a:srgbClr val="FF0000"/>
                </a:solidFill>
              </a:rPr>
              <a:t>5</a:t>
            </a:r>
            <a:r>
              <a:rPr lang="en-US" sz="2400" dirty="0"/>
              <a:t>)</a:t>
            </a:r>
          </a:p>
          <a:p>
            <a:pPr marL="914400" lvl="1" indent="-514350">
              <a:buAutoNum type="arabicPeriod"/>
              <a:defRPr/>
            </a:pPr>
            <a:r>
              <a:rPr lang="en-US" sz="2400" dirty="0"/>
              <a:t>Description (</a:t>
            </a:r>
            <a:r>
              <a:rPr lang="en-US" sz="2400" dirty="0">
                <a:solidFill>
                  <a:srgbClr val="FF0000"/>
                </a:solidFill>
              </a:rPr>
              <a:t>6</a:t>
            </a:r>
            <a:r>
              <a:rPr lang="en-US" sz="2400" dirty="0"/>
              <a:t>)</a:t>
            </a:r>
          </a:p>
          <a:p>
            <a:pPr marL="914400" lvl="1" indent="-514350">
              <a:buAutoNum type="arabicPeriod"/>
              <a:defRPr/>
            </a:pPr>
            <a:r>
              <a:rPr lang="en-US" sz="2400" dirty="0"/>
              <a:t>Retention Period (</a:t>
            </a:r>
            <a:r>
              <a:rPr lang="en-US" sz="2400" dirty="0">
                <a:solidFill>
                  <a:srgbClr val="FF0000"/>
                </a:solidFill>
              </a:rPr>
              <a:t>8</a:t>
            </a:r>
            <a:r>
              <a:rPr lang="en-US" sz="2400" dirty="0"/>
              <a:t>)</a:t>
            </a:r>
          </a:p>
          <a:p>
            <a:pPr marL="914400" lvl="1" indent="-514350">
              <a:buAutoNum type="arabicPeriod"/>
              <a:defRPr/>
            </a:pPr>
            <a:r>
              <a:rPr lang="en-US" sz="2400" dirty="0"/>
              <a:t>Archival Code (requires review by the State Archivist) (</a:t>
            </a:r>
            <a:r>
              <a:rPr lang="en-US" sz="2400" dirty="0">
                <a:solidFill>
                  <a:srgbClr val="FF0000"/>
                </a:solidFill>
              </a:rPr>
              <a:t>10</a:t>
            </a:r>
            <a:r>
              <a:rPr lang="en-US" sz="2400" dirty="0"/>
              <a:t>)</a:t>
            </a:r>
          </a:p>
          <a:p>
            <a:pPr marL="914400" lvl="1" indent="-514350">
              <a:buFont typeface="Arial" panose="020B0604020202020204" pitchFamily="34" charset="0"/>
              <a:buAutoNum type="arabicPeriod"/>
              <a:defRPr/>
            </a:pPr>
            <a:r>
              <a:rPr lang="en-US" sz="2400" dirty="0"/>
              <a:t>Remarks (</a:t>
            </a:r>
            <a:r>
              <a:rPr lang="en-US" sz="2400" dirty="0">
                <a:solidFill>
                  <a:srgbClr val="FF0000"/>
                </a:solidFill>
              </a:rPr>
              <a:t>11</a:t>
            </a:r>
            <a:r>
              <a:rPr lang="en-US" sz="2400" dirty="0"/>
              <a:t>)</a:t>
            </a:r>
          </a:p>
          <a:p>
            <a:pPr marL="914400" lvl="1" indent="-514350">
              <a:buAutoNum type="arabicPeriod"/>
              <a:defRPr/>
            </a:pPr>
            <a:r>
              <a:rPr lang="en-US" sz="2400" dirty="0"/>
              <a:t>Legal Citations (</a:t>
            </a:r>
            <a:r>
              <a:rPr lang="en-US" sz="2400" dirty="0">
                <a:solidFill>
                  <a:srgbClr val="FF0000"/>
                </a:solidFill>
              </a:rPr>
              <a:t>12</a:t>
            </a:r>
            <a:r>
              <a:rPr lang="en-US" sz="2400" dirty="0"/>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3962400"/>
            <a:ext cx="5334000" cy="2895600"/>
          </a:xfrm>
          <a:prstGeom prst="rect">
            <a:avLst/>
          </a:prstGeom>
        </p:spPr>
      </p:pic>
    </p:spTree>
    <p:extLst>
      <p:ext uri="{BB962C8B-B14F-4D97-AF65-F5344CB8AC3E}">
        <p14:creationId xmlns:p14="http://schemas.microsoft.com/office/powerpoint/2010/main" val="3825443825"/>
      </p:ext>
    </p:extLst>
  </p:cSld>
  <p:clrMapOvr>
    <a:masterClrMapping/>
  </p:clrMapOvr>
  <mc:AlternateContent xmlns:mc="http://schemas.openxmlformats.org/markup-compatibility/2006" xmlns:p14="http://schemas.microsoft.com/office/powerpoint/2010/main">
    <mc:Choice Requires="p14">
      <p:transition spd="slow" p14:dur="2000" advTm="25731"/>
    </mc:Choice>
    <mc:Fallback xmlns="">
      <p:transition spd="slow" advTm="2573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4" name="Down Arrow 3"/>
          <p:cNvSpPr/>
          <p:nvPr/>
        </p:nvSpPr>
        <p:spPr>
          <a:xfrm>
            <a:off x="310551" y="1415796"/>
            <a:ext cx="152400" cy="521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753374" y="1327404"/>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1334938" y="1339280"/>
            <a:ext cx="152400" cy="673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8192938" y="1447484"/>
            <a:ext cx="152400" cy="5654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642449" y="1066800"/>
            <a:ext cx="152400" cy="3856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400800" y="961313"/>
            <a:ext cx="76200" cy="5654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6705600" y="1452487"/>
            <a:ext cx="152400" cy="5654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2384950" y="1384096"/>
            <a:ext cx="152400" cy="673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8078492"/>
      </p:ext>
    </p:extLst>
  </p:cSld>
  <p:clrMapOvr>
    <a:masterClrMapping/>
  </p:clrMapOvr>
  <mc:AlternateContent xmlns:mc="http://schemas.openxmlformats.org/markup-compatibility/2006" xmlns:p14="http://schemas.microsoft.com/office/powerpoint/2010/main">
    <mc:Choice Requires="p14">
      <p:transition spd="slow" p14:dur="2000" advTm="15959"/>
    </mc:Choice>
    <mc:Fallback xmlns="">
      <p:transition spd="slow" advTm="1595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00100"/>
            <a:ext cx="8686800" cy="723900"/>
          </a:xfrm>
        </p:spPr>
        <p:txBody>
          <a:bodyPr anchor="t"/>
          <a:lstStyle/>
          <a:p>
            <a:pPr>
              <a:defRPr/>
            </a:pPr>
            <a:r>
              <a:rPr lang="en-US" sz="4000" b="1" dirty="0"/>
              <a:t>  What do the </a:t>
            </a:r>
            <a:r>
              <a:rPr lang="en-US" sz="4000" b="1" i="1" dirty="0"/>
              <a:t>Retention Codes </a:t>
            </a:r>
            <a:r>
              <a:rPr lang="en-US" sz="4000" b="1" dirty="0"/>
              <a:t>mean?</a:t>
            </a:r>
            <a:endParaRPr lang="en-US" sz="4000" dirty="0"/>
          </a:p>
        </p:txBody>
      </p:sp>
      <p:sp>
        <p:nvSpPr>
          <p:cNvPr id="3" name="Content Placeholder 2"/>
          <p:cNvSpPr>
            <a:spLocks noGrp="1"/>
          </p:cNvSpPr>
          <p:nvPr>
            <p:ph idx="1"/>
          </p:nvPr>
        </p:nvSpPr>
        <p:spPr>
          <a:xfrm>
            <a:off x="457200" y="1676400"/>
            <a:ext cx="8229600" cy="3962400"/>
          </a:xfrm>
        </p:spPr>
        <p:txBody>
          <a:bodyPr/>
          <a:lstStyle/>
          <a:p>
            <a:pPr>
              <a:spcBef>
                <a:spcPts val="0"/>
              </a:spcBef>
              <a:spcAft>
                <a:spcPts val="600"/>
              </a:spcAft>
              <a:defRPr/>
            </a:pPr>
            <a:r>
              <a:rPr lang="en-US" sz="2600" b="1" dirty="0"/>
              <a:t>AC</a:t>
            </a:r>
            <a:r>
              <a:rPr lang="en-US" sz="2600" dirty="0"/>
              <a:t> – After closed, settled, expired, completed, terminated</a:t>
            </a:r>
          </a:p>
          <a:p>
            <a:pPr>
              <a:spcBef>
                <a:spcPts val="0"/>
              </a:spcBef>
              <a:spcAft>
                <a:spcPts val="600"/>
              </a:spcAft>
              <a:defRPr/>
            </a:pPr>
            <a:r>
              <a:rPr lang="en-US" sz="2600" b="1" dirty="0"/>
              <a:t>AV</a:t>
            </a:r>
            <a:r>
              <a:rPr lang="en-US" sz="2600" dirty="0"/>
              <a:t> – As long as administratively valuable</a:t>
            </a:r>
          </a:p>
          <a:p>
            <a:pPr>
              <a:spcBef>
                <a:spcPts val="0"/>
              </a:spcBef>
              <a:spcAft>
                <a:spcPts val="600"/>
              </a:spcAft>
              <a:defRPr/>
            </a:pPr>
            <a:r>
              <a:rPr lang="en-US" sz="2600" b="1" dirty="0"/>
              <a:t>CE</a:t>
            </a:r>
            <a:r>
              <a:rPr lang="en-US" sz="2600" dirty="0"/>
              <a:t> – Calendar year end (December 31</a:t>
            </a:r>
            <a:r>
              <a:rPr lang="en-US" sz="2600" baseline="30000" dirty="0"/>
              <a:t>st</a:t>
            </a:r>
            <a:r>
              <a:rPr lang="en-US" sz="2600" dirty="0"/>
              <a:t>)</a:t>
            </a:r>
          </a:p>
          <a:p>
            <a:pPr>
              <a:spcBef>
                <a:spcPts val="0"/>
              </a:spcBef>
              <a:spcAft>
                <a:spcPts val="600"/>
              </a:spcAft>
              <a:defRPr/>
            </a:pPr>
            <a:r>
              <a:rPr lang="en-US" sz="2600" b="1" dirty="0"/>
              <a:t>FE</a:t>
            </a:r>
            <a:r>
              <a:rPr lang="en-US" sz="2600" dirty="0"/>
              <a:t> – Fiscal year end (August 31</a:t>
            </a:r>
            <a:r>
              <a:rPr lang="en-US" sz="2600" baseline="30000" dirty="0"/>
              <a:t>st</a:t>
            </a:r>
            <a:r>
              <a:rPr lang="en-US" sz="2600" dirty="0"/>
              <a:t>)</a:t>
            </a:r>
          </a:p>
          <a:p>
            <a:pPr>
              <a:spcBef>
                <a:spcPts val="0"/>
              </a:spcBef>
              <a:spcAft>
                <a:spcPts val="600"/>
              </a:spcAft>
              <a:defRPr/>
            </a:pPr>
            <a:r>
              <a:rPr lang="en-US" sz="2600" b="1" dirty="0"/>
              <a:t>LA</a:t>
            </a:r>
            <a:r>
              <a:rPr lang="en-US" sz="2600" dirty="0"/>
              <a:t> – Life of the asset</a:t>
            </a:r>
          </a:p>
          <a:p>
            <a:pPr>
              <a:spcBef>
                <a:spcPts val="0"/>
              </a:spcBef>
              <a:spcAft>
                <a:spcPts val="600"/>
              </a:spcAft>
              <a:defRPr/>
            </a:pPr>
            <a:r>
              <a:rPr lang="en-US" sz="2600" b="1" dirty="0"/>
              <a:t>PM</a:t>
            </a:r>
            <a:r>
              <a:rPr lang="en-US" sz="2600" dirty="0"/>
              <a:t> – Permanent</a:t>
            </a:r>
          </a:p>
          <a:p>
            <a:pPr>
              <a:spcBef>
                <a:spcPts val="0"/>
              </a:spcBef>
              <a:spcAft>
                <a:spcPts val="600"/>
              </a:spcAft>
              <a:defRPr/>
            </a:pPr>
            <a:r>
              <a:rPr lang="en-US" sz="2600" b="1" dirty="0"/>
              <a:t>US</a:t>
            </a:r>
            <a:r>
              <a:rPr lang="en-US" sz="2600" dirty="0"/>
              <a:t> – Until superseded (replaced by updated version)</a:t>
            </a:r>
          </a:p>
          <a:p>
            <a:pPr>
              <a:spcBef>
                <a:spcPts val="0"/>
              </a:spcBef>
              <a:spcAft>
                <a:spcPts val="600"/>
              </a:spcAft>
              <a:defRPr/>
            </a:pPr>
            <a:r>
              <a:rPr lang="en-US" sz="2600" dirty="0"/>
              <a:t>Number of </a:t>
            </a:r>
            <a:r>
              <a:rPr lang="en-US" sz="2600" b="1" dirty="0"/>
              <a:t>months</a:t>
            </a:r>
            <a:r>
              <a:rPr lang="en-US" sz="2600" dirty="0"/>
              <a:t> or </a:t>
            </a:r>
            <a:r>
              <a:rPr lang="en-US" sz="2600" b="1" dirty="0"/>
              <a:t>years</a:t>
            </a:r>
          </a:p>
          <a:p>
            <a:pPr>
              <a:defRPr/>
            </a:pPr>
            <a:endParaRPr lang="en-US" sz="2600" dirty="0"/>
          </a:p>
        </p:txBody>
      </p:sp>
    </p:spTree>
    <p:extLst>
      <p:ext uri="{BB962C8B-B14F-4D97-AF65-F5344CB8AC3E}">
        <p14:creationId xmlns:p14="http://schemas.microsoft.com/office/powerpoint/2010/main" val="1579418343"/>
      </p:ext>
    </p:extLst>
  </p:cSld>
  <p:clrMapOvr>
    <a:masterClrMapping/>
  </p:clrMapOvr>
  <mc:AlternateContent xmlns:mc="http://schemas.openxmlformats.org/markup-compatibility/2006" xmlns:p14="http://schemas.microsoft.com/office/powerpoint/2010/main">
    <mc:Choice Requires="p14">
      <p:transition spd="slow" p14:dur="2000" advTm="16132"/>
    </mc:Choice>
    <mc:Fallback xmlns="">
      <p:transition spd="slow" advTm="161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2"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2"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 presetClass="entr" presetSubtype="2"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1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83" y="76200"/>
            <a:ext cx="8839200" cy="1270000"/>
          </a:xfrm>
        </p:spPr>
        <p:txBody>
          <a:bodyPr>
            <a:normAutofit/>
          </a:bodyPr>
          <a:lstStyle/>
          <a:p>
            <a:pPr>
              <a:defRPr/>
            </a:pPr>
            <a:r>
              <a:rPr lang="en-US" sz="5000" b="1" dirty="0"/>
              <a:t> Who is the </a:t>
            </a:r>
            <a:r>
              <a:rPr lang="en-US" sz="5000" b="1" i="1" dirty="0"/>
              <a:t>holder of the record</a:t>
            </a:r>
            <a:r>
              <a:rPr lang="en-US" sz="5000" b="1" dirty="0"/>
              <a:t>?</a:t>
            </a:r>
          </a:p>
        </p:txBody>
      </p:sp>
      <p:sp>
        <p:nvSpPr>
          <p:cNvPr id="3" name="Content Placeholder 2"/>
          <p:cNvSpPr>
            <a:spLocks noGrp="1"/>
          </p:cNvSpPr>
          <p:nvPr>
            <p:ph idx="1"/>
          </p:nvPr>
        </p:nvSpPr>
        <p:spPr>
          <a:xfrm>
            <a:off x="381000" y="1288288"/>
            <a:ext cx="8686800" cy="1073912"/>
          </a:xfrm>
        </p:spPr>
        <p:txBody>
          <a:bodyPr/>
          <a:lstStyle/>
          <a:p>
            <a:pPr marL="0" indent="0">
              <a:buNone/>
              <a:defRPr/>
            </a:pPr>
            <a:r>
              <a:rPr lang="en-US" sz="2800" dirty="0"/>
              <a:t>The person who owns the “final” record is the </a:t>
            </a:r>
            <a:r>
              <a:rPr lang="en-US" sz="2800" b="1" dirty="0"/>
              <a:t>official owner</a:t>
            </a:r>
            <a:r>
              <a:rPr lang="en-US" sz="2800" dirty="0"/>
              <a:t>.  If that’s not you, you have a copy or a draft. </a:t>
            </a:r>
          </a:p>
          <a:p>
            <a:pPr>
              <a:defRPr/>
            </a:pPr>
            <a:endParaRPr lang="en-US" sz="2800" dirty="0"/>
          </a:p>
          <a:p>
            <a:pPr>
              <a:buFont typeface="Arial" charset="0"/>
              <a:buNone/>
              <a:defRPr/>
            </a:pPr>
            <a:endParaRPr lang="en-US" sz="2800" dirty="0">
              <a:solidFill>
                <a:schemeClr val="bg1"/>
              </a:solidFill>
            </a:endParaRPr>
          </a:p>
        </p:txBody>
      </p:sp>
      <p:sp>
        <p:nvSpPr>
          <p:cNvPr id="4" name="TextBox 3"/>
          <p:cNvSpPr txBox="1"/>
          <p:nvPr/>
        </p:nvSpPr>
        <p:spPr>
          <a:xfrm>
            <a:off x="457200" y="2438400"/>
            <a:ext cx="5715000" cy="2616101"/>
          </a:xfrm>
          <a:prstGeom prst="rect">
            <a:avLst/>
          </a:prstGeom>
          <a:noFill/>
        </p:spPr>
        <p:txBody>
          <a:bodyPr wrap="square" rtlCol="0">
            <a:spAutoFit/>
          </a:bodyPr>
          <a:lstStyle/>
          <a:p>
            <a:r>
              <a:rPr lang="en-US" sz="2400" b="1" dirty="0"/>
              <a:t>Examples:</a:t>
            </a:r>
          </a:p>
          <a:p>
            <a:pPr marL="457200" indent="-457200">
              <a:spcAft>
                <a:spcPts val="1200"/>
              </a:spcAft>
              <a:buFont typeface="Arial" panose="020B0604020202020204" pitchFamily="34" charset="0"/>
              <a:buChar char="•"/>
            </a:pPr>
            <a:r>
              <a:rPr lang="en-US" sz="2400" dirty="0"/>
              <a:t>HR is the record custodian for an I-9’s</a:t>
            </a:r>
          </a:p>
          <a:p>
            <a:pPr marL="457200" indent="-457200">
              <a:spcAft>
                <a:spcPts val="1200"/>
              </a:spcAft>
              <a:buFont typeface="Arial" panose="020B0604020202020204" pitchFamily="34" charset="0"/>
              <a:buChar char="•"/>
            </a:pPr>
            <a:r>
              <a:rPr lang="en-US" sz="2400" dirty="0"/>
              <a:t>Finance &amp; Finance is the record custodian for Travel Vouchers</a:t>
            </a:r>
          </a:p>
          <a:p>
            <a:pPr marL="457200" indent="-457200">
              <a:spcAft>
                <a:spcPts val="1200"/>
              </a:spcAft>
              <a:buFont typeface="Arial" panose="020B0604020202020204" pitchFamily="34" charset="0"/>
              <a:buChar char="•"/>
            </a:pPr>
            <a:r>
              <a:rPr lang="en-US" sz="2400" dirty="0"/>
              <a:t>Financial Aid is the record custodian for Student Records</a:t>
            </a:r>
          </a:p>
        </p:txBody>
      </p:sp>
      <p:pic>
        <p:nvPicPr>
          <p:cNvPr id="5" name="Picture 4"/>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016323" flipH="1">
            <a:off x="5952229" y="2613063"/>
            <a:ext cx="3204378" cy="3619543"/>
          </a:xfrm>
          <a:prstGeom prst="rect">
            <a:avLst/>
          </a:prstGeom>
        </p:spPr>
      </p:pic>
      <p:sp>
        <p:nvSpPr>
          <p:cNvPr id="6" name="TextBox 5"/>
          <p:cNvSpPr txBox="1"/>
          <p:nvPr/>
        </p:nvSpPr>
        <p:spPr>
          <a:xfrm>
            <a:off x="609600" y="5551553"/>
            <a:ext cx="5484889" cy="830997"/>
          </a:xfrm>
          <a:prstGeom prst="rect">
            <a:avLst/>
          </a:prstGeom>
          <a:noFill/>
        </p:spPr>
        <p:txBody>
          <a:bodyPr wrap="square" rtlCol="0">
            <a:spAutoFit/>
          </a:bodyPr>
          <a:lstStyle/>
          <a:p>
            <a:r>
              <a:rPr lang="en-US" sz="2400" b="1" dirty="0"/>
              <a:t>RM is the custodian of all records once they been sent to storage</a:t>
            </a:r>
          </a:p>
        </p:txBody>
      </p:sp>
    </p:spTree>
    <p:extLst>
      <p:ext uri="{BB962C8B-B14F-4D97-AF65-F5344CB8AC3E}">
        <p14:creationId xmlns:p14="http://schemas.microsoft.com/office/powerpoint/2010/main" val="3486207037"/>
      </p:ext>
    </p:extLst>
  </p:cSld>
  <p:clrMapOvr>
    <a:masterClrMapping/>
  </p:clrMapOvr>
  <mc:AlternateContent xmlns:mc="http://schemas.openxmlformats.org/markup-compatibility/2006" xmlns:p14="http://schemas.microsoft.com/office/powerpoint/2010/main">
    <mc:Choice Requires="p14">
      <p:transition spd="slow" p14:dur="2000" advTm="10931"/>
    </mc:Choice>
    <mc:Fallback xmlns="">
      <p:transition spd="slow" advTm="1093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825500"/>
          </a:xfrm>
        </p:spPr>
        <p:txBody>
          <a:bodyPr/>
          <a:lstStyle/>
          <a:p>
            <a:pPr algn="ctr">
              <a:defRPr/>
            </a:pPr>
            <a:r>
              <a:rPr lang="en-US" b="1" dirty="0">
                <a:latin typeface="+mn-lt"/>
              </a:rPr>
              <a:t>Topics Covered</a:t>
            </a:r>
            <a:endParaRPr lang="en-US" dirty="0">
              <a:latin typeface="+mn-lt"/>
            </a:endParaRPr>
          </a:p>
        </p:txBody>
      </p:sp>
      <p:sp>
        <p:nvSpPr>
          <p:cNvPr id="3" name="Content Placeholder 2"/>
          <p:cNvSpPr>
            <a:spLocks noGrp="1"/>
          </p:cNvSpPr>
          <p:nvPr>
            <p:ph idx="1"/>
          </p:nvPr>
        </p:nvSpPr>
        <p:spPr>
          <a:xfrm>
            <a:off x="457200" y="1651000"/>
            <a:ext cx="7239000" cy="5207000"/>
          </a:xfrm>
        </p:spPr>
        <p:txBody>
          <a:bodyPr>
            <a:normAutofit/>
          </a:bodyPr>
          <a:lstStyle/>
          <a:p>
            <a:pPr>
              <a:defRPr/>
            </a:pPr>
            <a:endParaRPr lang="en-US" sz="2800" b="1" dirty="0"/>
          </a:p>
          <a:p>
            <a:pPr>
              <a:defRPr/>
            </a:pPr>
            <a:r>
              <a:rPr lang="en-US" sz="2800" b="1" dirty="0"/>
              <a:t>Records Management Basics</a:t>
            </a:r>
          </a:p>
          <a:p>
            <a:pPr>
              <a:defRPr/>
            </a:pPr>
            <a:r>
              <a:rPr lang="en-US" sz="2800" b="1" dirty="0"/>
              <a:t>Definition of Records</a:t>
            </a:r>
          </a:p>
          <a:p>
            <a:pPr>
              <a:defRPr/>
            </a:pPr>
            <a:r>
              <a:rPr lang="en-US" sz="2800" b="1" dirty="0"/>
              <a:t>Records Retention Schedule</a:t>
            </a:r>
          </a:p>
          <a:p>
            <a:pPr>
              <a:defRPr/>
            </a:pPr>
            <a:r>
              <a:rPr lang="en-US" sz="2800" b="1" dirty="0"/>
              <a:t>What is a Record?</a:t>
            </a:r>
          </a:p>
          <a:p>
            <a:pPr>
              <a:defRPr/>
            </a:pPr>
            <a:r>
              <a:rPr lang="en-US" sz="2800" b="1" dirty="0"/>
              <a:t>Storage of Records </a:t>
            </a:r>
          </a:p>
          <a:p>
            <a:pPr>
              <a:defRPr/>
            </a:pPr>
            <a:r>
              <a:rPr lang="en-US" sz="2800" b="1" dirty="0"/>
              <a:t>Destruction of Records </a:t>
            </a:r>
          </a:p>
          <a:p>
            <a:pPr>
              <a:defRPr/>
            </a:pPr>
            <a:r>
              <a:rPr lang="en-US" sz="2800" b="1" dirty="0"/>
              <a:t>Strategies &amp; Best Practices</a:t>
            </a:r>
          </a:p>
          <a:p>
            <a:pPr>
              <a:defRPr/>
            </a:pPr>
            <a:r>
              <a:rPr lang="en-US" sz="2400" b="1" dirty="0"/>
              <a:t>Questions?</a:t>
            </a:r>
          </a:p>
          <a:p>
            <a:pPr>
              <a:defRPr/>
            </a:pPr>
            <a:endParaRPr lang="en-US" dirty="0">
              <a:solidFill>
                <a:schemeClr val="bg1">
                  <a:lumMod val="85000"/>
                </a:schemeClr>
              </a:solidFill>
            </a:endParaRPr>
          </a:p>
        </p:txBody>
      </p:sp>
    </p:spTree>
    <p:extLst>
      <p:ext uri="{BB962C8B-B14F-4D97-AF65-F5344CB8AC3E}">
        <p14:creationId xmlns:p14="http://schemas.microsoft.com/office/powerpoint/2010/main" val="954157672"/>
      </p:ext>
    </p:extLst>
  </p:cSld>
  <p:clrMapOvr>
    <a:masterClrMapping/>
  </p:clrMapOvr>
  <mc:AlternateContent xmlns:mc="http://schemas.openxmlformats.org/markup-compatibility/2006" xmlns:p14="http://schemas.microsoft.com/office/powerpoint/2010/main">
    <mc:Choice Requires="p14">
      <p:transition spd="slow" p14:dur="800" advTm="16460">
        <p:circle/>
      </p:transition>
    </mc:Choice>
    <mc:Fallback xmlns="">
      <p:transition spd="slow" advTm="1646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nodeType="afterEffect">
                                  <p:stCondLst>
                                    <p:cond delay="50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2" fill="hold" nodeType="afterEffect">
                                  <p:stCondLst>
                                    <p:cond delay="50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2" fill="hold" nodeType="afterEffect">
                                  <p:stCondLst>
                                    <p:cond delay="50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2" presetClass="entr" presetSubtype="2" fill="hold" nodeType="afterEffect">
                                  <p:stCondLst>
                                    <p:cond delay="50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29" fill="hold">
                            <p:stCondLst>
                              <p:cond delay="7500"/>
                            </p:stCondLst>
                            <p:childTnLst>
                              <p:par>
                                <p:cTn id="30" presetID="2" presetClass="entr" presetSubtype="2" fill="hold" nodeType="afterEffect">
                                  <p:stCondLst>
                                    <p:cond delay="50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34" fill="hold">
                            <p:stCondLst>
                              <p:cond delay="9000"/>
                            </p:stCondLst>
                            <p:childTnLst>
                              <p:par>
                                <p:cTn id="35" presetID="2" presetClass="entr" presetSubtype="2" fill="hold" nodeType="afterEffect">
                                  <p:stCondLst>
                                    <p:cond delay="50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1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39" fill="hold">
                            <p:stCondLst>
                              <p:cond delay="10500"/>
                            </p:stCondLst>
                            <p:childTnLst>
                              <p:par>
                                <p:cTn id="40" presetID="2" presetClass="entr" presetSubtype="2" fill="hold" nodeType="afterEffect">
                                  <p:stCondLst>
                                    <p:cond delay="50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additive="base">
                                        <p:cTn id="42" dur="10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952500"/>
          </a:xfrm>
          <a:effectLst/>
        </p:spPr>
        <p:txBody>
          <a:bodyPr>
            <a:noAutofit/>
          </a:bodyPr>
          <a:lstStyle/>
          <a:p>
            <a:pPr algn="ctr"/>
            <a:r>
              <a:rPr lang="en-US" sz="4000" b="1" i="1" dirty="0"/>
              <a:t>Other things</a:t>
            </a:r>
            <a:r>
              <a:rPr lang="en-US" sz="4000" b="1" dirty="0">
                <a:solidFill>
                  <a:schemeClr val="bg1"/>
                </a:solidFill>
              </a:rPr>
              <a:t> </a:t>
            </a:r>
            <a:r>
              <a:rPr lang="en-US" sz="4000" b="1" dirty="0"/>
              <a:t>to know about the Records Retention Schedule</a:t>
            </a:r>
            <a:endParaRPr lang="en-US" sz="4000" dirty="0"/>
          </a:p>
        </p:txBody>
      </p:sp>
      <p:sp>
        <p:nvSpPr>
          <p:cNvPr id="3" name="Content Placeholder 2"/>
          <p:cNvSpPr>
            <a:spLocks noGrp="1"/>
          </p:cNvSpPr>
          <p:nvPr>
            <p:ph idx="1"/>
          </p:nvPr>
        </p:nvSpPr>
        <p:spPr>
          <a:xfrm>
            <a:off x="457200" y="1981200"/>
            <a:ext cx="8382000" cy="4445000"/>
          </a:xfrm>
        </p:spPr>
        <p:txBody>
          <a:bodyPr/>
          <a:lstStyle/>
          <a:p>
            <a:r>
              <a:rPr lang="en-US" sz="2600" dirty="0"/>
              <a:t>The UTRGV Records Retention Schedule will be </a:t>
            </a:r>
            <a:r>
              <a:rPr lang="en-US" sz="2600" b="1" dirty="0"/>
              <a:t>recertified </a:t>
            </a:r>
            <a:r>
              <a:rPr lang="en-US" sz="2600" dirty="0"/>
              <a:t> (updated) every 4 years with TSLAC.</a:t>
            </a:r>
          </a:p>
          <a:p>
            <a:r>
              <a:rPr lang="en-US" sz="2600" b="1" dirty="0"/>
              <a:t>Amendments</a:t>
            </a:r>
            <a:r>
              <a:rPr lang="en-US" sz="2600" dirty="0"/>
              <a:t> may be submitted within those 4 years through Records Management with TSLAC approval if a change to the RRS needs to be done. </a:t>
            </a:r>
          </a:p>
          <a:p>
            <a:r>
              <a:rPr lang="en-US" sz="2600" dirty="0"/>
              <a:t>To dispose of something that is </a:t>
            </a:r>
            <a:r>
              <a:rPr lang="en-US" sz="2600" b="1" dirty="0"/>
              <a:t>not</a:t>
            </a:r>
            <a:r>
              <a:rPr lang="en-US" sz="2600" dirty="0"/>
              <a:t> currently on the RRS, a form (RDM 102) must be filled out requesting disposition from TSLAC through Records Management. Contact the Records Management for more information on submissions. </a:t>
            </a:r>
          </a:p>
          <a:p>
            <a:endParaRPr lang="en-US" sz="2600" dirty="0"/>
          </a:p>
        </p:txBody>
      </p:sp>
    </p:spTree>
    <p:extLst>
      <p:ext uri="{BB962C8B-B14F-4D97-AF65-F5344CB8AC3E}">
        <p14:creationId xmlns:p14="http://schemas.microsoft.com/office/powerpoint/2010/main" val="506141269"/>
      </p:ext>
    </p:extLst>
  </p:cSld>
  <p:clrMapOvr>
    <a:masterClrMapping/>
  </p:clrMapOvr>
  <mc:AlternateContent xmlns:mc="http://schemas.openxmlformats.org/markup-compatibility/2006" xmlns:p14="http://schemas.microsoft.com/office/powerpoint/2010/main">
    <mc:Choice Requires="p14">
      <p:transition spd="slow" p14:dur="2000" advTm="21002"/>
    </mc:Choice>
    <mc:Fallback xmlns="">
      <p:transition spd="slow" advTm="2100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503"/>
            <a:ext cx="8229600" cy="1142999"/>
          </a:xfrm>
        </p:spPr>
        <p:txBody>
          <a:bodyPr/>
          <a:lstStyle/>
          <a:p>
            <a:pPr algn="ctr">
              <a:buFont typeface="Arial" charset="0"/>
              <a:buNone/>
              <a:defRPr/>
            </a:pPr>
            <a:r>
              <a:rPr lang="en-US" sz="6000" b="1" i="1" dirty="0"/>
              <a:t>Destruction Of Records</a:t>
            </a:r>
            <a:endParaRPr lang="en-US" sz="6000" dirty="0"/>
          </a:p>
          <a:p>
            <a:pPr>
              <a:defRPr/>
            </a:pPr>
            <a:endParaRPr lang="en-US" sz="6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828800"/>
            <a:ext cx="6400800" cy="4419600"/>
          </a:xfrm>
          <a:prstGeom prst="rect">
            <a:avLst/>
          </a:prstGeom>
        </p:spPr>
      </p:pic>
    </p:spTree>
    <p:extLst>
      <p:ext uri="{BB962C8B-B14F-4D97-AF65-F5344CB8AC3E}">
        <p14:creationId xmlns:p14="http://schemas.microsoft.com/office/powerpoint/2010/main" val="1817339830"/>
      </p:ext>
    </p:extLst>
  </p:cSld>
  <p:clrMapOvr>
    <a:masterClrMapping/>
  </p:clrMapOvr>
  <mc:AlternateContent xmlns:mc="http://schemas.openxmlformats.org/markup-compatibility/2006" xmlns:p14="http://schemas.microsoft.com/office/powerpoint/2010/main">
    <mc:Choice Requires="p14">
      <p:transition spd="slow" p14:dur="2000" advTm="5948"/>
    </mc:Choice>
    <mc:Fallback xmlns="">
      <p:transition spd="slow" advTm="594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8502"/>
            <a:ext cx="8686800" cy="1014889"/>
          </a:xfrm>
          <a:effectLst/>
        </p:spPr>
        <p:txBody>
          <a:bodyPr/>
          <a:lstStyle/>
          <a:p>
            <a:pPr>
              <a:defRPr/>
            </a:pPr>
            <a:r>
              <a:rPr lang="en-US" b="1" dirty="0"/>
              <a:t>I don’t need this record anymore, can I shred it </a:t>
            </a:r>
            <a:r>
              <a:rPr lang="en-US" b="1" i="1" dirty="0"/>
              <a:t>any time </a:t>
            </a:r>
            <a:r>
              <a:rPr lang="en-US" b="1" dirty="0"/>
              <a:t>I feel like it?</a:t>
            </a:r>
          </a:p>
        </p:txBody>
      </p:sp>
      <p:pic>
        <p:nvPicPr>
          <p:cNvPr id="5122" name="Picture 2" descr="C:\Users\SH03905\AppData\Local\Microsoft\Windows\Temporary Internet Files\Content.IE5\ZQLPQJWB\Stop_sign_-_no_shadow[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2057400"/>
            <a:ext cx="5410200" cy="4267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186952"/>
      </p:ext>
    </p:extLst>
  </p:cSld>
  <p:clrMapOvr>
    <a:masterClrMapping/>
  </p:clrMapOvr>
  <mc:AlternateContent xmlns:mc="http://schemas.openxmlformats.org/markup-compatibility/2006" xmlns:p14="http://schemas.microsoft.com/office/powerpoint/2010/main">
    <mc:Choice Requires="p14">
      <p:transition spd="slow" p14:dur="2000" advTm="11043"/>
    </mc:Choice>
    <mc:Fallback xmlns="">
      <p:transition spd="slow" advTm="1104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276600"/>
            <a:ext cx="8763000" cy="3492500"/>
          </a:xfrm>
        </p:spPr>
        <p:txBody>
          <a:bodyPr/>
          <a:lstStyle/>
          <a:p>
            <a:pPr marL="400050" lvl="1" indent="0">
              <a:spcBef>
                <a:spcPts val="0"/>
              </a:spcBef>
              <a:spcAft>
                <a:spcPts val="1800"/>
              </a:spcAft>
              <a:buNone/>
              <a:defRPr/>
            </a:pPr>
            <a:r>
              <a:rPr lang="en-US" sz="3200" b="1" u="sng" dirty="0"/>
              <a:t>Ask yourself these questions:</a:t>
            </a:r>
          </a:p>
          <a:p>
            <a:pPr marL="914400" lvl="1" indent="-514350">
              <a:spcBef>
                <a:spcPts val="0"/>
              </a:spcBef>
              <a:spcAft>
                <a:spcPts val="1800"/>
              </a:spcAft>
              <a:buFont typeface="+mj-lt"/>
              <a:buAutoNum type="arabicPeriod"/>
              <a:defRPr/>
            </a:pPr>
            <a:r>
              <a:rPr lang="en-US" dirty="0"/>
              <a:t>Is this document a record on the </a:t>
            </a:r>
            <a:r>
              <a:rPr lang="en-US" b="1" dirty="0"/>
              <a:t>Record Retention Schedule</a:t>
            </a:r>
            <a:r>
              <a:rPr lang="en-US" dirty="0"/>
              <a:t>?</a:t>
            </a:r>
          </a:p>
          <a:p>
            <a:pPr marL="914400" lvl="1" indent="-514350">
              <a:spcBef>
                <a:spcPts val="0"/>
              </a:spcBef>
              <a:spcAft>
                <a:spcPts val="1800"/>
              </a:spcAft>
              <a:buFont typeface="+mj-lt"/>
              <a:buAutoNum type="arabicPeriod"/>
              <a:defRPr/>
            </a:pPr>
            <a:r>
              <a:rPr lang="en-US" dirty="0"/>
              <a:t>Does the record exist at another UTRGV department or does the department </a:t>
            </a:r>
            <a:r>
              <a:rPr lang="en-US" b="1" dirty="0"/>
              <a:t>own</a:t>
            </a:r>
            <a:r>
              <a:rPr lang="en-US" dirty="0"/>
              <a:t> this document?</a:t>
            </a:r>
          </a:p>
          <a:p>
            <a:pPr marL="914400" lvl="1" indent="-514350">
              <a:spcBef>
                <a:spcPts val="0"/>
              </a:spcBef>
              <a:spcAft>
                <a:spcPts val="1800"/>
              </a:spcAft>
              <a:buFont typeface="+mj-lt"/>
              <a:buAutoNum type="arabicPeriod"/>
              <a:defRPr/>
            </a:pPr>
            <a:r>
              <a:rPr lang="en-US" dirty="0"/>
              <a:t>Has it </a:t>
            </a:r>
            <a:r>
              <a:rPr lang="en-US" b="1" dirty="0"/>
              <a:t>met or exceeded</a:t>
            </a:r>
            <a:r>
              <a:rPr lang="en-US" dirty="0"/>
              <a:t> its retention period that is listed on the Records Retention Schedule?</a:t>
            </a:r>
          </a:p>
          <a:p>
            <a:pPr marL="0" indent="0">
              <a:buNone/>
              <a:defRPr/>
            </a:pPr>
            <a:endParaRPr lang="en-US" sz="2800" dirty="0"/>
          </a:p>
          <a:p>
            <a:pPr marL="0" indent="0">
              <a:buNone/>
              <a:defRPr/>
            </a:pPr>
            <a:endParaRPr lang="en-US" sz="2800" dirty="0"/>
          </a:p>
          <a:p>
            <a:pPr>
              <a:defRPr/>
            </a:pPr>
            <a:endParaRPr lang="en-US" sz="2800" dirty="0">
              <a:solidFill>
                <a:schemeClr val="bg1">
                  <a:lumMod val="85000"/>
                </a:schemeClr>
              </a:solidFill>
              <a:effectLst>
                <a:outerShdw blurRad="38100" dist="38100" dir="2700000" algn="tl">
                  <a:srgbClr val="000000">
                    <a:alpha val="43137"/>
                  </a:srgbClr>
                </a:outerShdw>
              </a:effectLst>
            </a:endParaRPr>
          </a:p>
        </p:txBody>
      </p:sp>
      <p:pic>
        <p:nvPicPr>
          <p:cNvPr id="4" name="Picture 2" descr="C:\Users\SH03905\AppData\Local\Microsoft\Windows\Temporary Internet Files\Content.IE5\ZQLPQJWB\Stop_sign_-_no_shadow[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762000"/>
            <a:ext cx="1981199"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09542" y="1103294"/>
            <a:ext cx="6153459" cy="954107"/>
          </a:xfrm>
          <a:prstGeom prst="rect">
            <a:avLst/>
          </a:prstGeom>
          <a:noFill/>
        </p:spPr>
        <p:txBody>
          <a:bodyPr wrap="square" rtlCol="0">
            <a:spAutoFit/>
          </a:bodyPr>
          <a:lstStyle/>
          <a:p>
            <a:pPr>
              <a:defRPr/>
            </a:pPr>
            <a:r>
              <a:rPr lang="en-US" sz="2800" dirty="0"/>
              <a:t>You must be aware of several things </a:t>
            </a:r>
            <a:r>
              <a:rPr lang="en-US" sz="2800" b="1" dirty="0"/>
              <a:t>before</a:t>
            </a:r>
            <a:r>
              <a:rPr lang="en-US" sz="2800" dirty="0"/>
              <a:t> you destroy an official document.</a:t>
            </a:r>
          </a:p>
        </p:txBody>
      </p:sp>
    </p:spTree>
    <p:extLst>
      <p:ext uri="{BB962C8B-B14F-4D97-AF65-F5344CB8AC3E}">
        <p14:creationId xmlns:p14="http://schemas.microsoft.com/office/powerpoint/2010/main" val="2350543383"/>
      </p:ext>
    </p:extLst>
  </p:cSld>
  <p:clrMapOvr>
    <a:masterClrMapping/>
  </p:clrMapOvr>
  <mc:AlternateContent xmlns:mc="http://schemas.openxmlformats.org/markup-compatibility/2006" xmlns:p14="http://schemas.microsoft.com/office/powerpoint/2010/main">
    <mc:Choice Requires="p14">
      <p:transition spd="slow" p14:dur="2000" advTm="11027"/>
    </mc:Choice>
    <mc:Fallback xmlns="">
      <p:transition spd="slow" advTm="1102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rgbClr val="FF0000"/>
                </a:solidFill>
                <a:latin typeface="+mn-lt"/>
              </a:rPr>
              <a:t>Caution! Don’t dispose records on “Holds”</a:t>
            </a:r>
          </a:p>
        </p:txBody>
      </p:sp>
      <p:pic>
        <p:nvPicPr>
          <p:cNvPr id="4" name="Content Placeholder 3"/>
          <p:cNvPicPr>
            <a:picLocks noGrp="1" noChangeAspect="1"/>
          </p:cNvPicPr>
          <p:nvPr>
            <p:ph idx="1"/>
          </p:nvPr>
        </p:nvPicPr>
        <p:blipFill>
          <a:blip r:embed="rId2"/>
          <a:stretch>
            <a:fillRect/>
          </a:stretch>
        </p:blipFill>
        <p:spPr>
          <a:xfrm>
            <a:off x="2443387" y="1524000"/>
            <a:ext cx="4257225" cy="2036800"/>
          </a:xfrm>
          <a:prstGeom prst="rect">
            <a:avLst/>
          </a:prstGeom>
        </p:spPr>
      </p:pic>
      <p:sp>
        <p:nvSpPr>
          <p:cNvPr id="5" name="TextBox 4"/>
          <p:cNvSpPr txBox="1"/>
          <p:nvPr/>
        </p:nvSpPr>
        <p:spPr>
          <a:xfrm>
            <a:off x="1066800" y="3733800"/>
            <a:ext cx="7238999" cy="2308324"/>
          </a:xfrm>
          <a:prstGeom prst="rect">
            <a:avLst/>
          </a:prstGeom>
          <a:noFill/>
        </p:spPr>
        <p:txBody>
          <a:bodyPr wrap="square" rtlCol="0">
            <a:spAutoFit/>
          </a:bodyPr>
          <a:lstStyle/>
          <a:p>
            <a:r>
              <a:rPr lang="en-US" sz="2400" dirty="0"/>
              <a:t>Even if a record meets retention requirements it may not be disposed if any litigation, claim, negotiation, audit, public information request, administrative review, or other action involving the record is initiated, impending, or imminent until the completion of the action and the resolution of all issues that arise from it.  </a:t>
            </a:r>
          </a:p>
        </p:txBody>
      </p:sp>
    </p:spTree>
    <p:extLst>
      <p:ext uri="{BB962C8B-B14F-4D97-AF65-F5344CB8AC3E}">
        <p14:creationId xmlns:p14="http://schemas.microsoft.com/office/powerpoint/2010/main" val="147402157"/>
      </p:ext>
    </p:extLst>
  </p:cSld>
  <p:clrMapOvr>
    <a:masterClrMapping/>
  </p:clrMapOvr>
  <mc:AlternateContent xmlns:mc="http://schemas.openxmlformats.org/markup-compatibility/2006" xmlns:p14="http://schemas.microsoft.com/office/powerpoint/2010/main">
    <mc:Choice Requires="p14">
      <p:transition spd="slow" p14:dur="2000" advTm="21258"/>
    </mc:Choice>
    <mc:Fallback xmlns="">
      <p:transition spd="slow" advTm="2125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500"/>
            <a:ext cx="8229600" cy="1079500"/>
          </a:xfrm>
        </p:spPr>
        <p:txBody>
          <a:bodyPr/>
          <a:lstStyle/>
          <a:p>
            <a:pPr lvl="0" algn="ctr">
              <a:buNone/>
              <a:defRPr/>
            </a:pPr>
            <a:r>
              <a:rPr lang="en-US" sz="6000" b="1" dirty="0"/>
              <a:t>Storage of Records</a:t>
            </a:r>
            <a:endParaRPr lang="en-US" sz="6000" dirty="0"/>
          </a:p>
        </p:txBody>
      </p:sp>
      <p:sp>
        <p:nvSpPr>
          <p:cNvPr id="2" name="TextBox 1"/>
          <p:cNvSpPr txBox="1"/>
          <p:nvPr/>
        </p:nvSpPr>
        <p:spPr>
          <a:xfrm>
            <a:off x="304800" y="1587503"/>
            <a:ext cx="8610600" cy="1384995"/>
          </a:xfrm>
          <a:prstGeom prst="rect">
            <a:avLst/>
          </a:prstGeom>
          <a:noFill/>
        </p:spPr>
        <p:txBody>
          <a:bodyPr wrap="square" rtlCol="0">
            <a:spAutoFit/>
          </a:bodyPr>
          <a:lstStyle/>
          <a:p>
            <a:r>
              <a:rPr lang="en-US" sz="2800" dirty="0"/>
              <a:t>There are many ways to store records, both physical and electronic. Please adhere to your </a:t>
            </a:r>
            <a:r>
              <a:rPr lang="en-US" sz="2800" b="1" dirty="0"/>
              <a:t>UTRGV RRS </a:t>
            </a:r>
            <a:r>
              <a:rPr lang="en-US" sz="2800" dirty="0"/>
              <a:t>for methods of storage at all times.</a:t>
            </a:r>
          </a:p>
        </p:txBody>
      </p:sp>
      <p:sp>
        <p:nvSpPr>
          <p:cNvPr id="4" name="TextBox 3"/>
          <p:cNvSpPr txBox="1"/>
          <p:nvPr/>
        </p:nvSpPr>
        <p:spPr>
          <a:xfrm>
            <a:off x="310194" y="3200400"/>
            <a:ext cx="8605205" cy="3108543"/>
          </a:xfrm>
          <a:prstGeom prst="rect">
            <a:avLst/>
          </a:prstGeom>
          <a:noFill/>
        </p:spPr>
        <p:txBody>
          <a:bodyPr wrap="square" rtlCol="0">
            <a:spAutoFit/>
          </a:bodyPr>
          <a:lstStyle/>
          <a:p>
            <a:r>
              <a:rPr lang="en-US" sz="2800" dirty="0"/>
              <a:t>In the event that you come across documents that require either permanent or long term storage at UTRGV Records Retention Schedule, please contact the Records Management for assistance.           </a:t>
            </a:r>
          </a:p>
          <a:p>
            <a:endParaRPr lang="en-US" sz="2800" dirty="0"/>
          </a:p>
          <a:p>
            <a:r>
              <a:rPr lang="en-US" sz="2800" dirty="0"/>
              <a:t>In the event that records require to be Archived/Archival review, please contact Records Management also. </a:t>
            </a:r>
          </a:p>
        </p:txBody>
      </p:sp>
    </p:spTree>
    <p:extLst>
      <p:ext uri="{BB962C8B-B14F-4D97-AF65-F5344CB8AC3E}">
        <p14:creationId xmlns:p14="http://schemas.microsoft.com/office/powerpoint/2010/main" val="1413425368"/>
      </p:ext>
    </p:extLst>
  </p:cSld>
  <p:clrMapOvr>
    <a:masterClrMapping/>
  </p:clrMapOvr>
  <mc:AlternateContent xmlns:mc="http://schemas.openxmlformats.org/markup-compatibility/2006" xmlns:p14="http://schemas.microsoft.com/office/powerpoint/2010/main">
    <mc:Choice Requires="p14">
      <p:transition spd="slow" p14:dur="2000" advTm="15783"/>
    </mc:Choice>
    <mc:Fallback xmlns="">
      <p:transition spd="slow" advTm="1578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1466"/>
            <a:ext cx="8229600" cy="952500"/>
          </a:xfrm>
        </p:spPr>
        <p:txBody>
          <a:bodyPr>
            <a:normAutofit/>
          </a:bodyPr>
          <a:lstStyle/>
          <a:p>
            <a:pPr>
              <a:defRPr/>
            </a:pPr>
            <a:r>
              <a:rPr lang="en-US" sz="4800" b="1" dirty="0"/>
              <a:t>Strategies and Best Practices</a:t>
            </a:r>
          </a:p>
        </p:txBody>
      </p:sp>
      <p:sp>
        <p:nvSpPr>
          <p:cNvPr id="3" name="Content Placeholder 2"/>
          <p:cNvSpPr>
            <a:spLocks noGrp="1"/>
          </p:cNvSpPr>
          <p:nvPr>
            <p:ph idx="1"/>
          </p:nvPr>
        </p:nvSpPr>
        <p:spPr>
          <a:xfrm>
            <a:off x="457200" y="1689100"/>
            <a:ext cx="8382000" cy="2273300"/>
          </a:xfrm>
        </p:spPr>
        <p:txBody>
          <a:bodyPr/>
          <a:lstStyle/>
          <a:p>
            <a:pPr>
              <a:defRPr/>
            </a:pPr>
            <a:r>
              <a:rPr lang="en-US" sz="2600" dirty="0"/>
              <a:t>Conduct an </a:t>
            </a:r>
            <a:r>
              <a:rPr lang="en-US" sz="2600" b="1" dirty="0"/>
              <a:t>annual audit</a:t>
            </a:r>
            <a:r>
              <a:rPr lang="en-US" sz="2600" dirty="0"/>
              <a:t> of hard copy files and e-records</a:t>
            </a:r>
          </a:p>
          <a:p>
            <a:pPr>
              <a:defRPr/>
            </a:pPr>
            <a:r>
              <a:rPr lang="en-US" sz="2600" dirty="0"/>
              <a:t>Discard of duplicates, </a:t>
            </a:r>
            <a:r>
              <a:rPr lang="en-US" sz="2600" b="1" dirty="0"/>
              <a:t>transitory information</a:t>
            </a:r>
            <a:r>
              <a:rPr lang="en-US" sz="2600" dirty="0"/>
              <a:t> </a:t>
            </a:r>
          </a:p>
          <a:p>
            <a:pPr>
              <a:defRPr/>
            </a:pPr>
            <a:r>
              <a:rPr lang="en-US" sz="2600" dirty="0"/>
              <a:t>Create folders/subfolders and arrange records into </a:t>
            </a:r>
            <a:r>
              <a:rPr lang="en-US" sz="2600" b="1" dirty="0"/>
              <a:t>alphabetical order </a:t>
            </a:r>
            <a:r>
              <a:rPr lang="en-US" sz="2600" dirty="0"/>
              <a:t>or </a:t>
            </a:r>
            <a:r>
              <a:rPr lang="en-US" sz="2600" b="1" dirty="0"/>
              <a:t>logical groups</a:t>
            </a:r>
          </a:p>
          <a:p>
            <a:pPr>
              <a:defRPr/>
            </a:pPr>
            <a:r>
              <a:rPr lang="en-US" sz="2600" dirty="0"/>
              <a:t>Assign storage areas and organize by business function</a:t>
            </a:r>
          </a:p>
          <a:p>
            <a:pPr>
              <a:buFont typeface="Arial" charset="0"/>
              <a:buNone/>
              <a:defRPr/>
            </a:pPr>
            <a:endParaRPr lang="en-US" sz="2600" dirty="0">
              <a:solidFill>
                <a:schemeClr val="bg1">
                  <a:lumMod val="85000"/>
                </a:schemeClr>
              </a:solidFill>
              <a:effectLst>
                <a:outerShdw blurRad="38100" dist="38100" dir="2700000" algn="tl">
                  <a:srgbClr val="000000">
                    <a:alpha val="43137"/>
                  </a:srgbClr>
                </a:outerShdw>
              </a:effectLst>
            </a:endParaRPr>
          </a:p>
          <a:p>
            <a:pPr>
              <a:defRPr/>
            </a:pPr>
            <a:endParaRPr lang="en-US" sz="2600" dirty="0">
              <a:solidFill>
                <a:schemeClr val="bg1">
                  <a:lumMod val="85000"/>
                </a:schemeClr>
              </a:solidFill>
              <a:effectLst>
                <a:outerShdw blurRad="38100" dist="38100" dir="2700000" algn="tl">
                  <a:srgbClr val="000000">
                    <a:alpha val="43137"/>
                  </a:srgbClr>
                </a:outerShdw>
              </a:effectLst>
            </a:endParaRPr>
          </a:p>
          <a:p>
            <a:pPr>
              <a:defRPr/>
            </a:pPr>
            <a:endParaRPr lang="en-US" sz="2600" dirty="0"/>
          </a:p>
          <a:p>
            <a:pPr>
              <a:defRPr/>
            </a:pPr>
            <a:endParaRPr lang="en-US" sz="2600" dirty="0">
              <a:solidFill>
                <a:schemeClr val="bg1">
                  <a:lumMod val="85000"/>
                </a:schemeClr>
              </a:solidFill>
              <a:effectLst>
                <a:outerShdw blurRad="38100" dist="38100" dir="2700000" algn="tl">
                  <a:srgbClr val="000000">
                    <a:alpha val="43137"/>
                  </a:srgbClr>
                </a:outerShdw>
              </a:effectLst>
            </a:endParaRPr>
          </a:p>
        </p:txBody>
      </p:sp>
      <p:sp>
        <p:nvSpPr>
          <p:cNvPr id="4" name="Content Placeholder 2"/>
          <p:cNvSpPr txBox="1">
            <a:spLocks/>
          </p:cNvSpPr>
          <p:nvPr/>
        </p:nvSpPr>
        <p:spPr bwMode="auto">
          <a:xfrm>
            <a:off x="609600" y="4572000"/>
            <a:ext cx="4191000" cy="698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defRPr/>
            </a:pPr>
            <a:r>
              <a:rPr lang="en-US" u="sng" dirty="0"/>
              <a:t>Make sure you know</a:t>
            </a:r>
          </a:p>
          <a:p>
            <a:pPr>
              <a:buFont typeface="Arial" charset="0"/>
              <a:buNone/>
              <a:defRPr/>
            </a:pPr>
            <a:r>
              <a:rPr lang="en-US" b="1" u="sng" dirty="0"/>
              <a:t>where</a:t>
            </a:r>
            <a:r>
              <a:rPr lang="en-US" u="sng" dirty="0"/>
              <a:t> your records are!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133601"/>
            <a:ext cx="4419600" cy="4724400"/>
          </a:xfrm>
          <a:prstGeom prst="rect">
            <a:avLst/>
          </a:prstGeom>
        </p:spPr>
      </p:pic>
    </p:spTree>
    <p:extLst>
      <p:ext uri="{BB962C8B-B14F-4D97-AF65-F5344CB8AC3E}">
        <p14:creationId xmlns:p14="http://schemas.microsoft.com/office/powerpoint/2010/main" val="346766936"/>
      </p:ext>
    </p:extLst>
  </p:cSld>
  <p:clrMapOvr>
    <a:masterClrMapping/>
  </p:clrMapOvr>
  <mc:AlternateContent xmlns:mc="http://schemas.openxmlformats.org/markup-compatibility/2006" xmlns:p14="http://schemas.microsoft.com/office/powerpoint/2010/main">
    <mc:Choice Requires="p14">
      <p:transition spd="slow" p14:dur="2000" advTm="15876"/>
    </mc:Choice>
    <mc:Fallback xmlns="">
      <p:transition spd="slow" advTm="158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ppt_x"/>
                                          </p:val>
                                        </p:tav>
                                        <p:tav tm="100000">
                                          <p:val>
                                            <p:strVal val="#ppt_x"/>
                                          </p:val>
                                        </p:tav>
                                      </p:tavLst>
                                    </p:anim>
                                    <p:anim calcmode="lin" valueType="num">
                                      <p:cBhvr additive="base">
                                        <p:cTn id="8" dur="125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25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4" y="1295400"/>
            <a:ext cx="4964723" cy="952500"/>
          </a:xfrm>
        </p:spPr>
        <p:txBody>
          <a:bodyPr>
            <a:normAutofit fontScale="90000"/>
          </a:bodyPr>
          <a:lstStyle/>
          <a:p>
            <a:pPr algn="ctr">
              <a:defRPr/>
            </a:pPr>
            <a:r>
              <a:rPr lang="en-US" sz="6600" b="1" dirty="0"/>
              <a:t>  Questions?</a:t>
            </a:r>
            <a:endParaRPr lang="en-US" sz="6600" dirty="0"/>
          </a:p>
        </p:txBody>
      </p:sp>
      <p:sp>
        <p:nvSpPr>
          <p:cNvPr id="6" name="TextBox 5"/>
          <p:cNvSpPr txBox="1"/>
          <p:nvPr/>
        </p:nvSpPr>
        <p:spPr>
          <a:xfrm>
            <a:off x="13677" y="2820377"/>
            <a:ext cx="4939322" cy="3046988"/>
          </a:xfrm>
          <a:prstGeom prst="rect">
            <a:avLst/>
          </a:prstGeom>
          <a:noFill/>
        </p:spPr>
        <p:txBody>
          <a:bodyPr wrap="square" rtlCol="0">
            <a:spAutoFit/>
          </a:bodyPr>
          <a:lstStyle/>
          <a:p>
            <a:pPr algn="ctr"/>
            <a:r>
              <a:rPr lang="en-US" sz="2400" i="1" dirty="0"/>
              <a:t>Don’t just put your head under ground…</a:t>
            </a:r>
          </a:p>
          <a:p>
            <a:pPr algn="ctr"/>
            <a:r>
              <a:rPr lang="en-US" sz="2400" i="1" dirty="0"/>
              <a:t>Call the Records Management if you have questions, concerns or issues that you are facing in your new role as a Records Manager or Records Coordinator for your Department or Division.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685800"/>
            <a:ext cx="4191000" cy="6172200"/>
          </a:xfrm>
          <a:prstGeom prst="rect">
            <a:avLst/>
          </a:prstGeom>
        </p:spPr>
      </p:pic>
    </p:spTree>
    <p:extLst>
      <p:ext uri="{BB962C8B-B14F-4D97-AF65-F5344CB8AC3E}">
        <p14:creationId xmlns:p14="http://schemas.microsoft.com/office/powerpoint/2010/main" val="1645262294"/>
      </p:ext>
    </p:extLst>
  </p:cSld>
  <p:clrMapOvr>
    <a:masterClrMapping/>
  </p:clrMapOvr>
  <mc:AlternateContent xmlns:mc="http://schemas.openxmlformats.org/markup-compatibility/2006" xmlns:p14="http://schemas.microsoft.com/office/powerpoint/2010/main">
    <mc:Choice Requires="p14">
      <p:transition spd="slow" p14:dur="2000" advTm="16051"/>
    </mc:Choice>
    <mc:Fallback xmlns="">
      <p:transition spd="slow" advTm="1605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398" y="228599"/>
            <a:ext cx="6248402" cy="6629401"/>
          </a:xfrm>
        </p:spPr>
        <p:txBody>
          <a:bodyPr>
            <a:normAutofit/>
          </a:bodyPr>
          <a:lstStyle/>
          <a:p>
            <a:pPr algn="ctr">
              <a:buFont typeface="Arial" charset="0"/>
              <a:buNone/>
              <a:defRPr/>
            </a:pPr>
            <a:r>
              <a:rPr lang="en-US" sz="4400" b="1" dirty="0"/>
              <a:t>Contact Information: </a:t>
            </a:r>
          </a:p>
          <a:p>
            <a:pPr algn="ctr">
              <a:buFont typeface="Arial" charset="0"/>
              <a:buNone/>
              <a:defRPr/>
            </a:pPr>
            <a:r>
              <a:rPr lang="en-US" sz="2200" b="1" dirty="0">
                <a:hlinkClick r:id="rId3"/>
              </a:rPr>
              <a:t>recordsmanagement@utrgv.edu</a:t>
            </a:r>
            <a:endParaRPr lang="en-US" sz="2200" dirty="0"/>
          </a:p>
          <a:p>
            <a:pPr algn="ctr">
              <a:buFont typeface="Arial" charset="0"/>
              <a:buNone/>
              <a:defRPr/>
            </a:pPr>
            <a:endParaRPr lang="en-US" sz="2400" b="1" dirty="0">
              <a:solidFill>
                <a:schemeClr val="accent5"/>
              </a:solidFill>
            </a:endParaRPr>
          </a:p>
          <a:p>
            <a:pPr algn="ctr">
              <a:buFont typeface="Arial" charset="0"/>
              <a:buNone/>
              <a:defRPr/>
            </a:pPr>
            <a:r>
              <a:rPr lang="en-US" sz="2400" b="1" dirty="0">
                <a:solidFill>
                  <a:schemeClr val="accent5"/>
                </a:solidFill>
              </a:rPr>
              <a:t> Edinburg Office</a:t>
            </a:r>
          </a:p>
          <a:p>
            <a:pPr marL="91440" indent="-91440">
              <a:lnSpc>
                <a:spcPct val="100000"/>
              </a:lnSpc>
              <a:spcBef>
                <a:spcPts val="0"/>
              </a:spcBef>
              <a:buNone/>
              <a:defRPr/>
            </a:pPr>
            <a:r>
              <a:rPr lang="en-US" dirty="0">
                <a:solidFill>
                  <a:schemeClr val="bg1">
                    <a:lumMod val="85000"/>
                  </a:schemeClr>
                </a:solidFill>
                <a:effectLst>
                  <a:outerShdw blurRad="38100" dist="38100" dir="2700000" algn="tl">
                    <a:srgbClr val="000000">
                      <a:alpha val="43137"/>
                    </a:srgbClr>
                  </a:outerShdw>
                </a:effectLst>
              </a:rPr>
              <a:t> </a:t>
            </a:r>
          </a:p>
          <a:p>
            <a:pPr marL="91440" indent="-91440">
              <a:lnSpc>
                <a:spcPct val="100000"/>
              </a:lnSpc>
              <a:spcBef>
                <a:spcPts val="0"/>
              </a:spcBef>
              <a:buNone/>
              <a:defRPr/>
            </a:pPr>
            <a:r>
              <a:rPr lang="en-US" dirty="0">
                <a:solidFill>
                  <a:schemeClr val="bg1">
                    <a:lumMod val="85000"/>
                  </a:schemeClr>
                </a:solidFill>
                <a:effectLst>
                  <a:outerShdw blurRad="38100" dist="38100" dir="2700000" algn="tl">
                    <a:srgbClr val="000000">
                      <a:alpha val="43137"/>
                    </a:srgbClr>
                  </a:outerShdw>
                </a:effectLst>
              </a:rPr>
              <a:t>  </a:t>
            </a:r>
            <a:r>
              <a:rPr lang="en-US" sz="2000" b="1" dirty="0">
                <a:solidFill>
                  <a:schemeClr val="accent5"/>
                </a:solidFill>
              </a:rPr>
              <a:t>Viola Dominguez                </a:t>
            </a:r>
            <a:r>
              <a:rPr lang="en-US" sz="2000" b="1" dirty="0">
                <a:solidFill>
                  <a:schemeClr val="accent5"/>
                </a:solidFill>
                <a:hlinkClick r:id="rId4"/>
              </a:rPr>
              <a:t>viola.dominguez@utrgv.edu</a:t>
            </a:r>
            <a:r>
              <a:rPr lang="en-US" b="1" dirty="0">
                <a:solidFill>
                  <a:schemeClr val="accent5"/>
                </a:solidFill>
              </a:rPr>
              <a:t> </a:t>
            </a:r>
          </a:p>
          <a:p>
            <a:pPr marL="91440" indent="-91440">
              <a:lnSpc>
                <a:spcPct val="100000"/>
              </a:lnSpc>
              <a:spcBef>
                <a:spcPts val="0"/>
              </a:spcBef>
              <a:buFont typeface="Arial" charset="0"/>
              <a:buNone/>
              <a:defRPr/>
            </a:pPr>
            <a:r>
              <a:rPr lang="en-US" dirty="0">
                <a:solidFill>
                  <a:schemeClr val="bg1">
                    <a:lumMod val="85000"/>
                  </a:schemeClr>
                </a:solidFill>
                <a:effectLst>
                  <a:outerShdw blurRad="38100" dist="38100" dir="2700000" algn="tl">
                    <a:srgbClr val="000000">
                      <a:alpha val="43137"/>
                    </a:srgbClr>
                  </a:outerShdw>
                </a:effectLst>
              </a:rPr>
              <a:t>  </a:t>
            </a:r>
            <a:r>
              <a:rPr lang="en-US" sz="1800" dirty="0">
                <a:solidFill>
                  <a:schemeClr val="accent5"/>
                </a:solidFill>
              </a:rPr>
              <a:t>(956) 665-2081</a:t>
            </a:r>
          </a:p>
          <a:p>
            <a:pPr marL="0" indent="0">
              <a:spcBef>
                <a:spcPts val="0"/>
              </a:spcBef>
              <a:buNone/>
              <a:defRPr/>
            </a:pPr>
            <a:r>
              <a:rPr lang="en-US" dirty="0"/>
              <a:t>  </a:t>
            </a:r>
            <a:r>
              <a:rPr lang="en-US" b="1" dirty="0">
                <a:solidFill>
                  <a:schemeClr val="accent5"/>
                </a:solidFill>
              </a:rPr>
              <a:t>Jesus Gonzalez                  </a:t>
            </a:r>
            <a:r>
              <a:rPr lang="en-US" b="1" dirty="0">
                <a:solidFill>
                  <a:schemeClr val="accent5"/>
                </a:solidFill>
                <a:hlinkClick r:id="rId5"/>
              </a:rPr>
              <a:t>jesus.gonzalez@utrgv.edu</a:t>
            </a:r>
            <a:endParaRPr lang="en-US" b="1" dirty="0">
              <a:solidFill>
                <a:schemeClr val="accent5"/>
              </a:solidFill>
            </a:endParaRPr>
          </a:p>
          <a:p>
            <a:pPr marL="0" indent="0">
              <a:spcBef>
                <a:spcPts val="0"/>
              </a:spcBef>
              <a:buNone/>
              <a:defRPr/>
            </a:pPr>
            <a:r>
              <a:rPr lang="en-US" b="1" dirty="0">
                <a:solidFill>
                  <a:schemeClr val="accent5"/>
                </a:solidFill>
              </a:rPr>
              <a:t>  </a:t>
            </a:r>
            <a:r>
              <a:rPr lang="en-US" sz="1800" dirty="0">
                <a:solidFill>
                  <a:schemeClr val="accent5"/>
                </a:solidFill>
              </a:rPr>
              <a:t>(956) 665-2564 </a:t>
            </a:r>
          </a:p>
          <a:p>
            <a:pPr marL="0" indent="0">
              <a:spcBef>
                <a:spcPts val="0"/>
              </a:spcBef>
              <a:buNone/>
              <a:defRPr/>
            </a:pPr>
            <a:r>
              <a:rPr lang="en-US" sz="2000" dirty="0">
                <a:solidFill>
                  <a:schemeClr val="accent5"/>
                </a:solidFill>
              </a:rPr>
              <a:t>  </a:t>
            </a:r>
            <a:r>
              <a:rPr lang="en-US" sz="2000" b="1" dirty="0">
                <a:solidFill>
                  <a:schemeClr val="accent5"/>
                </a:solidFill>
              </a:rPr>
              <a:t>Francisco Ramirez               </a:t>
            </a:r>
            <a:r>
              <a:rPr lang="en-US" sz="2000" b="1" dirty="0">
                <a:solidFill>
                  <a:schemeClr val="accent5"/>
                </a:solidFill>
                <a:hlinkClick r:id="rId6"/>
              </a:rPr>
              <a:t>francisco.ramirez@utrgv.edu</a:t>
            </a:r>
            <a:endParaRPr lang="en-US" sz="2000" b="1" dirty="0">
              <a:solidFill>
                <a:schemeClr val="accent5"/>
              </a:solidFill>
            </a:endParaRPr>
          </a:p>
          <a:p>
            <a:pPr marL="0" indent="0">
              <a:spcBef>
                <a:spcPts val="0"/>
              </a:spcBef>
              <a:buNone/>
              <a:defRPr/>
            </a:pPr>
            <a:r>
              <a:rPr lang="en-US" sz="2000" b="1" dirty="0">
                <a:solidFill>
                  <a:schemeClr val="accent5"/>
                </a:solidFill>
              </a:rPr>
              <a:t>  </a:t>
            </a:r>
            <a:r>
              <a:rPr lang="en-US" sz="1800" dirty="0">
                <a:solidFill>
                  <a:schemeClr val="accent5"/>
                </a:solidFill>
              </a:rPr>
              <a:t>(956) 665-5029 </a:t>
            </a:r>
          </a:p>
          <a:p>
            <a:pPr marL="0" indent="0">
              <a:spcBef>
                <a:spcPts val="0"/>
              </a:spcBef>
              <a:buNone/>
              <a:defRPr/>
            </a:pPr>
            <a:endParaRPr lang="en-US" sz="2400" b="1" dirty="0">
              <a:solidFill>
                <a:schemeClr val="accent5"/>
              </a:solidFill>
            </a:endParaRPr>
          </a:p>
          <a:p>
            <a:pPr marL="0" indent="0">
              <a:spcBef>
                <a:spcPts val="0"/>
              </a:spcBef>
              <a:buNone/>
              <a:defRPr/>
            </a:pPr>
            <a:r>
              <a:rPr lang="en-US" sz="2400" b="1" dirty="0">
                <a:solidFill>
                  <a:schemeClr val="accent5"/>
                </a:solidFill>
              </a:rPr>
              <a:t>                              Brownsville Office </a:t>
            </a:r>
          </a:p>
          <a:p>
            <a:pPr marL="0" indent="0">
              <a:spcBef>
                <a:spcPts val="0"/>
              </a:spcBef>
              <a:buNone/>
              <a:defRPr/>
            </a:pPr>
            <a:r>
              <a:rPr lang="en-US" sz="2400" b="1" dirty="0">
                <a:solidFill>
                  <a:schemeClr val="accent5"/>
                </a:solidFill>
              </a:rPr>
              <a:t>  </a:t>
            </a:r>
          </a:p>
          <a:p>
            <a:pPr marL="0" indent="0">
              <a:spcBef>
                <a:spcPts val="0"/>
              </a:spcBef>
              <a:buNone/>
              <a:defRPr/>
            </a:pPr>
            <a:r>
              <a:rPr lang="en-US" b="1" dirty="0">
                <a:solidFill>
                  <a:schemeClr val="accent5"/>
                </a:solidFill>
              </a:rPr>
              <a:t>  Luis Hernandez                </a:t>
            </a:r>
            <a:r>
              <a:rPr lang="en-US" b="1" dirty="0">
                <a:solidFill>
                  <a:schemeClr val="accent5"/>
                </a:solidFill>
                <a:hlinkClick r:id="rId7"/>
              </a:rPr>
              <a:t>luis.hernandez@utrgv.edu</a:t>
            </a:r>
            <a:endParaRPr lang="en-US" b="1" dirty="0">
              <a:solidFill>
                <a:schemeClr val="accent5"/>
              </a:solidFill>
            </a:endParaRPr>
          </a:p>
          <a:p>
            <a:pPr marL="0" indent="0">
              <a:spcBef>
                <a:spcPts val="0"/>
              </a:spcBef>
              <a:buNone/>
              <a:defRPr/>
            </a:pPr>
            <a:r>
              <a:rPr lang="en-US" b="1" dirty="0">
                <a:solidFill>
                  <a:schemeClr val="accent5"/>
                </a:solidFill>
              </a:rPr>
              <a:t>  </a:t>
            </a:r>
            <a:r>
              <a:rPr lang="en-US" sz="1800" dirty="0">
                <a:solidFill>
                  <a:schemeClr val="accent5"/>
                </a:solidFill>
              </a:rPr>
              <a:t>(956) 882-5965 </a:t>
            </a:r>
          </a:p>
          <a:p>
            <a:pPr marL="0" indent="0">
              <a:spcBef>
                <a:spcPts val="0"/>
              </a:spcBef>
              <a:buNone/>
              <a:defRPr/>
            </a:pPr>
            <a:r>
              <a:rPr lang="en-US" b="1" dirty="0">
                <a:solidFill>
                  <a:schemeClr val="accent5"/>
                </a:solidFill>
              </a:rPr>
              <a:t>  Manuel Vidal                    </a:t>
            </a:r>
            <a:r>
              <a:rPr lang="en-US" b="1" dirty="0">
                <a:solidFill>
                  <a:schemeClr val="accent5"/>
                </a:solidFill>
                <a:hlinkClick r:id="rId8"/>
              </a:rPr>
              <a:t>manuel.vidal@utrgv.edu</a:t>
            </a:r>
            <a:r>
              <a:rPr lang="en-US" b="1" dirty="0">
                <a:solidFill>
                  <a:schemeClr val="accent5"/>
                </a:solidFill>
              </a:rPr>
              <a:t> </a:t>
            </a:r>
          </a:p>
          <a:p>
            <a:pPr marL="0" indent="0">
              <a:spcBef>
                <a:spcPts val="0"/>
              </a:spcBef>
              <a:buNone/>
              <a:defRPr/>
            </a:pPr>
            <a:r>
              <a:rPr lang="en-US" sz="1800" dirty="0">
                <a:solidFill>
                  <a:schemeClr val="accent5"/>
                </a:solidFill>
              </a:rPr>
              <a:t>   (956) 882-5966</a:t>
            </a:r>
          </a:p>
        </p:txBody>
      </p:sp>
      <p:pic>
        <p:nvPicPr>
          <p:cNvPr id="4" name="Picture 3"/>
          <p:cNvPicPr>
            <a:picLocks noChangeAspect="1"/>
          </p:cNvPicPr>
          <p:nvPr/>
        </p:nvPicPr>
        <p:blipFill>
          <a:blip r:embed="rId9" cstate="print">
            <a:extLst>
              <a:ext uri="{BEBA8EAE-BF5A-486C-A8C5-ECC9F3942E4B}">
                <a14:imgProps xmlns:a14="http://schemas.microsoft.com/office/drawing/2010/main">
                  <a14:imgLayer r:embed="rId10">
                    <a14:imgEffect>
                      <a14:saturation sat="99000"/>
                    </a14:imgEffect>
                  </a14:imgLayer>
                </a14:imgProps>
              </a:ext>
              <a:ext uri="{28A0092B-C50C-407E-A947-70E740481C1C}">
                <a14:useLocalDpi xmlns:a14="http://schemas.microsoft.com/office/drawing/2010/main" val="0"/>
              </a:ext>
            </a:extLst>
          </a:blip>
          <a:stretch>
            <a:fillRect/>
          </a:stretch>
        </p:blipFill>
        <p:spPr>
          <a:xfrm rot="5400000">
            <a:off x="5676900" y="495300"/>
            <a:ext cx="3962400" cy="2971800"/>
          </a:xfrm>
          <a:prstGeom prst="rect">
            <a:avLst/>
          </a:prstGeom>
          <a:noFill/>
          <a:effectLst>
            <a:outerShdw blurRad="50800" dist="50800" dir="5400000" sx="1000" sy="1000" algn="ctr" rotWithShape="0">
              <a:srgbClr val="000000">
                <a:alpha val="0"/>
              </a:srgbClr>
            </a:outerShdw>
          </a:effectLst>
        </p:spPr>
      </p:pic>
    </p:spTree>
    <p:extLst>
      <p:ext uri="{BB962C8B-B14F-4D97-AF65-F5344CB8AC3E}">
        <p14:creationId xmlns:p14="http://schemas.microsoft.com/office/powerpoint/2010/main" val="1414860789"/>
      </p:ext>
    </p:extLst>
  </p:cSld>
  <p:clrMapOvr>
    <a:masterClrMapping/>
  </p:clrMapOvr>
  <mc:AlternateContent xmlns:mc="http://schemas.openxmlformats.org/markup-compatibility/2006" xmlns:p14="http://schemas.microsoft.com/office/powerpoint/2010/main">
    <mc:Choice Requires="p14">
      <p:transition spd="slow" p14:dur="2000" advTm="21443"/>
    </mc:Choice>
    <mc:Fallback xmlns="">
      <p:transition spd="slow" advTm="2144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82675"/>
          </a:xfrm>
        </p:spPr>
        <p:txBody>
          <a:bodyPr/>
          <a:lstStyle/>
          <a:p>
            <a:pPr algn="ctr"/>
            <a:r>
              <a:rPr lang="en-US" b="1" dirty="0"/>
              <a:t>What is </a:t>
            </a:r>
            <a:r>
              <a:rPr lang="en-US" b="1" dirty="0">
                <a:latin typeface="+mn-lt"/>
              </a:rPr>
              <a:t>Records</a:t>
            </a:r>
            <a:r>
              <a:rPr lang="en-US" b="1" dirty="0"/>
              <a:t> Management?</a:t>
            </a:r>
          </a:p>
        </p:txBody>
      </p:sp>
      <p:sp>
        <p:nvSpPr>
          <p:cNvPr id="3" name="Content Placeholder 2"/>
          <p:cNvSpPr>
            <a:spLocks noGrp="1"/>
          </p:cNvSpPr>
          <p:nvPr>
            <p:ph idx="1"/>
          </p:nvPr>
        </p:nvSpPr>
        <p:spPr>
          <a:xfrm>
            <a:off x="1295400" y="1447801"/>
            <a:ext cx="6553200" cy="2362200"/>
          </a:xfrm>
        </p:spPr>
        <p:txBody>
          <a:bodyPr/>
          <a:lstStyle/>
          <a:p>
            <a:pPr marL="0" indent="0" algn="ctr">
              <a:buNone/>
            </a:pPr>
            <a:r>
              <a:rPr lang="en-US" sz="2000" dirty="0"/>
              <a:t>The application of management techniques to the creation, use, maintenance, retention, preservation and destruction of state records for the purpose of </a:t>
            </a:r>
            <a:r>
              <a:rPr lang="en-US" sz="2000" dirty="0">
                <a:solidFill>
                  <a:srgbClr val="FF0000"/>
                </a:solidFill>
              </a:rPr>
              <a:t>complying with Texas Statutes and other laws, Texas State Library &amp; Archives Commission rules, UT System and UTRGV policies, </a:t>
            </a:r>
            <a:r>
              <a:rPr lang="en-US" sz="2000" dirty="0"/>
              <a:t>as well as improving the efficiency and quality of recordkeeping to benefit the overall operations of UTRGV as a University.</a:t>
            </a:r>
          </a:p>
          <a:p>
            <a:pPr marL="0" indent="0">
              <a:buNone/>
            </a:pPr>
            <a:endParaRPr lang="en-US" dirty="0"/>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833" t="2381" r="833" b="2381"/>
          <a:stretch/>
        </p:blipFill>
        <p:spPr>
          <a:xfrm>
            <a:off x="0" y="3733800"/>
            <a:ext cx="9144000" cy="3124200"/>
          </a:xfrm>
          <a:prstGeom prst="rect">
            <a:avLst/>
          </a:prstGeom>
        </p:spPr>
      </p:pic>
    </p:spTree>
    <p:extLst>
      <p:ext uri="{BB962C8B-B14F-4D97-AF65-F5344CB8AC3E}">
        <p14:creationId xmlns:p14="http://schemas.microsoft.com/office/powerpoint/2010/main" val="3412714230"/>
      </p:ext>
    </p:extLst>
  </p:cSld>
  <p:clrMapOvr>
    <a:masterClrMapping/>
  </p:clrMapOvr>
  <mc:AlternateContent xmlns:mc="http://schemas.openxmlformats.org/markup-compatibility/2006" xmlns:p14="http://schemas.microsoft.com/office/powerpoint/2010/main">
    <mc:Choice Requires="p14">
      <p:transition p14:dur="100" advTm="11183">
        <p:cut/>
      </p:transition>
    </mc:Choice>
    <mc:Fallback xmlns="">
      <p:transition advTm="11183">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152400"/>
            <a:ext cx="8229600" cy="304800"/>
          </a:xfrm>
        </p:spPr>
        <p:txBody>
          <a:bodyPr>
            <a:normAutofit fontScale="90000"/>
          </a:bodyPr>
          <a:lstStyle/>
          <a:p>
            <a:pPr algn="ctr"/>
            <a:r>
              <a:rPr lang="en-US" dirty="0"/>
              <a:t>Introduction</a:t>
            </a:r>
            <a:endParaRPr lang="en-U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4" name="TextBox 3"/>
          <p:cNvSpPr txBox="1"/>
          <p:nvPr/>
        </p:nvSpPr>
        <p:spPr>
          <a:xfrm>
            <a:off x="457200" y="533400"/>
            <a:ext cx="8229600" cy="523220"/>
          </a:xfrm>
          <a:prstGeom prst="rect">
            <a:avLst/>
          </a:prstGeom>
          <a:noFill/>
        </p:spPr>
        <p:txBody>
          <a:bodyPr wrap="square" rtlCol="0">
            <a:spAutoFit/>
          </a:bodyPr>
          <a:lstStyle/>
          <a:p>
            <a:pPr algn="ctr"/>
            <a:r>
              <a:rPr lang="en-US" sz="2800" dirty="0"/>
              <a:t>Records Management Program</a:t>
            </a:r>
          </a:p>
        </p:txBody>
      </p:sp>
      <p:sp>
        <p:nvSpPr>
          <p:cNvPr id="5" name="Oval 4"/>
          <p:cNvSpPr/>
          <p:nvPr/>
        </p:nvSpPr>
        <p:spPr>
          <a:xfrm>
            <a:off x="3276600" y="3048000"/>
            <a:ext cx="2514600" cy="1295400"/>
          </a:xfrm>
          <a:prstGeom prst="ellipse">
            <a:avLst/>
          </a:prstGeom>
          <a:solidFill>
            <a:srgbClr val="E6571E"/>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Records Management</a:t>
            </a:r>
          </a:p>
        </p:txBody>
      </p:sp>
      <p:sp>
        <p:nvSpPr>
          <p:cNvPr id="6" name="Rounded Rectangle 5"/>
          <p:cNvSpPr/>
          <p:nvPr/>
        </p:nvSpPr>
        <p:spPr>
          <a:xfrm>
            <a:off x="3943350" y="1557010"/>
            <a:ext cx="1181100" cy="4953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Filing &amp; Storage</a:t>
            </a:r>
          </a:p>
        </p:txBody>
      </p:sp>
      <p:cxnSp>
        <p:nvCxnSpPr>
          <p:cNvPr id="8" name="Straight Arrow Connector 7"/>
          <p:cNvCxnSpPr/>
          <p:nvPr/>
        </p:nvCxnSpPr>
        <p:spPr>
          <a:xfrm>
            <a:off x="4533900" y="1943100"/>
            <a:ext cx="0" cy="1043765"/>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851162" y="2725049"/>
            <a:ext cx="1219200" cy="4953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Management Content</a:t>
            </a:r>
          </a:p>
        </p:txBody>
      </p:sp>
      <p:sp>
        <p:nvSpPr>
          <p:cNvPr id="13" name="Rounded Rectangle 12"/>
          <p:cNvSpPr/>
          <p:nvPr/>
        </p:nvSpPr>
        <p:spPr>
          <a:xfrm>
            <a:off x="5791200" y="1956366"/>
            <a:ext cx="1181100" cy="4953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Inventory</a:t>
            </a:r>
          </a:p>
        </p:txBody>
      </p:sp>
      <p:sp>
        <p:nvSpPr>
          <p:cNvPr id="14" name="Rounded Rectangle 13"/>
          <p:cNvSpPr/>
          <p:nvPr/>
        </p:nvSpPr>
        <p:spPr>
          <a:xfrm>
            <a:off x="6875585" y="3917873"/>
            <a:ext cx="1181100" cy="4953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Security</a:t>
            </a:r>
          </a:p>
        </p:txBody>
      </p:sp>
      <p:sp>
        <p:nvSpPr>
          <p:cNvPr id="15" name="Rounded Rectangle 14"/>
          <p:cNvSpPr/>
          <p:nvPr/>
        </p:nvSpPr>
        <p:spPr>
          <a:xfrm>
            <a:off x="5791200" y="4766920"/>
            <a:ext cx="1181100" cy="4953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Archives</a:t>
            </a:r>
          </a:p>
        </p:txBody>
      </p:sp>
      <p:sp>
        <p:nvSpPr>
          <p:cNvPr id="16" name="Rounded Rectangle 15"/>
          <p:cNvSpPr/>
          <p:nvPr/>
        </p:nvSpPr>
        <p:spPr>
          <a:xfrm>
            <a:off x="3857625" y="5181600"/>
            <a:ext cx="1352550" cy="4953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Vital Records</a:t>
            </a:r>
          </a:p>
        </p:txBody>
      </p:sp>
      <p:sp>
        <p:nvSpPr>
          <p:cNvPr id="17" name="Rounded Rectangle 16"/>
          <p:cNvSpPr/>
          <p:nvPr/>
        </p:nvSpPr>
        <p:spPr>
          <a:xfrm>
            <a:off x="2095500" y="1953280"/>
            <a:ext cx="1181100" cy="4953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Retention</a:t>
            </a:r>
          </a:p>
        </p:txBody>
      </p:sp>
      <p:sp>
        <p:nvSpPr>
          <p:cNvPr id="18" name="Rounded Rectangle 17"/>
          <p:cNvSpPr/>
          <p:nvPr/>
        </p:nvSpPr>
        <p:spPr>
          <a:xfrm>
            <a:off x="1037492" y="2724277"/>
            <a:ext cx="1181100" cy="4953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Electronic Records</a:t>
            </a:r>
          </a:p>
        </p:txBody>
      </p:sp>
      <p:sp>
        <p:nvSpPr>
          <p:cNvPr id="19" name="Rounded Rectangle 18"/>
          <p:cNvSpPr/>
          <p:nvPr/>
        </p:nvSpPr>
        <p:spPr>
          <a:xfrm>
            <a:off x="1053123" y="3917873"/>
            <a:ext cx="1181100" cy="4953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Destruction</a:t>
            </a:r>
          </a:p>
        </p:txBody>
      </p:sp>
      <p:sp>
        <p:nvSpPr>
          <p:cNvPr id="20" name="Rounded Rectangle 19"/>
          <p:cNvSpPr/>
          <p:nvPr/>
        </p:nvSpPr>
        <p:spPr>
          <a:xfrm>
            <a:off x="2095500" y="4766920"/>
            <a:ext cx="1181100" cy="4953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Litigation Files</a:t>
            </a:r>
          </a:p>
        </p:txBody>
      </p:sp>
      <p:cxnSp>
        <p:nvCxnSpPr>
          <p:cNvPr id="22" name="Straight Arrow Connector 21"/>
          <p:cNvCxnSpPr/>
          <p:nvPr/>
        </p:nvCxnSpPr>
        <p:spPr>
          <a:xfrm>
            <a:off x="3260969" y="2464982"/>
            <a:ext cx="523387" cy="66117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263226" y="3126154"/>
            <a:ext cx="1019357" cy="42352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5235332" y="2448580"/>
            <a:ext cx="555868" cy="7035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791200" y="3152093"/>
            <a:ext cx="1059962" cy="41203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9" idx="3"/>
          </p:cNvCxnSpPr>
          <p:nvPr/>
        </p:nvCxnSpPr>
        <p:spPr>
          <a:xfrm flipV="1">
            <a:off x="2234223" y="3917873"/>
            <a:ext cx="1118577" cy="24765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4" idx="1"/>
          </p:cNvCxnSpPr>
          <p:nvPr/>
        </p:nvCxnSpPr>
        <p:spPr>
          <a:xfrm flipH="1" flipV="1">
            <a:off x="5715000" y="3917873"/>
            <a:ext cx="1160585" cy="24765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4533900" y="4347820"/>
            <a:ext cx="0" cy="83820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3260969" y="4267200"/>
            <a:ext cx="596656" cy="53340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5334000" y="4199202"/>
            <a:ext cx="457201" cy="60139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20674"/>
    </mc:Choice>
    <mc:Fallback xmlns="">
      <p:transition spd="slow" advTm="2067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076" y="230225"/>
            <a:ext cx="8839200" cy="876299"/>
          </a:xfrm>
        </p:spPr>
        <p:txBody>
          <a:bodyPr/>
          <a:lstStyle/>
          <a:p>
            <a:pPr marL="0" indent="0" algn="ctr">
              <a:buNone/>
              <a:defRPr/>
            </a:pPr>
            <a:r>
              <a:rPr lang="en-US" sz="4000" b="1" i="1" dirty="0">
                <a:ea typeface="+mj-ea"/>
                <a:cs typeface="+mj-cs"/>
              </a:rPr>
              <a:t>Records Management Basics</a:t>
            </a:r>
          </a:p>
        </p:txBody>
      </p:sp>
      <p:sp>
        <p:nvSpPr>
          <p:cNvPr id="4" name="TextBox 3"/>
          <p:cNvSpPr txBox="1"/>
          <p:nvPr/>
        </p:nvSpPr>
        <p:spPr>
          <a:xfrm>
            <a:off x="321471" y="1152943"/>
            <a:ext cx="3657600" cy="2339102"/>
          </a:xfrm>
          <a:prstGeom prst="rect">
            <a:avLst/>
          </a:prstGeom>
          <a:noFill/>
        </p:spPr>
        <p:txBody>
          <a:bodyPr wrap="square" rtlCol="0">
            <a:spAutoFit/>
          </a:bodyPr>
          <a:lstStyle/>
          <a:p>
            <a:pPr marL="285750" indent="-285750">
              <a:buFont typeface="Arial" panose="020B0604020202020204" pitchFamily="34" charset="0"/>
              <a:buChar char="•"/>
            </a:pPr>
            <a:r>
              <a:rPr lang="en-US" sz="1600" dirty="0"/>
              <a:t>Breakdown of Records Management Department</a:t>
            </a:r>
          </a:p>
          <a:p>
            <a:pPr marL="285750" indent="-285750">
              <a:buFont typeface="Arial" panose="020B0604020202020204" pitchFamily="34" charset="0"/>
              <a:buChar char="•"/>
            </a:pPr>
            <a:r>
              <a:rPr lang="en-US" sz="1600" dirty="0"/>
              <a:t>Determine what is a record</a:t>
            </a:r>
          </a:p>
          <a:p>
            <a:pPr marL="285750" indent="-285750">
              <a:buFont typeface="Arial" panose="020B0604020202020204" pitchFamily="34" charset="0"/>
              <a:buChar char="•"/>
            </a:pPr>
            <a:r>
              <a:rPr lang="en-US" sz="1600" dirty="0"/>
              <a:t>Determine what are Convenience Copies</a:t>
            </a:r>
          </a:p>
          <a:p>
            <a:pPr marL="285750" indent="-285750">
              <a:buFont typeface="Arial" panose="020B0604020202020204" pitchFamily="34" charset="0"/>
              <a:buChar char="•"/>
            </a:pPr>
            <a:r>
              <a:rPr lang="en-US" sz="1600" dirty="0"/>
              <a:t>Emails and how to handle them</a:t>
            </a:r>
          </a:p>
          <a:p>
            <a:pPr marL="285750" indent="-285750">
              <a:buFont typeface="Arial" panose="020B0604020202020204" pitchFamily="34" charset="0"/>
              <a:buChar char="•"/>
            </a:pPr>
            <a:r>
              <a:rPr lang="en-US" sz="1600" dirty="0"/>
              <a:t>Electronic Records</a:t>
            </a:r>
          </a:p>
          <a:p>
            <a:pPr marL="285750" indent="-285750">
              <a:buFont typeface="Arial" panose="020B0604020202020204" pitchFamily="34" charset="0"/>
              <a:buChar char="•"/>
            </a:pPr>
            <a:r>
              <a:rPr lang="en-US" sz="1600" dirty="0"/>
              <a:t>RM Tools</a:t>
            </a:r>
          </a:p>
          <a:p>
            <a:endParaRPr lang="en-US" dirty="0"/>
          </a:p>
        </p:txBody>
      </p:sp>
      <p:sp>
        <p:nvSpPr>
          <p:cNvPr id="7" name="TextBox 6"/>
          <p:cNvSpPr txBox="1"/>
          <p:nvPr/>
        </p:nvSpPr>
        <p:spPr>
          <a:xfrm>
            <a:off x="533400" y="3350895"/>
            <a:ext cx="3581400" cy="646331"/>
          </a:xfrm>
          <a:prstGeom prst="rect">
            <a:avLst/>
          </a:prstGeom>
          <a:noFill/>
        </p:spPr>
        <p:txBody>
          <a:bodyPr wrap="square" rtlCol="0">
            <a:spAutoFit/>
          </a:bodyPr>
          <a:lstStyle/>
          <a:p>
            <a:r>
              <a:rPr lang="en-US" b="1" dirty="0"/>
              <a:t>Who is ready to jump into the Records Management System?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191000"/>
            <a:ext cx="3657600" cy="2284801"/>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8177" b="12718"/>
          <a:stretch/>
        </p:blipFill>
        <p:spPr>
          <a:xfrm>
            <a:off x="4953000" y="1154966"/>
            <a:ext cx="3937949" cy="5038191"/>
          </a:xfrm>
          <a:prstGeom prst="rect">
            <a:avLst/>
          </a:prstGeom>
        </p:spPr>
      </p:pic>
    </p:spTree>
    <p:extLst>
      <p:ext uri="{BB962C8B-B14F-4D97-AF65-F5344CB8AC3E}">
        <p14:creationId xmlns:p14="http://schemas.microsoft.com/office/powerpoint/2010/main" val="954674543"/>
      </p:ext>
    </p:extLst>
  </p:cSld>
  <p:clrMapOvr>
    <a:masterClrMapping/>
  </p:clrMapOvr>
  <mc:AlternateContent xmlns:mc="http://schemas.openxmlformats.org/markup-compatibility/2006" xmlns:p14="http://schemas.microsoft.com/office/powerpoint/2010/main">
    <mc:Choice Requires="p14">
      <p:transition spd="slow" p14:dur="2000" advTm="16461"/>
    </mc:Choice>
    <mc:Fallback xmlns="">
      <p:transition spd="slow" advTm="1646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858000" cy="685800"/>
          </a:xfrm>
        </p:spPr>
        <p:txBody>
          <a:bodyPr rtlCol="0">
            <a:noAutofit/>
          </a:bodyPr>
          <a:lstStyle/>
          <a:p>
            <a:pPr algn="ctr">
              <a:defRPr/>
            </a:pPr>
            <a:r>
              <a:rPr lang="en-US" sz="4000" b="1" dirty="0"/>
              <a:t>Records Management </a:t>
            </a:r>
          </a:p>
        </p:txBody>
      </p:sp>
      <p:sp>
        <p:nvSpPr>
          <p:cNvPr id="11" name="Text Placeholder 10"/>
          <p:cNvSpPr>
            <a:spLocks noGrp="1"/>
          </p:cNvSpPr>
          <p:nvPr>
            <p:ph type="body" sz="half" idx="2"/>
          </p:nvPr>
        </p:nvSpPr>
        <p:spPr>
          <a:xfrm>
            <a:off x="383698" y="1148731"/>
            <a:ext cx="8381998" cy="914400"/>
          </a:xfrm>
        </p:spPr>
        <p:txBody>
          <a:bodyPr/>
          <a:lstStyle/>
          <a:p>
            <a:r>
              <a:rPr lang="en-US" sz="1600" b="1" dirty="0"/>
              <a:t>Records Management Officer (RMO):</a:t>
            </a:r>
          </a:p>
          <a:p>
            <a:r>
              <a:rPr lang="en-US" sz="1600" dirty="0"/>
              <a:t>Responsible for coordination of all records management efforts at UTRGV communicates with TSLAC entity and serves as agency subject matter expert.</a:t>
            </a:r>
          </a:p>
        </p:txBody>
      </p:sp>
      <p:pic>
        <p:nvPicPr>
          <p:cNvPr id="15"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5400" y="2590800"/>
            <a:ext cx="3733800" cy="3581400"/>
          </a:xfrm>
          <a:prstGeom prst="rect">
            <a:avLst/>
          </a:prstGeom>
          <a:ln w="228600" cap="sq" cmpd="thickThin">
            <a:solidFill>
              <a:srgbClr val="D74C35"/>
            </a:solidFill>
            <a:prstDash val="solid"/>
            <a:miter lim="800000"/>
          </a:ln>
          <a:effectLst>
            <a:innerShdw blurRad="76200">
              <a:srgbClr val="000000"/>
            </a:innerShdw>
          </a:effectLst>
        </p:spPr>
      </p:pic>
      <p:sp>
        <p:nvSpPr>
          <p:cNvPr id="5" name="Text Placeholder 10"/>
          <p:cNvSpPr txBox="1">
            <a:spLocks/>
          </p:cNvSpPr>
          <p:nvPr/>
        </p:nvSpPr>
        <p:spPr bwMode="auto">
          <a:xfrm>
            <a:off x="383698" y="2209800"/>
            <a:ext cx="4416902"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1400"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charset="0"/>
              <a:buNone/>
              <a:defRPr sz="12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charset="0"/>
              <a:buNone/>
              <a:defRPr sz="10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charset="0"/>
              <a:buNone/>
              <a:defRPr sz="9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600" b="1" dirty="0"/>
              <a:t>Records Management Coordinators (RMC):</a:t>
            </a:r>
          </a:p>
          <a:p>
            <a:r>
              <a:rPr lang="en-US" sz="1600" dirty="0"/>
              <a:t>One or more individuals designated by every Department as responsible for the coordination of records management efforts within that Department or Division.</a:t>
            </a:r>
          </a:p>
          <a:p>
            <a:endParaRPr lang="en-US" sz="800" dirty="0"/>
          </a:p>
          <a:p>
            <a:r>
              <a:rPr lang="en-US" sz="1600" u="sng" dirty="0"/>
              <a:t>Duties include the following:</a:t>
            </a:r>
          </a:p>
          <a:p>
            <a:pPr marL="342900" indent="-114300">
              <a:buFont typeface="Arial" panose="020B0604020202020204" pitchFamily="34" charset="0"/>
              <a:buChar char="•"/>
            </a:pPr>
            <a:r>
              <a:rPr lang="en-US" sz="1600" dirty="0"/>
              <a:t>Conducting </a:t>
            </a:r>
            <a:r>
              <a:rPr lang="en-US" sz="1600" i="1" dirty="0">
                <a:solidFill>
                  <a:schemeClr val="accent5"/>
                </a:solidFill>
              </a:rPr>
              <a:t>Annual Audits</a:t>
            </a:r>
          </a:p>
          <a:p>
            <a:pPr marL="342900" indent="-114300">
              <a:buFont typeface="Arial" panose="020B0604020202020204" pitchFamily="34" charset="0"/>
              <a:buChar char="•"/>
            </a:pPr>
            <a:r>
              <a:rPr lang="en-US" sz="1600" dirty="0"/>
              <a:t>Submission of </a:t>
            </a:r>
            <a:r>
              <a:rPr lang="en-US" sz="1600" i="1" dirty="0">
                <a:solidFill>
                  <a:schemeClr val="accent5"/>
                </a:solidFill>
              </a:rPr>
              <a:t>Storage Requests</a:t>
            </a:r>
            <a:endParaRPr lang="en-US" sz="1600" dirty="0">
              <a:solidFill>
                <a:schemeClr val="accent5"/>
              </a:solidFill>
            </a:endParaRPr>
          </a:p>
          <a:p>
            <a:pPr marL="342900" indent="-114300">
              <a:buFont typeface="Arial" panose="020B0604020202020204" pitchFamily="34" charset="0"/>
              <a:buChar char="•"/>
            </a:pPr>
            <a:r>
              <a:rPr lang="en-US" sz="1600" dirty="0"/>
              <a:t>Submission of </a:t>
            </a:r>
            <a:r>
              <a:rPr lang="en-US" sz="1600" i="1" dirty="0">
                <a:solidFill>
                  <a:schemeClr val="accent5"/>
                </a:solidFill>
              </a:rPr>
              <a:t>Disposition Requests </a:t>
            </a:r>
          </a:p>
          <a:p>
            <a:pPr marL="342900" indent="-114300">
              <a:buFont typeface="Arial" panose="020B0604020202020204" pitchFamily="34" charset="0"/>
              <a:buChar char="•"/>
            </a:pPr>
            <a:r>
              <a:rPr lang="en-US" sz="1600" dirty="0"/>
              <a:t>Submission of </a:t>
            </a:r>
            <a:r>
              <a:rPr lang="en-US" sz="1600" i="1" dirty="0">
                <a:solidFill>
                  <a:schemeClr val="accent1">
                    <a:lumMod val="75000"/>
                  </a:schemeClr>
                </a:solidFill>
              </a:rPr>
              <a:t>Proposed</a:t>
            </a:r>
            <a:r>
              <a:rPr lang="en-US" sz="1600" dirty="0"/>
              <a:t> </a:t>
            </a:r>
            <a:r>
              <a:rPr lang="en-US" sz="1600" i="1" dirty="0">
                <a:solidFill>
                  <a:schemeClr val="accent5"/>
                </a:solidFill>
              </a:rPr>
              <a:t>Amendments (Adding Records Series Title, etc.)</a:t>
            </a:r>
          </a:p>
          <a:p>
            <a:pPr marL="342900" indent="-114300">
              <a:buFont typeface="Arial" panose="020B0604020202020204" pitchFamily="34" charset="0"/>
              <a:buChar char="•"/>
            </a:pPr>
            <a:r>
              <a:rPr lang="en-US" sz="1600" dirty="0"/>
              <a:t>Understanding &amp; Applying </a:t>
            </a:r>
            <a:r>
              <a:rPr lang="en-US" sz="1600" i="1" dirty="0">
                <a:solidFill>
                  <a:schemeClr val="accent5"/>
                </a:solidFill>
              </a:rPr>
              <a:t>RM</a:t>
            </a:r>
            <a:r>
              <a:rPr lang="en-US" sz="1600" dirty="0">
                <a:solidFill>
                  <a:schemeClr val="accent5"/>
                </a:solidFill>
              </a:rPr>
              <a:t> </a:t>
            </a:r>
            <a:r>
              <a:rPr lang="en-US" sz="1600" i="1" dirty="0">
                <a:solidFill>
                  <a:schemeClr val="accent5"/>
                </a:solidFill>
              </a:rPr>
              <a:t>Manual policies</a:t>
            </a:r>
          </a:p>
          <a:p>
            <a:pPr marL="342900" indent="-114300">
              <a:buFont typeface="Arial" panose="020B0604020202020204" pitchFamily="34" charset="0"/>
              <a:buChar char="•"/>
            </a:pPr>
            <a:r>
              <a:rPr lang="en-US" sz="1600" dirty="0"/>
              <a:t>Understanding &amp; Applying </a:t>
            </a:r>
            <a:r>
              <a:rPr lang="en-US" sz="1600" i="1" dirty="0">
                <a:solidFill>
                  <a:schemeClr val="accent5"/>
                </a:solidFill>
              </a:rPr>
              <a:t>RM</a:t>
            </a:r>
            <a:r>
              <a:rPr lang="en-US" sz="1600" dirty="0"/>
              <a:t> </a:t>
            </a:r>
            <a:r>
              <a:rPr lang="en-US" sz="1600" i="1" dirty="0">
                <a:solidFill>
                  <a:schemeClr val="accent5"/>
                </a:solidFill>
              </a:rPr>
              <a:t>Retention Policies</a:t>
            </a:r>
            <a:r>
              <a:rPr lang="en-US" sz="1600" dirty="0">
                <a:solidFill>
                  <a:schemeClr val="accent5"/>
                </a:solidFill>
              </a:rPr>
              <a:t> </a:t>
            </a:r>
            <a:r>
              <a:rPr lang="en-US" sz="1600" dirty="0"/>
              <a:t>as they relate to Records </a:t>
            </a:r>
          </a:p>
        </p:txBody>
      </p:sp>
    </p:spTree>
    <p:extLst>
      <p:ext uri="{BB962C8B-B14F-4D97-AF65-F5344CB8AC3E}">
        <p14:creationId xmlns:p14="http://schemas.microsoft.com/office/powerpoint/2010/main" val="215844557"/>
      </p:ext>
    </p:extLst>
  </p:cSld>
  <p:clrMapOvr>
    <a:masterClrMapping/>
  </p:clrMapOvr>
  <mc:AlternateContent xmlns:mc="http://schemas.openxmlformats.org/markup-compatibility/2006" xmlns:p14="http://schemas.microsoft.com/office/powerpoint/2010/main">
    <mc:Choice Requires="p14">
      <p:transition spd="slow" p14:dur="2000" advTm="21708"/>
    </mc:Choice>
    <mc:Fallback xmlns="">
      <p:transition spd="slow" advTm="2170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436"/>
            <a:ext cx="7886700" cy="1006474"/>
          </a:xfrm>
        </p:spPr>
        <p:txBody>
          <a:bodyPr>
            <a:normAutofit/>
          </a:bodyPr>
          <a:lstStyle/>
          <a:p>
            <a:pPr algn="ctr"/>
            <a:r>
              <a:rPr lang="en-US" sz="3600" b="1" dirty="0">
                <a:latin typeface="+mn-lt"/>
              </a:rPr>
              <a:t>What is a Record</a:t>
            </a:r>
          </a:p>
        </p:txBody>
      </p:sp>
      <p:sp>
        <p:nvSpPr>
          <p:cNvPr id="3" name="Content Placeholder 2"/>
          <p:cNvSpPr>
            <a:spLocks noGrp="1"/>
          </p:cNvSpPr>
          <p:nvPr>
            <p:ph idx="1"/>
          </p:nvPr>
        </p:nvSpPr>
        <p:spPr>
          <a:xfrm>
            <a:off x="628650" y="1310910"/>
            <a:ext cx="7886700" cy="1664065"/>
          </a:xfrm>
        </p:spPr>
        <p:txBody>
          <a:bodyPr/>
          <a:lstStyle/>
          <a:p>
            <a:pPr marL="0" indent="0" algn="ctr">
              <a:buNone/>
            </a:pPr>
            <a:r>
              <a:rPr lang="en-US" b="1" dirty="0"/>
              <a:t>“Any written, photographic, machine-readable, or other recorded information created or received on behalf of a state agency or an elected official that documents activities in the conduct of state business or use of public resources.” </a:t>
            </a:r>
          </a:p>
          <a:p>
            <a:pPr marL="0" indent="0" algn="ctr">
              <a:buNone/>
            </a:pPr>
            <a:r>
              <a:rPr lang="en-US" dirty="0"/>
              <a:t>[ ADM 10-102 Records Management &amp; Retention ]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974975"/>
            <a:ext cx="7239000" cy="3795157"/>
          </a:xfrm>
          <a:prstGeom prst="rect">
            <a:avLst/>
          </a:prstGeom>
        </p:spPr>
      </p:pic>
      <p:sp>
        <p:nvSpPr>
          <p:cNvPr id="6" name="TextBox 5"/>
          <p:cNvSpPr txBox="1"/>
          <p:nvPr/>
        </p:nvSpPr>
        <p:spPr>
          <a:xfrm>
            <a:off x="1143000" y="3048000"/>
            <a:ext cx="4267200" cy="369332"/>
          </a:xfrm>
          <a:prstGeom prst="rect">
            <a:avLst/>
          </a:prstGeom>
          <a:solidFill>
            <a:schemeClr val="tx1"/>
          </a:solidFill>
        </p:spPr>
        <p:txBody>
          <a:bodyPr wrap="square" rtlCol="0">
            <a:spAutoFit/>
          </a:bodyPr>
          <a:lstStyle/>
          <a:p>
            <a:endParaRPr lang="en-US" dirty="0">
              <a:solidFill>
                <a:srgbClr val="000000"/>
              </a:solidFill>
            </a:endParaRPr>
          </a:p>
        </p:txBody>
      </p:sp>
      <p:sp>
        <p:nvSpPr>
          <p:cNvPr id="7" name="TextBox 6"/>
          <p:cNvSpPr txBox="1"/>
          <p:nvPr/>
        </p:nvSpPr>
        <p:spPr>
          <a:xfrm>
            <a:off x="3657600" y="6451579"/>
            <a:ext cx="1905000" cy="214909"/>
          </a:xfrm>
          <a:prstGeom prst="rect">
            <a:avLst/>
          </a:prstGeom>
          <a:solidFill>
            <a:schemeClr val="tx1"/>
          </a:solidFill>
        </p:spPr>
        <p:txBody>
          <a:bodyPr wrap="square" rtlCol="0">
            <a:spAutoFit/>
          </a:bodyPr>
          <a:lstStyle/>
          <a:p>
            <a:endParaRPr lang="en-US" dirty="0"/>
          </a:p>
        </p:txBody>
      </p:sp>
      <p:sp>
        <p:nvSpPr>
          <p:cNvPr id="4" name="TextBox 3"/>
          <p:cNvSpPr txBox="1"/>
          <p:nvPr/>
        </p:nvSpPr>
        <p:spPr>
          <a:xfrm>
            <a:off x="7391400" y="6412468"/>
            <a:ext cx="260931" cy="293132"/>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1835199588"/>
      </p:ext>
    </p:extLst>
  </p:cSld>
  <p:clrMapOvr>
    <a:masterClrMapping/>
  </p:clrMapOvr>
  <mc:AlternateContent xmlns:mc="http://schemas.openxmlformats.org/markup-compatibility/2006" xmlns:p14="http://schemas.microsoft.com/office/powerpoint/2010/main">
    <mc:Choice Requires="p14">
      <p:transition spd="slow" p14:dur="2000" advTm="11233"/>
    </mc:Choice>
    <mc:Fallback xmlns="">
      <p:transition spd="slow" advTm="1123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2743200"/>
            <a:ext cx="4495800" cy="533136"/>
          </a:xfrm>
        </p:spPr>
        <p:txBody>
          <a:bodyPr/>
          <a:lstStyle/>
          <a:p>
            <a:pPr algn="ctr"/>
            <a:r>
              <a:rPr lang="en-US" dirty="0"/>
              <a:t>What is a </a:t>
            </a:r>
            <a:r>
              <a:rPr lang="en-US" i="1" dirty="0"/>
              <a:t>record</a:t>
            </a:r>
            <a:r>
              <a:rPr lang="en-US" dirty="0"/>
              <a:t>?</a:t>
            </a:r>
          </a:p>
        </p:txBody>
      </p:sp>
      <p:sp>
        <p:nvSpPr>
          <p:cNvPr id="4" name="Content Placeholder 3"/>
          <p:cNvSpPr>
            <a:spLocks noGrp="1"/>
          </p:cNvSpPr>
          <p:nvPr>
            <p:ph sz="half" idx="2"/>
          </p:nvPr>
        </p:nvSpPr>
        <p:spPr>
          <a:xfrm>
            <a:off x="533400" y="3276336"/>
            <a:ext cx="3505200" cy="2972064"/>
          </a:xfrm>
        </p:spPr>
        <p:txBody>
          <a:bodyPr/>
          <a:lstStyle/>
          <a:p>
            <a:pPr marL="0" indent="0" algn="ctr">
              <a:buNone/>
            </a:pPr>
            <a:r>
              <a:rPr lang="en-US" dirty="0"/>
              <a:t>A  state record is a physical piece of paper or data stored electronically that documents activities in the conduct of University business.</a:t>
            </a:r>
          </a:p>
          <a:p>
            <a:endParaRPr lang="en-US" dirty="0"/>
          </a:p>
        </p:txBody>
      </p:sp>
      <p:sp>
        <p:nvSpPr>
          <p:cNvPr id="5" name="Text Placeholder 4"/>
          <p:cNvSpPr>
            <a:spLocks noGrp="1"/>
          </p:cNvSpPr>
          <p:nvPr>
            <p:ph type="body" sz="quarter" idx="3"/>
          </p:nvPr>
        </p:nvSpPr>
        <p:spPr>
          <a:xfrm>
            <a:off x="4495800" y="2743200"/>
            <a:ext cx="4648200" cy="533136"/>
          </a:xfrm>
        </p:spPr>
        <p:txBody>
          <a:bodyPr/>
          <a:lstStyle/>
          <a:p>
            <a:pPr algn="ctr"/>
            <a:r>
              <a:rPr lang="en-US" dirty="0"/>
              <a:t>What is </a:t>
            </a:r>
            <a:r>
              <a:rPr lang="en-US" i="1" dirty="0"/>
              <a:t>not</a:t>
            </a:r>
            <a:r>
              <a:rPr lang="en-US" dirty="0"/>
              <a:t> a record?</a:t>
            </a:r>
          </a:p>
        </p:txBody>
      </p:sp>
      <p:sp>
        <p:nvSpPr>
          <p:cNvPr id="6" name="Content Placeholder 5"/>
          <p:cNvSpPr>
            <a:spLocks noGrp="1"/>
          </p:cNvSpPr>
          <p:nvPr>
            <p:ph sz="quarter" idx="4"/>
          </p:nvPr>
        </p:nvSpPr>
        <p:spPr>
          <a:xfrm>
            <a:off x="5029200" y="3276336"/>
            <a:ext cx="3695700" cy="2971800"/>
          </a:xfrm>
        </p:spPr>
        <p:txBody>
          <a:bodyPr/>
          <a:lstStyle/>
          <a:p>
            <a:pPr marL="0" indent="0" algn="ctr">
              <a:spcBef>
                <a:spcPts val="0"/>
              </a:spcBef>
              <a:buNone/>
            </a:pPr>
            <a:r>
              <a:rPr lang="en-US" dirty="0"/>
              <a:t>State records are </a:t>
            </a:r>
            <a:r>
              <a:rPr lang="en-US" i="1" dirty="0"/>
              <a:t>NOT</a:t>
            </a:r>
            <a:r>
              <a:rPr lang="en-US" dirty="0"/>
              <a:t> a convenience copy, blank form, personal document (do not relate to UTRGV business) or draft versions of a document.</a:t>
            </a:r>
          </a:p>
        </p:txBody>
      </p:sp>
      <p:sp>
        <p:nvSpPr>
          <p:cNvPr id="12" name="TextBox 11"/>
          <p:cNvSpPr txBox="1"/>
          <p:nvPr/>
        </p:nvSpPr>
        <p:spPr>
          <a:xfrm>
            <a:off x="533400" y="762000"/>
            <a:ext cx="8191500" cy="707886"/>
          </a:xfrm>
          <a:prstGeom prst="rect">
            <a:avLst/>
          </a:prstGeom>
          <a:noFill/>
        </p:spPr>
        <p:txBody>
          <a:bodyPr wrap="square" rtlCol="0">
            <a:spAutoFit/>
          </a:bodyPr>
          <a:lstStyle/>
          <a:p>
            <a:pPr algn="ctr"/>
            <a:r>
              <a:rPr lang="en-US" sz="4000" b="1" dirty="0"/>
              <a:t>How to determine what </a:t>
            </a:r>
            <a:r>
              <a:rPr lang="en-US" sz="4000" b="1" i="1" dirty="0">
                <a:solidFill>
                  <a:schemeClr val="bg2">
                    <a:lumMod val="25000"/>
                  </a:schemeClr>
                </a:solidFill>
              </a:rPr>
              <a:t>IS</a:t>
            </a:r>
            <a:r>
              <a:rPr lang="en-US" sz="4000" b="1" dirty="0"/>
              <a:t> a record?</a:t>
            </a:r>
          </a:p>
        </p:txBody>
      </p:sp>
      <p:cxnSp>
        <p:nvCxnSpPr>
          <p:cNvPr id="8" name="Straight Connector 7"/>
          <p:cNvCxnSpPr/>
          <p:nvPr/>
        </p:nvCxnSpPr>
        <p:spPr>
          <a:xfrm>
            <a:off x="4562475" y="1676400"/>
            <a:ext cx="0" cy="4342872"/>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1243" y="1426932"/>
            <a:ext cx="1290638" cy="1359223"/>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6881" y="1464227"/>
            <a:ext cx="1266827" cy="1321928"/>
          </a:xfrm>
          <a:prstGeom prst="rect">
            <a:avLst/>
          </a:prstGeom>
        </p:spPr>
      </p:pic>
    </p:spTree>
    <p:extLst>
      <p:ext uri="{BB962C8B-B14F-4D97-AF65-F5344CB8AC3E}">
        <p14:creationId xmlns:p14="http://schemas.microsoft.com/office/powerpoint/2010/main" val="1023813683"/>
      </p:ext>
    </p:extLst>
  </p:cSld>
  <p:clrMapOvr>
    <a:masterClrMapping/>
  </p:clrMapOvr>
  <mc:AlternateContent xmlns:mc="http://schemas.openxmlformats.org/markup-compatibility/2006" xmlns:p14="http://schemas.microsoft.com/office/powerpoint/2010/main">
    <mc:Choice Requires="p14">
      <p:transition spd="slow" p14:dur="2000" advTm="21140"/>
    </mc:Choice>
    <mc:Fallback xmlns="">
      <p:transition spd="slow" advTm="2114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785"/>
            <a:ext cx="9144000" cy="787136"/>
          </a:xfrm>
        </p:spPr>
        <p:txBody>
          <a:bodyPr/>
          <a:lstStyle/>
          <a:p>
            <a:pPr algn="ctr">
              <a:defRPr/>
            </a:pPr>
            <a:r>
              <a:rPr lang="en-US" sz="4000" b="1" dirty="0"/>
              <a:t>What is a </a:t>
            </a:r>
            <a:r>
              <a:rPr lang="en-US" sz="4000" b="1" i="1" dirty="0">
                <a:solidFill>
                  <a:schemeClr val="bg2">
                    <a:lumMod val="25000"/>
                  </a:schemeClr>
                </a:solidFill>
              </a:rPr>
              <a:t>convenience copy</a:t>
            </a:r>
            <a:r>
              <a:rPr lang="en-US" sz="4000" b="1" dirty="0"/>
              <a:t>? </a:t>
            </a:r>
          </a:p>
        </p:txBody>
      </p:sp>
      <p:sp>
        <p:nvSpPr>
          <p:cNvPr id="3" name="Content Placeholder 2"/>
          <p:cNvSpPr>
            <a:spLocks noGrp="1"/>
          </p:cNvSpPr>
          <p:nvPr>
            <p:ph idx="1"/>
          </p:nvPr>
        </p:nvSpPr>
        <p:spPr>
          <a:xfrm>
            <a:off x="21492" y="1066800"/>
            <a:ext cx="9122508" cy="2971800"/>
          </a:xfrm>
        </p:spPr>
        <p:txBody>
          <a:bodyPr>
            <a:normAutofit lnSpcReduction="10000"/>
          </a:bodyPr>
          <a:lstStyle/>
          <a:p>
            <a:pPr marL="0" indent="0" algn="ctr">
              <a:buNone/>
              <a:defRPr/>
            </a:pPr>
            <a:r>
              <a:rPr lang="en-US" sz="2400" dirty="0"/>
              <a:t>	A “convenience” copy is a duplicate of the official record used for reference purposes. Convenience copies should be destroyed when no longer useful, and should </a:t>
            </a:r>
            <a:r>
              <a:rPr lang="en-US" sz="2400" b="1" dirty="0"/>
              <a:t>never be kept longer than the official record</a:t>
            </a:r>
            <a:r>
              <a:rPr lang="en-US" sz="2400" dirty="0"/>
              <a:t>.</a:t>
            </a:r>
          </a:p>
          <a:p>
            <a:pPr marL="0" indent="0" algn="ctr">
              <a:buNone/>
              <a:defRPr/>
            </a:pPr>
            <a:endParaRPr lang="en-US" sz="1000" dirty="0"/>
          </a:p>
          <a:p>
            <a:pPr marL="0" indent="0" algn="ctr">
              <a:buNone/>
              <a:defRPr/>
            </a:pPr>
            <a:r>
              <a:rPr lang="en-US" sz="2400" b="1" dirty="0">
                <a:solidFill>
                  <a:srgbClr val="FF0000"/>
                </a:solidFill>
              </a:rPr>
              <a:t>CAUTION!                                                                                                          </a:t>
            </a:r>
            <a:r>
              <a:rPr lang="en-US" sz="2200" b="1" dirty="0"/>
              <a:t>Care must be taken in determining whether a duplicate record is really a convenience copy, or if two or more copies might be official records for different reasons.</a:t>
            </a:r>
            <a:r>
              <a:rPr lang="en-US" sz="2200" dirty="0"/>
              <a:t> </a:t>
            </a:r>
            <a:r>
              <a:rPr lang="en-US" sz="1600" dirty="0"/>
              <a:t>It is possible for the same document to be in two departments and be a record copy because they serve a different function in each department.</a:t>
            </a:r>
          </a:p>
          <a:p>
            <a:pPr marL="0" indent="0" algn="ctr">
              <a:buNone/>
              <a:defRPr/>
            </a:pPr>
            <a:r>
              <a:rPr lang="en-US" sz="16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4038600"/>
            <a:ext cx="6019800" cy="2590800"/>
          </a:xfrm>
          <a:prstGeom prst="rect">
            <a:avLst/>
          </a:prstGeom>
        </p:spPr>
      </p:pic>
    </p:spTree>
    <p:extLst>
      <p:ext uri="{BB962C8B-B14F-4D97-AF65-F5344CB8AC3E}">
        <p14:creationId xmlns:p14="http://schemas.microsoft.com/office/powerpoint/2010/main" val="2555117724"/>
      </p:ext>
    </p:extLst>
  </p:cSld>
  <p:clrMapOvr>
    <a:masterClrMapping/>
  </p:clrMapOvr>
  <mc:AlternateContent xmlns:mc="http://schemas.openxmlformats.org/markup-compatibility/2006" xmlns:p14="http://schemas.microsoft.com/office/powerpoint/2010/main">
    <mc:Choice Requires="p14">
      <p:transition spd="slow" p14:dur="2000" advTm="25424"/>
    </mc:Choice>
    <mc:Fallback xmlns="">
      <p:transition spd="slow" advTm="25424"/>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7663390-1AD8-4488-A23F-16904AB097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1649</Words>
  <Application>Microsoft Office PowerPoint</Application>
  <PresentationFormat>On-screen Show (4:3)</PresentationFormat>
  <Paragraphs>191</Paragraphs>
  <Slides>28</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Training for Records Coordinators and Managers</vt:lpstr>
      <vt:lpstr>Topics Covered</vt:lpstr>
      <vt:lpstr>What is Records Management?</vt:lpstr>
      <vt:lpstr>Introduction</vt:lpstr>
      <vt:lpstr>PowerPoint Presentation</vt:lpstr>
      <vt:lpstr>Records Management </vt:lpstr>
      <vt:lpstr>What is a Record</vt:lpstr>
      <vt:lpstr>PowerPoint Presentation</vt:lpstr>
      <vt:lpstr>What is a convenience copy? </vt:lpstr>
      <vt:lpstr>Understanding E-Mail</vt:lpstr>
      <vt:lpstr>     E-mails Not Considered Records:</vt:lpstr>
      <vt:lpstr>Electronic Records or E-Records</vt:lpstr>
      <vt:lpstr>PowerPoint Presentation</vt:lpstr>
      <vt:lpstr>What is the purpose of the UTRGV RRS?</vt:lpstr>
      <vt:lpstr>Where do I find the UTRGV Records Retention Schedule?</vt:lpstr>
      <vt:lpstr>How do I read the RRS?</vt:lpstr>
      <vt:lpstr>PowerPoint Presentation</vt:lpstr>
      <vt:lpstr>  What do the Retention Codes mean?</vt:lpstr>
      <vt:lpstr> Who is the holder of the record?</vt:lpstr>
      <vt:lpstr>Other things to know about the Records Retention Schedule</vt:lpstr>
      <vt:lpstr>PowerPoint Presentation</vt:lpstr>
      <vt:lpstr>I don’t need this record anymore, can I shred it any time I feel like it?</vt:lpstr>
      <vt:lpstr>PowerPoint Presentation</vt:lpstr>
      <vt:lpstr>Caution! Don’t dispose records on “Holds”</vt:lpstr>
      <vt:lpstr>PowerPoint Presentation</vt:lpstr>
      <vt:lpstr>Strategies and Best Practices</vt:lpstr>
      <vt:lpstr>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2016-11-18T17:03:30Z</dcterms:created>
  <dcterms:modified xsi:type="dcterms:W3CDTF">2021-01-06T21:56:33Z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TC101671269990</vt:lpwstr>
  </property>
</Properties>
</file>