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71" r:id="rId5"/>
    <p:sldId id="258" r:id="rId6"/>
    <p:sldId id="259" r:id="rId7"/>
    <p:sldId id="260" r:id="rId8"/>
    <p:sldId id="270" r:id="rId9"/>
    <p:sldId id="262" r:id="rId10"/>
    <p:sldId id="261" r:id="rId11"/>
    <p:sldId id="263" r:id="rId12"/>
    <p:sldId id="272" r:id="rId13"/>
    <p:sldId id="273" r:id="rId14"/>
    <p:sldId id="274" r:id="rId15"/>
    <p:sldId id="275"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724188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4536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4446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3710253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9736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489104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4231312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8401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19455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308230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702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204982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3584533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359594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88961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55BCE4-CDCB-41FB-BBE9-24EADC2D1066}" type="datetimeFigureOut">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DDD55E-A665-4C7B-A3B3-DD0B44F72919}" type="slidenum">
              <a:rPr lang="en-US" smtClean="0"/>
              <a:t>‹#›</a:t>
            </a:fld>
            <a:endParaRPr lang="en-US" dirty="0"/>
          </a:p>
        </p:txBody>
      </p:sp>
    </p:spTree>
    <p:extLst>
      <p:ext uri="{BB962C8B-B14F-4D97-AF65-F5344CB8AC3E}">
        <p14:creationId xmlns:p14="http://schemas.microsoft.com/office/powerpoint/2010/main" val="162812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55BCE4-CDCB-41FB-BBE9-24EADC2D1066}" type="datetimeFigureOut">
              <a:rPr lang="en-US" smtClean="0"/>
              <a:t>10/2/2023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DDD55E-A665-4C7B-A3B3-DD0B44F72919}" type="slidenum">
              <a:rPr lang="en-US" smtClean="0"/>
              <a:t>‹#›</a:t>
            </a:fld>
            <a:endParaRPr lang="en-US" dirty="0"/>
          </a:p>
        </p:txBody>
      </p:sp>
    </p:spTree>
    <p:extLst>
      <p:ext uri="{BB962C8B-B14F-4D97-AF65-F5344CB8AC3E}">
        <p14:creationId xmlns:p14="http://schemas.microsoft.com/office/powerpoint/2010/main" val="53705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utrgv.edu/planning-and-analysis/services-and-resources/position-control/index.htm"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trgv.edu/planning-and-analysis" TargetMode="External"/><Relationship Id="rId2" Type="http://schemas.openxmlformats.org/officeDocument/2006/relationships/hyperlink" Target="https://www.utrgv.edu/planning-and-analysis/services-and-resources/position-control/index.ht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utrgv.edu/planning-and-analysis/services-and-resources/position-contro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ositioncontrol@utrgv.edu" TargetMode="External"/><Relationship Id="rId2" Type="http://schemas.openxmlformats.org/officeDocument/2006/relationships/hyperlink" Target="https://www.utrgv.edu/hr/forms/index.htm" TargetMode="External"/><Relationship Id="rId1" Type="http://schemas.openxmlformats.org/officeDocument/2006/relationships/slideLayout" Target="../slideLayouts/slideLayout2.xml"/><Relationship Id="rId4" Type="http://schemas.openxmlformats.org/officeDocument/2006/relationships/hyperlink" Target="https://www.utrgv.edu/planning-and-analysis/services-and-resources/position-control/index.htm"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Position Control</a:t>
            </a:r>
          </a:p>
        </p:txBody>
      </p:sp>
      <p:sp>
        <p:nvSpPr>
          <p:cNvPr id="3" name="Subtitle 2"/>
          <p:cNvSpPr>
            <a:spLocks noGrp="1"/>
          </p:cNvSpPr>
          <p:nvPr>
            <p:ph type="subTitle" idx="1"/>
          </p:nvPr>
        </p:nvSpPr>
        <p:spPr/>
        <p:txBody>
          <a:bodyPr/>
          <a:lstStyle/>
          <a:p>
            <a:r>
              <a:rPr lang="en-US" dirty="0"/>
              <a:t>Planning and Analysis Office</a:t>
            </a:r>
          </a:p>
        </p:txBody>
      </p:sp>
    </p:spTree>
    <p:extLst>
      <p:ext uri="{BB962C8B-B14F-4D97-AF65-F5344CB8AC3E}">
        <p14:creationId xmlns:p14="http://schemas.microsoft.com/office/powerpoint/2010/main" val="358873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140823"/>
          </a:xfrm>
        </p:spPr>
        <p:txBody>
          <a:bodyPr>
            <a:normAutofit fontScale="90000"/>
          </a:bodyPr>
          <a:lstStyle/>
          <a:p>
            <a:r>
              <a:rPr lang="en-US" dirty="0"/>
              <a:t>Data Elements of Position </a:t>
            </a:r>
            <a:br>
              <a:rPr lang="en-US" dirty="0"/>
            </a:br>
            <a:r>
              <a:rPr lang="en-US" dirty="0"/>
              <a:t>	</a:t>
            </a:r>
            <a:r>
              <a:rPr lang="en-US" sz="2000" dirty="0"/>
              <a:t>Position # start with a “7” and are 8 digits long (70001000) </a:t>
            </a:r>
            <a:br>
              <a:rPr lang="en-US" dirty="0"/>
            </a:br>
            <a:endParaRPr lang="en-US" dirty="0"/>
          </a:p>
        </p:txBody>
      </p:sp>
      <p:sp>
        <p:nvSpPr>
          <p:cNvPr id="3" name="Content Placeholder 2"/>
          <p:cNvSpPr>
            <a:spLocks noGrp="1"/>
          </p:cNvSpPr>
          <p:nvPr>
            <p:ph idx="1"/>
          </p:nvPr>
        </p:nvSpPr>
        <p:spPr>
          <a:xfrm>
            <a:off x="677334" y="1843731"/>
            <a:ext cx="8596668" cy="4896704"/>
          </a:xfrm>
        </p:spPr>
        <p:txBody>
          <a:bodyPr/>
          <a:lstStyle/>
          <a:p>
            <a:r>
              <a:rPr lang="en-US" dirty="0"/>
              <a:t>Title – Job Code </a:t>
            </a:r>
          </a:p>
          <a:p>
            <a:pPr lvl="1"/>
            <a:r>
              <a:rPr lang="en-US" dirty="0"/>
              <a:t>This infers an Employee Classification: AP, CL, FA1, STU, WS, GRA, etc.</a:t>
            </a:r>
          </a:p>
          <a:p>
            <a:r>
              <a:rPr lang="en-US" dirty="0"/>
              <a:t>Department</a:t>
            </a:r>
          </a:p>
          <a:p>
            <a:r>
              <a:rPr lang="en-US" dirty="0"/>
              <a:t>Business Unit (Division)</a:t>
            </a:r>
          </a:p>
          <a:p>
            <a:r>
              <a:rPr lang="en-US" dirty="0"/>
              <a:t>FTE</a:t>
            </a:r>
          </a:p>
          <a:p>
            <a:r>
              <a:rPr lang="en-US" dirty="0"/>
              <a:t>Standard Hours</a:t>
            </a:r>
          </a:p>
          <a:p>
            <a:r>
              <a:rPr lang="en-US" dirty="0"/>
              <a:t>Regular or Temporary Flag (for Benefit purposes)</a:t>
            </a:r>
          </a:p>
          <a:p>
            <a:r>
              <a:rPr lang="en-US" dirty="0"/>
              <a:t>Fulltime or Part-Time Flag (FTE of 0.75 or greater is full time)</a:t>
            </a:r>
          </a:p>
          <a:p>
            <a:r>
              <a:rPr lang="en-US" dirty="0"/>
              <a:t>Reports to (Supervisor) Position #</a:t>
            </a:r>
          </a:p>
          <a:p>
            <a:r>
              <a:rPr lang="en-US" dirty="0"/>
              <a:t>Location (Building code)</a:t>
            </a:r>
          </a:p>
          <a:p>
            <a:r>
              <a:rPr lang="en-US" dirty="0"/>
              <a:t>Office/Room #</a:t>
            </a:r>
          </a:p>
          <a:p>
            <a:r>
              <a:rPr lang="en-US" dirty="0"/>
              <a:t>Funding Source (Cost Center or Project)</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4182335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E1F8-7303-4910-B691-89F470FC3198}"/>
              </a:ext>
            </a:extLst>
          </p:cNvPr>
          <p:cNvSpPr>
            <a:spLocks noGrp="1"/>
          </p:cNvSpPr>
          <p:nvPr>
            <p:ph type="title"/>
          </p:nvPr>
        </p:nvSpPr>
        <p:spPr>
          <a:xfrm>
            <a:off x="677334" y="609600"/>
            <a:ext cx="8596668" cy="775063"/>
          </a:xfrm>
        </p:spPr>
        <p:txBody>
          <a:bodyPr/>
          <a:lstStyle/>
          <a:p>
            <a:r>
              <a:rPr lang="en-US" dirty="0"/>
              <a:t>How to find a position number</a:t>
            </a:r>
          </a:p>
        </p:txBody>
      </p:sp>
      <p:sp>
        <p:nvSpPr>
          <p:cNvPr id="3" name="Content Placeholder 2">
            <a:extLst>
              <a:ext uri="{FF2B5EF4-FFF2-40B4-BE49-F238E27FC236}">
                <a16:creationId xmlns:a16="http://schemas.microsoft.com/office/drawing/2014/main" id="{DFC1E370-BFE1-4750-978B-827F4FB6600B}"/>
              </a:ext>
            </a:extLst>
          </p:cNvPr>
          <p:cNvSpPr>
            <a:spLocks noGrp="1"/>
          </p:cNvSpPr>
          <p:nvPr>
            <p:ph idx="1"/>
          </p:nvPr>
        </p:nvSpPr>
        <p:spPr>
          <a:xfrm>
            <a:off x="677334" y="1489167"/>
            <a:ext cx="8596668" cy="4552196"/>
          </a:xfrm>
        </p:spPr>
        <p:txBody>
          <a:bodyPr/>
          <a:lstStyle/>
          <a:p>
            <a:r>
              <a:rPr lang="en-US" dirty="0"/>
              <a:t>In the HR Portal, search for position # by department, or</a:t>
            </a:r>
          </a:p>
          <a:p>
            <a:r>
              <a:rPr lang="en-US" dirty="0"/>
              <a:t>Run PeopleSoft Query “RGV_POSITION_ROSTER”:</a:t>
            </a:r>
          </a:p>
          <a:p>
            <a:pPr lvl="1"/>
            <a:r>
              <a:rPr lang="en-US" dirty="0"/>
              <a:t>Positions without EIDs are vacant or have a future dated assignment tied to it.</a:t>
            </a:r>
          </a:p>
          <a:p>
            <a:pPr lvl="2"/>
            <a:r>
              <a:rPr lang="en-US" dirty="0"/>
              <a:t>Very important that you keep track of positions you are using.</a:t>
            </a:r>
          </a:p>
          <a:p>
            <a:pPr lvl="1"/>
            <a:r>
              <a:rPr lang="en-US" dirty="0"/>
              <a:t>Filter by any other field to narrow your search.</a:t>
            </a:r>
          </a:p>
          <a:p>
            <a:pPr lvl="1"/>
            <a:endParaRPr lang="en-US" dirty="0"/>
          </a:p>
          <a:p>
            <a:pPr lvl="1"/>
            <a:endParaRPr lang="en-US" dirty="0"/>
          </a:p>
          <a:p>
            <a:endParaRPr lang="en-US" dirty="0"/>
          </a:p>
          <a:p>
            <a:endParaRPr lang="en-US" dirty="0"/>
          </a:p>
        </p:txBody>
      </p:sp>
      <p:pic>
        <p:nvPicPr>
          <p:cNvPr id="5" name="Picture 4">
            <a:extLst>
              <a:ext uri="{FF2B5EF4-FFF2-40B4-BE49-F238E27FC236}">
                <a16:creationId xmlns:a16="http://schemas.microsoft.com/office/drawing/2014/main" id="{43B34B4E-C113-2A3F-EABD-0E67542AF0F5}"/>
              </a:ext>
            </a:extLst>
          </p:cNvPr>
          <p:cNvPicPr>
            <a:picLocks noChangeAspect="1"/>
          </p:cNvPicPr>
          <p:nvPr/>
        </p:nvPicPr>
        <p:blipFill>
          <a:blip r:embed="rId2"/>
          <a:stretch>
            <a:fillRect/>
          </a:stretch>
        </p:blipFill>
        <p:spPr>
          <a:xfrm>
            <a:off x="677334" y="3562779"/>
            <a:ext cx="8877727" cy="1319614"/>
          </a:xfrm>
          <a:prstGeom prst="rect">
            <a:avLst/>
          </a:prstGeom>
        </p:spPr>
      </p:pic>
    </p:spTree>
    <p:extLst>
      <p:ext uri="{BB962C8B-B14F-4D97-AF65-F5344CB8AC3E}">
        <p14:creationId xmlns:p14="http://schemas.microsoft.com/office/powerpoint/2010/main" val="4194426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0F2A5-A9FA-C770-A031-65FF5E398A6D}"/>
              </a:ext>
            </a:extLst>
          </p:cNvPr>
          <p:cNvSpPr>
            <a:spLocks noGrp="1"/>
          </p:cNvSpPr>
          <p:nvPr>
            <p:ph type="title"/>
          </p:nvPr>
        </p:nvSpPr>
        <p:spPr/>
        <p:txBody>
          <a:bodyPr/>
          <a:lstStyle/>
          <a:p>
            <a:r>
              <a:rPr lang="en-US" dirty="0"/>
              <a:t>PeopleSoft Position Query</a:t>
            </a:r>
            <a:br>
              <a:rPr lang="en-US" dirty="0"/>
            </a:br>
            <a:r>
              <a:rPr lang="en-US" sz="2000" dirty="0"/>
              <a:t>RGV_POSITION_ROSTER</a:t>
            </a:r>
            <a:endParaRPr lang="en-US" dirty="0"/>
          </a:p>
        </p:txBody>
      </p:sp>
      <p:sp>
        <p:nvSpPr>
          <p:cNvPr id="3" name="Content Placeholder 2">
            <a:extLst>
              <a:ext uri="{FF2B5EF4-FFF2-40B4-BE49-F238E27FC236}">
                <a16:creationId xmlns:a16="http://schemas.microsoft.com/office/drawing/2014/main" id="{25F60FBD-301A-F5CE-248B-CEFD40382323}"/>
              </a:ext>
            </a:extLst>
          </p:cNvPr>
          <p:cNvSpPr>
            <a:spLocks noGrp="1"/>
          </p:cNvSpPr>
          <p:nvPr>
            <p:ph idx="1"/>
          </p:nvPr>
        </p:nvSpPr>
        <p:spPr>
          <a:xfrm>
            <a:off x="677334" y="1829732"/>
            <a:ext cx="8596668" cy="3880773"/>
          </a:xfrm>
        </p:spPr>
        <p:txBody>
          <a:bodyPr>
            <a:normAutofit/>
          </a:bodyPr>
          <a:lstStyle/>
          <a:p>
            <a:r>
              <a:rPr lang="en-US" sz="2000" dirty="0"/>
              <a:t>This is a tool used to help maintain a department’s position listing.</a:t>
            </a:r>
          </a:p>
          <a:p>
            <a:r>
              <a:rPr lang="en-US" sz="2000" dirty="0"/>
              <a:t>The query contains current data processed by HR, not what is in the workflow.</a:t>
            </a:r>
          </a:p>
          <a:p>
            <a:r>
              <a:rPr lang="en-US" sz="2000" dirty="0"/>
              <a:t>To run this PeopleSoft query, need to have access to:</a:t>
            </a:r>
          </a:p>
          <a:p>
            <a:pPr lvl="1"/>
            <a:r>
              <a:rPr lang="en-US" sz="1800" dirty="0"/>
              <a:t>Workforce Administrator / Commitment Accounting / Query Viewer.</a:t>
            </a:r>
          </a:p>
          <a:p>
            <a:pPr lvl="1"/>
            <a:r>
              <a:rPr lang="en-US" sz="1800" dirty="0"/>
              <a:t>Submit a “Get Access!” ticket to IT if access is needed.</a:t>
            </a:r>
          </a:p>
          <a:p>
            <a:pPr lvl="1"/>
            <a:r>
              <a:rPr lang="en-US" sz="1800" dirty="0"/>
              <a:t>Query Name: RGV_POSITION_ROSTER.</a:t>
            </a:r>
          </a:p>
          <a:p>
            <a:pPr lvl="1"/>
            <a:r>
              <a:rPr lang="en-US" sz="1800" dirty="0"/>
              <a:t>Access control is at the department level.</a:t>
            </a:r>
          </a:p>
          <a:p>
            <a:pPr marL="457200" lvl="1" indent="0">
              <a:buNone/>
            </a:pPr>
            <a:endParaRPr lang="en-US" sz="1800" dirty="0"/>
          </a:p>
          <a:p>
            <a:pPr lvl="1"/>
            <a:endParaRPr lang="en-US" dirty="0"/>
          </a:p>
        </p:txBody>
      </p:sp>
    </p:spTree>
    <p:extLst>
      <p:ext uri="{BB962C8B-B14F-4D97-AF65-F5344CB8AC3E}">
        <p14:creationId xmlns:p14="http://schemas.microsoft.com/office/powerpoint/2010/main" val="218099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E84E9-7E8F-026A-0385-683B999CF854}"/>
              </a:ext>
            </a:extLst>
          </p:cNvPr>
          <p:cNvSpPr>
            <a:spLocks noGrp="1"/>
          </p:cNvSpPr>
          <p:nvPr>
            <p:ph type="title"/>
          </p:nvPr>
        </p:nvSpPr>
        <p:spPr/>
        <p:txBody>
          <a:bodyPr/>
          <a:lstStyle/>
          <a:p>
            <a:r>
              <a:rPr lang="en-US" dirty="0"/>
              <a:t>Navigation to position query location</a:t>
            </a:r>
          </a:p>
        </p:txBody>
      </p:sp>
      <p:sp>
        <p:nvSpPr>
          <p:cNvPr id="3" name="Content Placeholder 2">
            <a:extLst>
              <a:ext uri="{FF2B5EF4-FFF2-40B4-BE49-F238E27FC236}">
                <a16:creationId xmlns:a16="http://schemas.microsoft.com/office/drawing/2014/main" id="{8944EB23-9A1F-FACD-84C9-55613335A913}"/>
              </a:ext>
            </a:extLst>
          </p:cNvPr>
          <p:cNvSpPr>
            <a:spLocks noGrp="1"/>
          </p:cNvSpPr>
          <p:nvPr>
            <p:ph idx="1"/>
          </p:nvPr>
        </p:nvSpPr>
        <p:spPr>
          <a:xfrm>
            <a:off x="677334" y="1648860"/>
            <a:ext cx="8596668" cy="4211636"/>
          </a:xfrm>
        </p:spPr>
        <p:txBody>
          <a:bodyPr>
            <a:normAutofit/>
          </a:bodyPr>
          <a:lstStyle/>
          <a:p>
            <a:r>
              <a:rPr lang="en-US" dirty="0"/>
              <a:t>My.utrgv.edu – Under applications click on PeopleSoft.</a:t>
            </a:r>
          </a:p>
          <a:p>
            <a:r>
              <a:rPr lang="en-US" dirty="0"/>
              <a:t>On the Homepage selector, click on “Workforce Administrator”.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500" dirty="0"/>
          </a:p>
          <a:p>
            <a:r>
              <a:rPr lang="en-US" dirty="0"/>
              <a:t>Click on “Commitment Accounting”.</a:t>
            </a:r>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4599387F-B09D-C3ED-34BC-E129F2BB35F0}"/>
              </a:ext>
            </a:extLst>
          </p:cNvPr>
          <p:cNvPicPr>
            <a:picLocks noChangeAspect="1"/>
          </p:cNvPicPr>
          <p:nvPr/>
        </p:nvPicPr>
        <p:blipFill>
          <a:blip r:embed="rId2"/>
          <a:stretch>
            <a:fillRect/>
          </a:stretch>
        </p:blipFill>
        <p:spPr>
          <a:xfrm>
            <a:off x="6767182" y="1321496"/>
            <a:ext cx="652467" cy="762006"/>
          </a:xfrm>
          <a:prstGeom prst="rect">
            <a:avLst/>
          </a:prstGeom>
        </p:spPr>
      </p:pic>
      <p:pic>
        <p:nvPicPr>
          <p:cNvPr id="9" name="Picture 8">
            <a:extLst>
              <a:ext uri="{FF2B5EF4-FFF2-40B4-BE49-F238E27FC236}">
                <a16:creationId xmlns:a16="http://schemas.microsoft.com/office/drawing/2014/main" id="{9BB62B55-6516-E982-D8FB-9AC05A3758C9}"/>
              </a:ext>
            </a:extLst>
          </p:cNvPr>
          <p:cNvPicPr>
            <a:picLocks noChangeAspect="1"/>
          </p:cNvPicPr>
          <p:nvPr/>
        </p:nvPicPr>
        <p:blipFill>
          <a:blip r:embed="rId3"/>
          <a:stretch>
            <a:fillRect/>
          </a:stretch>
        </p:blipFill>
        <p:spPr>
          <a:xfrm>
            <a:off x="1099082" y="2407641"/>
            <a:ext cx="1818916" cy="1676184"/>
          </a:xfrm>
          <a:prstGeom prst="rect">
            <a:avLst/>
          </a:prstGeom>
        </p:spPr>
      </p:pic>
      <p:pic>
        <p:nvPicPr>
          <p:cNvPr id="11" name="Picture 10">
            <a:extLst>
              <a:ext uri="{FF2B5EF4-FFF2-40B4-BE49-F238E27FC236}">
                <a16:creationId xmlns:a16="http://schemas.microsoft.com/office/drawing/2014/main" id="{E2D0D7F1-21C3-26BB-6EAF-38C904BE71C4}"/>
              </a:ext>
            </a:extLst>
          </p:cNvPr>
          <p:cNvPicPr>
            <a:picLocks noChangeAspect="1"/>
          </p:cNvPicPr>
          <p:nvPr/>
        </p:nvPicPr>
        <p:blipFill>
          <a:blip r:embed="rId4"/>
          <a:stretch>
            <a:fillRect/>
          </a:stretch>
        </p:blipFill>
        <p:spPr>
          <a:xfrm>
            <a:off x="1106786" y="4683029"/>
            <a:ext cx="1838749" cy="1565371"/>
          </a:xfrm>
          <a:prstGeom prst="rect">
            <a:avLst/>
          </a:prstGeom>
        </p:spPr>
      </p:pic>
    </p:spTree>
    <p:extLst>
      <p:ext uri="{BB962C8B-B14F-4D97-AF65-F5344CB8AC3E}">
        <p14:creationId xmlns:p14="http://schemas.microsoft.com/office/powerpoint/2010/main" val="3640302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581B0-471F-BBB7-1470-3B7B3AAB2819}"/>
              </a:ext>
            </a:extLst>
          </p:cNvPr>
          <p:cNvSpPr>
            <a:spLocks noGrp="1"/>
          </p:cNvSpPr>
          <p:nvPr>
            <p:ph type="title"/>
          </p:nvPr>
        </p:nvSpPr>
        <p:spPr/>
        <p:txBody>
          <a:bodyPr/>
          <a:lstStyle/>
          <a:p>
            <a:r>
              <a:rPr lang="en-US" dirty="0"/>
              <a:t>Navigation to position query location</a:t>
            </a:r>
          </a:p>
        </p:txBody>
      </p:sp>
      <p:sp>
        <p:nvSpPr>
          <p:cNvPr id="3" name="Content Placeholder 2">
            <a:extLst>
              <a:ext uri="{FF2B5EF4-FFF2-40B4-BE49-F238E27FC236}">
                <a16:creationId xmlns:a16="http://schemas.microsoft.com/office/drawing/2014/main" id="{86583517-E63B-1D52-78F4-6792CD8E4C1F}"/>
              </a:ext>
            </a:extLst>
          </p:cNvPr>
          <p:cNvSpPr>
            <a:spLocks noGrp="1"/>
          </p:cNvSpPr>
          <p:nvPr>
            <p:ph idx="1"/>
          </p:nvPr>
        </p:nvSpPr>
        <p:spPr>
          <a:xfrm>
            <a:off x="677334" y="1337506"/>
            <a:ext cx="8596668" cy="3880773"/>
          </a:xfrm>
        </p:spPr>
        <p:txBody>
          <a:bodyPr/>
          <a:lstStyle/>
          <a:p>
            <a:r>
              <a:rPr lang="en-US" dirty="0"/>
              <a:t>On the menu, click on “Query Viewer”.</a:t>
            </a:r>
          </a:p>
          <a:p>
            <a:r>
              <a:rPr lang="en-US" dirty="0"/>
              <a:t>Enter “RGV_POSITION_ROSTER”, then click “Search” button.</a:t>
            </a:r>
          </a:p>
          <a:p>
            <a:r>
              <a:rPr lang="en-US" dirty="0"/>
              <a:t>On the query name result, click “Run to Excel”.</a:t>
            </a:r>
          </a:p>
          <a:p>
            <a:pPr marL="0" indent="0">
              <a:buNone/>
            </a:pPr>
            <a:endParaRPr lang="en-US" dirty="0"/>
          </a:p>
        </p:txBody>
      </p:sp>
      <p:pic>
        <p:nvPicPr>
          <p:cNvPr id="7" name="Picture 6">
            <a:extLst>
              <a:ext uri="{FF2B5EF4-FFF2-40B4-BE49-F238E27FC236}">
                <a16:creationId xmlns:a16="http://schemas.microsoft.com/office/drawing/2014/main" id="{AFD1D7CF-1AA3-E393-D8C0-C38EA6C0B990}"/>
              </a:ext>
            </a:extLst>
          </p:cNvPr>
          <p:cNvPicPr>
            <a:picLocks noChangeAspect="1"/>
          </p:cNvPicPr>
          <p:nvPr/>
        </p:nvPicPr>
        <p:blipFill>
          <a:blip r:embed="rId2"/>
          <a:stretch>
            <a:fillRect/>
          </a:stretch>
        </p:blipFill>
        <p:spPr>
          <a:xfrm>
            <a:off x="1523977" y="2528875"/>
            <a:ext cx="7449038" cy="4024325"/>
          </a:xfrm>
          <a:prstGeom prst="rect">
            <a:avLst/>
          </a:prstGeom>
        </p:spPr>
      </p:pic>
    </p:spTree>
    <p:extLst>
      <p:ext uri="{BB962C8B-B14F-4D97-AF65-F5344CB8AC3E}">
        <p14:creationId xmlns:p14="http://schemas.microsoft.com/office/powerpoint/2010/main" val="426365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2CDEA-124F-9617-C2BB-1250F67A8039}"/>
              </a:ext>
            </a:extLst>
          </p:cNvPr>
          <p:cNvSpPr>
            <a:spLocks noGrp="1"/>
          </p:cNvSpPr>
          <p:nvPr>
            <p:ph type="title"/>
          </p:nvPr>
        </p:nvSpPr>
        <p:spPr/>
        <p:txBody>
          <a:bodyPr/>
          <a:lstStyle/>
          <a:p>
            <a:r>
              <a:rPr lang="en-US" dirty="0"/>
              <a:t>Request for non-budgeted positions</a:t>
            </a:r>
          </a:p>
        </p:txBody>
      </p:sp>
      <p:sp>
        <p:nvSpPr>
          <p:cNvPr id="3" name="Content Placeholder 2">
            <a:extLst>
              <a:ext uri="{FF2B5EF4-FFF2-40B4-BE49-F238E27FC236}">
                <a16:creationId xmlns:a16="http://schemas.microsoft.com/office/drawing/2014/main" id="{5D711620-E1A5-F60E-A87C-79F9AD646054}"/>
              </a:ext>
            </a:extLst>
          </p:cNvPr>
          <p:cNvSpPr>
            <a:spLocks noGrp="1"/>
          </p:cNvSpPr>
          <p:nvPr>
            <p:ph idx="1"/>
          </p:nvPr>
        </p:nvSpPr>
        <p:spPr>
          <a:xfrm>
            <a:off x="677334" y="1412156"/>
            <a:ext cx="8596668" cy="3880773"/>
          </a:xfrm>
        </p:spPr>
        <p:txBody>
          <a:bodyPr/>
          <a:lstStyle/>
          <a:p>
            <a:r>
              <a:rPr lang="en-US" dirty="0"/>
              <a:t>Go to </a:t>
            </a:r>
            <a:r>
              <a:rPr lang="en-US" dirty="0">
                <a:hlinkClick r:id="rId2"/>
              </a:rPr>
              <a:t>P&amp;A Position Control </a:t>
            </a:r>
            <a:r>
              <a:rPr lang="en-US" dirty="0"/>
              <a:t>website, and under “Position Request Forms”, click on “PeopleSoft Position Request for Non-Budgeted Positions”.</a:t>
            </a:r>
          </a:p>
          <a:p>
            <a:pPr marL="0" indent="0">
              <a:buNone/>
            </a:pPr>
            <a:endParaRPr lang="en-US" dirty="0"/>
          </a:p>
          <a:p>
            <a:pPr marL="0" indent="0">
              <a:buNone/>
            </a:pPr>
            <a:endParaRPr lang="en-US" dirty="0"/>
          </a:p>
          <a:p>
            <a:pPr marL="0" indent="0">
              <a:buNone/>
            </a:pPr>
            <a:endParaRPr lang="en-US" sz="1100" dirty="0"/>
          </a:p>
          <a:p>
            <a:r>
              <a:rPr lang="en-US" dirty="0"/>
              <a:t>Fill out position request form as per instructions.</a:t>
            </a:r>
          </a:p>
          <a:p>
            <a:r>
              <a:rPr lang="en-US" dirty="0"/>
              <a:t>Email completed form to PositionControl@utrgv.edu.</a:t>
            </a:r>
          </a:p>
        </p:txBody>
      </p:sp>
      <p:pic>
        <p:nvPicPr>
          <p:cNvPr id="5" name="Picture 4">
            <a:extLst>
              <a:ext uri="{FF2B5EF4-FFF2-40B4-BE49-F238E27FC236}">
                <a16:creationId xmlns:a16="http://schemas.microsoft.com/office/drawing/2014/main" id="{CA3B3CDB-9CE5-1218-957C-3555D739ADBB}"/>
              </a:ext>
            </a:extLst>
          </p:cNvPr>
          <p:cNvPicPr>
            <a:picLocks noChangeAspect="1"/>
          </p:cNvPicPr>
          <p:nvPr/>
        </p:nvPicPr>
        <p:blipFill>
          <a:blip r:embed="rId3"/>
          <a:stretch>
            <a:fillRect/>
          </a:stretch>
        </p:blipFill>
        <p:spPr>
          <a:xfrm>
            <a:off x="903439" y="2080082"/>
            <a:ext cx="4582961" cy="967921"/>
          </a:xfrm>
          <a:prstGeom prst="rect">
            <a:avLst/>
          </a:prstGeom>
        </p:spPr>
      </p:pic>
      <p:pic>
        <p:nvPicPr>
          <p:cNvPr id="7" name="Picture 6">
            <a:extLst>
              <a:ext uri="{FF2B5EF4-FFF2-40B4-BE49-F238E27FC236}">
                <a16:creationId xmlns:a16="http://schemas.microsoft.com/office/drawing/2014/main" id="{CAD6BCA9-3F6C-1A98-27E2-84A0CE182EF7}"/>
              </a:ext>
            </a:extLst>
          </p:cNvPr>
          <p:cNvPicPr>
            <a:picLocks noChangeAspect="1"/>
          </p:cNvPicPr>
          <p:nvPr/>
        </p:nvPicPr>
        <p:blipFill>
          <a:blip r:embed="rId4"/>
          <a:stretch>
            <a:fillRect/>
          </a:stretch>
        </p:blipFill>
        <p:spPr>
          <a:xfrm>
            <a:off x="1100415" y="4061146"/>
            <a:ext cx="7750506" cy="2463565"/>
          </a:xfrm>
          <a:prstGeom prst="rect">
            <a:avLst/>
          </a:prstGeom>
        </p:spPr>
      </p:pic>
    </p:spTree>
    <p:extLst>
      <p:ext uri="{BB962C8B-B14F-4D97-AF65-F5344CB8AC3E}">
        <p14:creationId xmlns:p14="http://schemas.microsoft.com/office/powerpoint/2010/main" val="111331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BE59C-4038-4066-82A4-2C9868DB92F9}"/>
              </a:ext>
            </a:extLst>
          </p:cNvPr>
          <p:cNvSpPr>
            <a:spLocks noGrp="1"/>
          </p:cNvSpPr>
          <p:nvPr>
            <p:ph type="title"/>
          </p:nvPr>
        </p:nvSpPr>
        <p:spPr>
          <a:xfrm>
            <a:off x="677334" y="609599"/>
            <a:ext cx="8596668" cy="1756095"/>
          </a:xfrm>
        </p:spPr>
        <p:txBody>
          <a:bodyPr>
            <a:normAutofit/>
          </a:bodyPr>
          <a:lstStyle/>
          <a:p>
            <a:r>
              <a:rPr lang="en-US" dirty="0"/>
              <a:t>Questions?</a:t>
            </a:r>
            <a:br>
              <a:rPr lang="en-US" dirty="0"/>
            </a:br>
            <a:endParaRPr lang="en-US" dirty="0"/>
          </a:p>
        </p:txBody>
      </p:sp>
      <p:sp>
        <p:nvSpPr>
          <p:cNvPr id="3" name="Content Placeholder 2">
            <a:extLst>
              <a:ext uri="{FF2B5EF4-FFF2-40B4-BE49-F238E27FC236}">
                <a16:creationId xmlns:a16="http://schemas.microsoft.com/office/drawing/2014/main" id="{2541DCFC-9FDE-46E7-B2D1-476163162ED7}"/>
              </a:ext>
            </a:extLst>
          </p:cNvPr>
          <p:cNvSpPr>
            <a:spLocks noGrp="1"/>
          </p:cNvSpPr>
          <p:nvPr>
            <p:ph idx="1"/>
          </p:nvPr>
        </p:nvSpPr>
        <p:spPr>
          <a:xfrm>
            <a:off x="677334" y="2961314"/>
            <a:ext cx="8596668" cy="3080048"/>
          </a:xfrm>
        </p:spPr>
        <p:txBody>
          <a:bodyPr>
            <a:normAutofit/>
          </a:bodyPr>
          <a:lstStyle/>
          <a:p>
            <a:r>
              <a:rPr lang="en-US" dirty="0"/>
              <a:t>Contact us at:</a:t>
            </a:r>
          </a:p>
          <a:p>
            <a:pPr lvl="1"/>
            <a:r>
              <a:rPr lang="en-US" sz="1800" dirty="0"/>
              <a:t>PositionControl@utrgv.edu</a:t>
            </a:r>
          </a:p>
        </p:txBody>
      </p:sp>
    </p:spTree>
    <p:extLst>
      <p:ext uri="{BB962C8B-B14F-4D97-AF65-F5344CB8AC3E}">
        <p14:creationId xmlns:p14="http://schemas.microsoft.com/office/powerpoint/2010/main" val="365266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C2C5-FC09-4EFB-BFF5-305F2E2F5B91}"/>
              </a:ext>
            </a:extLst>
          </p:cNvPr>
          <p:cNvSpPr>
            <a:spLocks noGrp="1"/>
          </p:cNvSpPr>
          <p:nvPr>
            <p:ph type="title"/>
          </p:nvPr>
        </p:nvSpPr>
        <p:spPr/>
        <p:txBody>
          <a:bodyPr>
            <a:normAutofit/>
          </a:bodyPr>
          <a:lstStyle/>
          <a:p>
            <a:r>
              <a:rPr lang="en-US" dirty="0">
                <a:hlinkClick r:id="rId2"/>
              </a:rPr>
              <a:t>Position Control site</a:t>
            </a:r>
            <a:endParaRPr lang="en-US" sz="1300" dirty="0"/>
          </a:p>
        </p:txBody>
      </p:sp>
      <p:sp>
        <p:nvSpPr>
          <p:cNvPr id="5" name="TextBox 4">
            <a:extLst>
              <a:ext uri="{FF2B5EF4-FFF2-40B4-BE49-F238E27FC236}">
                <a16:creationId xmlns:a16="http://schemas.microsoft.com/office/drawing/2014/main" id="{7173BC10-EB55-4239-8933-29EDB81E3B70}"/>
              </a:ext>
            </a:extLst>
          </p:cNvPr>
          <p:cNvSpPr txBox="1"/>
          <p:nvPr/>
        </p:nvSpPr>
        <p:spPr>
          <a:xfrm>
            <a:off x="677334" y="5963066"/>
            <a:ext cx="8735114" cy="646331"/>
          </a:xfrm>
          <a:prstGeom prst="rect">
            <a:avLst/>
          </a:prstGeom>
          <a:noFill/>
        </p:spPr>
        <p:txBody>
          <a:bodyPr wrap="square" rtlCol="0">
            <a:spAutoFit/>
          </a:bodyPr>
          <a:lstStyle/>
          <a:p>
            <a:r>
              <a:rPr lang="en-US" dirty="0"/>
              <a:t>Planning &amp; Analysis site: </a:t>
            </a:r>
            <a:r>
              <a:rPr lang="en-US" sz="1400" dirty="0">
                <a:hlinkClick r:id="rId3"/>
              </a:rPr>
              <a:t>www.utrgv.edu/planning-and-analysis</a:t>
            </a:r>
            <a:endParaRPr lang="en-US" sz="1400" dirty="0"/>
          </a:p>
          <a:p>
            <a:r>
              <a:rPr lang="en-US" dirty="0"/>
              <a:t>Position Control site: </a:t>
            </a:r>
            <a:r>
              <a:rPr lang="en-US" sz="1400" dirty="0">
                <a:hlinkClick r:id="rId4"/>
              </a:rPr>
              <a:t>www.utrgv.edu/planning-and-analysis/services-and-resources/position-control</a:t>
            </a:r>
            <a:endParaRPr lang="en-US" dirty="0"/>
          </a:p>
        </p:txBody>
      </p:sp>
      <p:pic>
        <p:nvPicPr>
          <p:cNvPr id="7" name="Picture 6">
            <a:extLst>
              <a:ext uri="{FF2B5EF4-FFF2-40B4-BE49-F238E27FC236}">
                <a16:creationId xmlns:a16="http://schemas.microsoft.com/office/drawing/2014/main" id="{0CFA62CE-EB7F-3D73-A477-2413F20AB178}"/>
              </a:ext>
            </a:extLst>
          </p:cNvPr>
          <p:cNvPicPr>
            <a:picLocks noChangeAspect="1"/>
          </p:cNvPicPr>
          <p:nvPr/>
        </p:nvPicPr>
        <p:blipFill>
          <a:blip r:embed="rId5"/>
          <a:stretch>
            <a:fillRect/>
          </a:stretch>
        </p:blipFill>
        <p:spPr>
          <a:xfrm>
            <a:off x="3120706" y="1291905"/>
            <a:ext cx="5394120" cy="4671161"/>
          </a:xfrm>
          <a:prstGeom prst="rect">
            <a:avLst/>
          </a:prstGeom>
        </p:spPr>
      </p:pic>
    </p:spTree>
    <p:extLst>
      <p:ext uri="{BB962C8B-B14F-4D97-AF65-F5344CB8AC3E}">
        <p14:creationId xmlns:p14="http://schemas.microsoft.com/office/powerpoint/2010/main" val="4268241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Responsibility:</a:t>
            </a:r>
            <a:br>
              <a:rPr lang="en-US" dirty="0"/>
            </a:br>
            <a:r>
              <a:rPr lang="en-US" sz="2200" dirty="0"/>
              <a:t>To ensure university staffing is accurately reflected in the budget and carried out as planned or subsequently authorized.</a:t>
            </a:r>
            <a:endParaRPr lang="en-US" dirty="0"/>
          </a:p>
        </p:txBody>
      </p:sp>
      <p:sp>
        <p:nvSpPr>
          <p:cNvPr id="3" name="Content Placeholder 2"/>
          <p:cNvSpPr>
            <a:spLocks noGrp="1"/>
          </p:cNvSpPr>
          <p:nvPr>
            <p:ph idx="1"/>
          </p:nvPr>
        </p:nvSpPr>
        <p:spPr/>
        <p:txBody>
          <a:bodyPr>
            <a:normAutofit lnSpcReduction="10000"/>
          </a:bodyPr>
          <a:lstStyle/>
          <a:p>
            <a:pPr lvl="0"/>
            <a:r>
              <a:rPr lang="en-US" sz="2200" dirty="0"/>
              <a:t>To ensure staffing is accurately reflected, the Planning and Analysis office creates, modifies, and verifies that all budgeted positions are fully funded.</a:t>
            </a:r>
          </a:p>
          <a:p>
            <a:pPr lvl="0"/>
            <a:r>
              <a:rPr lang="en-US" sz="2200" dirty="0"/>
              <a:t>Unless we are explicitly directed by the EVP for Finance &amp; Business Affairs and CFO, we will not create a position for which permanent funding has not been identified.</a:t>
            </a:r>
          </a:p>
          <a:p>
            <a:pPr lvl="0"/>
            <a:r>
              <a:rPr lang="en-US" sz="2200" dirty="0"/>
              <a:t>During the budget development cycle, we will only list positions that have been fully funded and approved. If funding has been approved but other position information such as title has not been finalized, the funds will be set aside and transferred when the position is ready.</a:t>
            </a:r>
          </a:p>
          <a:p>
            <a:endParaRPr lang="en-US" dirty="0"/>
          </a:p>
        </p:txBody>
      </p:sp>
    </p:spTree>
    <p:extLst>
      <p:ext uri="{BB962C8B-B14F-4D97-AF65-F5344CB8AC3E}">
        <p14:creationId xmlns:p14="http://schemas.microsoft.com/office/powerpoint/2010/main" val="3436025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A5D3-18A8-E8EB-EBC6-3CBEAE164508}"/>
              </a:ext>
            </a:extLst>
          </p:cNvPr>
          <p:cNvSpPr>
            <a:spLocks noGrp="1"/>
          </p:cNvSpPr>
          <p:nvPr>
            <p:ph type="title"/>
          </p:nvPr>
        </p:nvSpPr>
        <p:spPr>
          <a:xfrm>
            <a:off x="685356" y="818147"/>
            <a:ext cx="8596668" cy="914400"/>
          </a:xfrm>
        </p:spPr>
        <p:txBody>
          <a:bodyPr/>
          <a:lstStyle/>
          <a:p>
            <a:r>
              <a:rPr lang="en-US" dirty="0"/>
              <a:t>Position</a:t>
            </a:r>
          </a:p>
        </p:txBody>
      </p:sp>
      <p:sp>
        <p:nvSpPr>
          <p:cNvPr id="3" name="Content Placeholder 2">
            <a:extLst>
              <a:ext uri="{FF2B5EF4-FFF2-40B4-BE49-F238E27FC236}">
                <a16:creationId xmlns:a16="http://schemas.microsoft.com/office/drawing/2014/main" id="{9BEDE320-4CC3-21BD-9C01-111CBE5A5836}"/>
              </a:ext>
            </a:extLst>
          </p:cNvPr>
          <p:cNvSpPr>
            <a:spLocks noGrp="1"/>
          </p:cNvSpPr>
          <p:nvPr>
            <p:ph idx="1"/>
          </p:nvPr>
        </p:nvSpPr>
        <p:spPr>
          <a:xfrm>
            <a:off x="1070365" y="1847768"/>
            <a:ext cx="6533593" cy="3880773"/>
          </a:xfrm>
        </p:spPr>
        <p:txBody>
          <a:bodyPr/>
          <a:lstStyle/>
          <a:p>
            <a:endParaRPr lang="en-US" dirty="0"/>
          </a:p>
          <a:p>
            <a:r>
              <a:rPr lang="en-US" dirty="0"/>
              <a:t>Position is a job title into which you place an employee.</a:t>
            </a:r>
          </a:p>
          <a:p>
            <a:endParaRPr lang="en-US" dirty="0"/>
          </a:p>
          <a:p>
            <a:r>
              <a:rPr lang="en-US" dirty="0"/>
              <a:t>Positions belong to a department.</a:t>
            </a:r>
          </a:p>
          <a:p>
            <a:endParaRPr lang="en-US" dirty="0"/>
          </a:p>
          <a:p>
            <a:r>
              <a:rPr lang="en-US" dirty="0"/>
              <a:t>Position should have only one incumbent, however, can be reused when vacant.</a:t>
            </a:r>
          </a:p>
          <a:p>
            <a:endParaRPr lang="en-US" dirty="0"/>
          </a:p>
        </p:txBody>
      </p:sp>
    </p:spTree>
    <p:extLst>
      <p:ext uri="{BB962C8B-B14F-4D97-AF65-F5344CB8AC3E}">
        <p14:creationId xmlns:p14="http://schemas.microsoft.com/office/powerpoint/2010/main" val="401645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6557"/>
          </a:xfrm>
        </p:spPr>
        <p:txBody>
          <a:bodyPr>
            <a:normAutofit fontScale="90000"/>
          </a:bodyPr>
          <a:lstStyle/>
          <a:p>
            <a:r>
              <a:rPr lang="en-US" dirty="0"/>
              <a:t>Types of positions</a:t>
            </a:r>
            <a:br>
              <a:rPr lang="en-US" dirty="0"/>
            </a:br>
            <a:endParaRPr lang="en-US" dirty="0"/>
          </a:p>
        </p:txBody>
      </p:sp>
      <p:sp>
        <p:nvSpPr>
          <p:cNvPr id="3" name="Content Placeholder 2"/>
          <p:cNvSpPr>
            <a:spLocks noGrp="1"/>
          </p:cNvSpPr>
          <p:nvPr>
            <p:ph idx="1"/>
          </p:nvPr>
        </p:nvSpPr>
        <p:spPr>
          <a:xfrm>
            <a:off x="614267" y="1091682"/>
            <a:ext cx="9500118" cy="5495730"/>
          </a:xfrm>
        </p:spPr>
        <p:txBody>
          <a:bodyPr>
            <a:normAutofit lnSpcReduction="10000"/>
          </a:bodyPr>
          <a:lstStyle/>
          <a:p>
            <a:pPr lvl="0"/>
            <a:r>
              <a:rPr lang="en-US" dirty="0"/>
              <a:t>Administrative &amp; Professional (AP)</a:t>
            </a:r>
          </a:p>
          <a:p>
            <a:pPr lvl="1"/>
            <a:r>
              <a:rPr lang="en-US" dirty="0"/>
              <a:t>President, Vice Presidents, Directors, Managers, Associate or Assistant Directors.</a:t>
            </a:r>
          </a:p>
          <a:p>
            <a:pPr lvl="0"/>
            <a:r>
              <a:rPr lang="en-US" dirty="0"/>
              <a:t>Classified Positions (CL)</a:t>
            </a:r>
          </a:p>
          <a:p>
            <a:pPr lvl="1"/>
            <a:r>
              <a:rPr lang="en-US" dirty="0"/>
              <a:t>Accountants, Business Analyst, Administrative Assistants, etc.</a:t>
            </a:r>
          </a:p>
          <a:p>
            <a:pPr lvl="0"/>
            <a:r>
              <a:rPr lang="en-US" dirty="0"/>
              <a:t>Faculty (FA1, FA2, FA3, &amp; FA4)</a:t>
            </a:r>
          </a:p>
          <a:p>
            <a:pPr lvl="1"/>
            <a:r>
              <a:rPr lang="en-US" dirty="0"/>
              <a:t>Professors, Associate Professors, Assistant Professors.</a:t>
            </a:r>
          </a:p>
          <a:p>
            <a:pPr lvl="0"/>
            <a:r>
              <a:rPr lang="en-US" dirty="0"/>
              <a:t>Direct Wage (STU, CLN)</a:t>
            </a:r>
          </a:p>
          <a:p>
            <a:pPr lvl="1"/>
            <a:r>
              <a:rPr lang="en-US" dirty="0"/>
              <a:t>Employees paid by the hour, usually Students.</a:t>
            </a:r>
          </a:p>
          <a:p>
            <a:pPr lvl="0"/>
            <a:r>
              <a:rPr lang="en-US" dirty="0"/>
              <a:t>Work-study (WS)</a:t>
            </a:r>
          </a:p>
          <a:p>
            <a:pPr lvl="1"/>
            <a:r>
              <a:rPr lang="en-US" dirty="0"/>
              <a:t>Student Employees whose pay is funded by the federal government.</a:t>
            </a:r>
          </a:p>
          <a:p>
            <a:r>
              <a:rPr lang="en-US" dirty="0"/>
              <a:t>Graduate Assistants (GRA or GTA)</a:t>
            </a:r>
          </a:p>
          <a:p>
            <a:pPr lvl="1"/>
            <a:r>
              <a:rPr lang="en-US" dirty="0"/>
              <a:t>Graduate Student employees.</a:t>
            </a:r>
          </a:p>
          <a:p>
            <a:pPr lvl="0"/>
            <a:r>
              <a:rPr lang="en-US" dirty="0"/>
              <a:t>Special Assignments (APN or CLN)</a:t>
            </a:r>
          </a:p>
          <a:p>
            <a:pPr lvl="1"/>
            <a:r>
              <a:rPr lang="en-US" dirty="0"/>
              <a:t>Used to provide an additional job to an employee outside their normal job duties for a specific amount of time. This only applies to exempt employees. </a:t>
            </a:r>
          </a:p>
        </p:txBody>
      </p:sp>
    </p:spTree>
    <p:extLst>
      <p:ext uri="{BB962C8B-B14F-4D97-AF65-F5344CB8AC3E}">
        <p14:creationId xmlns:p14="http://schemas.microsoft.com/office/powerpoint/2010/main" val="144049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vs Temporary Positions</a:t>
            </a:r>
          </a:p>
        </p:txBody>
      </p:sp>
      <p:sp>
        <p:nvSpPr>
          <p:cNvPr id="3" name="Content Placeholder 2"/>
          <p:cNvSpPr>
            <a:spLocks noGrp="1"/>
          </p:cNvSpPr>
          <p:nvPr>
            <p:ph idx="1"/>
          </p:nvPr>
        </p:nvSpPr>
        <p:spPr>
          <a:xfrm>
            <a:off x="677334" y="1222310"/>
            <a:ext cx="8596668" cy="5206481"/>
          </a:xfrm>
        </p:spPr>
        <p:txBody>
          <a:bodyPr/>
          <a:lstStyle/>
          <a:p>
            <a:pPr lvl="0"/>
            <a:r>
              <a:rPr lang="en-US" dirty="0"/>
              <a:t>Permanently Budgeted positions </a:t>
            </a:r>
          </a:p>
          <a:p>
            <a:pPr lvl="1"/>
            <a:r>
              <a:rPr lang="en-US" dirty="0"/>
              <a:t>A&amp;P, Classified, and Faculty Positions </a:t>
            </a:r>
          </a:p>
          <a:p>
            <a:pPr lvl="1"/>
            <a:r>
              <a:rPr lang="en-US" dirty="0"/>
              <a:t>Usually, Full-Time </a:t>
            </a:r>
          </a:p>
          <a:p>
            <a:pPr lvl="1"/>
            <a:r>
              <a:rPr lang="en-US" dirty="0"/>
              <a:t>Benefit Eligible</a:t>
            </a:r>
          </a:p>
          <a:p>
            <a:pPr lvl="1"/>
            <a:r>
              <a:rPr lang="en-US" dirty="0"/>
              <a:t>Controlled positions</a:t>
            </a:r>
          </a:p>
          <a:p>
            <a:pPr lvl="1"/>
            <a:r>
              <a:rPr lang="en-US" b="1" u="sng" dirty="0"/>
              <a:t>Fully funded – funds set aside for each position</a:t>
            </a:r>
          </a:p>
          <a:p>
            <a:pPr lvl="0"/>
            <a:r>
              <a:rPr lang="en-US" dirty="0"/>
              <a:t>Temporary position</a:t>
            </a:r>
          </a:p>
          <a:p>
            <a:pPr lvl="1"/>
            <a:r>
              <a:rPr lang="en-US" dirty="0"/>
              <a:t>Direct Wage, Work-Study, Part-Time Faculty, Summer Assignments, and Special Assignments.</a:t>
            </a:r>
          </a:p>
          <a:p>
            <a:pPr lvl="1"/>
            <a:r>
              <a:rPr lang="en-US" dirty="0"/>
              <a:t>Usually, Part-Time</a:t>
            </a:r>
          </a:p>
          <a:p>
            <a:pPr lvl="1"/>
            <a:r>
              <a:rPr lang="en-US" dirty="0"/>
              <a:t>Positions are not controlled</a:t>
            </a:r>
          </a:p>
          <a:p>
            <a:pPr lvl="1"/>
            <a:r>
              <a:rPr lang="en-US" dirty="0"/>
              <a:t>A pool of Funds is set aside</a:t>
            </a:r>
          </a:p>
        </p:txBody>
      </p:sp>
    </p:spTree>
    <p:extLst>
      <p:ext uri="{BB962C8B-B14F-4D97-AF65-F5344CB8AC3E}">
        <p14:creationId xmlns:p14="http://schemas.microsoft.com/office/powerpoint/2010/main" val="411430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for creating new positions	</a:t>
            </a:r>
          </a:p>
        </p:txBody>
      </p:sp>
      <p:sp>
        <p:nvSpPr>
          <p:cNvPr id="3" name="Content Placeholder 2"/>
          <p:cNvSpPr>
            <a:spLocks noGrp="1"/>
          </p:cNvSpPr>
          <p:nvPr>
            <p:ph idx="1"/>
          </p:nvPr>
        </p:nvSpPr>
        <p:spPr>
          <a:xfrm>
            <a:off x="677334" y="1371600"/>
            <a:ext cx="8596668" cy="5029199"/>
          </a:xfrm>
        </p:spPr>
        <p:txBody>
          <a:bodyPr>
            <a:normAutofit lnSpcReduction="10000"/>
          </a:bodyPr>
          <a:lstStyle/>
          <a:p>
            <a:r>
              <a:rPr lang="en-US" dirty="0"/>
              <a:t>Permanent Staff Positions</a:t>
            </a:r>
          </a:p>
          <a:p>
            <a:pPr lvl="1"/>
            <a:r>
              <a:rPr lang="en-US" dirty="0"/>
              <a:t>Job Title needs to be approved by HR Compensation office.</a:t>
            </a:r>
          </a:p>
          <a:p>
            <a:pPr lvl="2"/>
            <a:r>
              <a:rPr lang="en-US" dirty="0"/>
              <a:t>Funding needs to be in place or requested.</a:t>
            </a:r>
          </a:p>
          <a:p>
            <a:pPr lvl="2"/>
            <a:r>
              <a:rPr lang="en-US" dirty="0"/>
              <a:t>Funds needed – President Approval.</a:t>
            </a:r>
          </a:p>
          <a:p>
            <a:pPr lvl="1"/>
            <a:r>
              <a:rPr lang="en-US" dirty="0"/>
              <a:t>Submit a Staff Position Posting Request Form (found on </a:t>
            </a:r>
            <a:r>
              <a:rPr lang="en-US" dirty="0">
                <a:hlinkClick r:id="rId2"/>
              </a:rPr>
              <a:t>HR Forms website</a:t>
            </a:r>
            <a:r>
              <a:rPr lang="en-US" dirty="0"/>
              <a:t>).</a:t>
            </a:r>
          </a:p>
          <a:p>
            <a:pPr lvl="2"/>
            <a:r>
              <a:rPr lang="en-US" dirty="0"/>
              <a:t>Indicate position is new.</a:t>
            </a:r>
          </a:p>
          <a:p>
            <a:pPr lvl="2"/>
            <a:r>
              <a:rPr lang="en-US" dirty="0"/>
              <a:t>P&amp;A creates position # when funding is identified.</a:t>
            </a:r>
          </a:p>
          <a:p>
            <a:pPr lvl="2"/>
            <a:r>
              <a:rPr lang="en-US" dirty="0"/>
              <a:t>Form is also used for setting up recruitment.</a:t>
            </a:r>
          </a:p>
          <a:p>
            <a:pPr lvl="2"/>
            <a:r>
              <a:rPr lang="en-US" dirty="0"/>
              <a:t>SOM Position requests are processed by the SOM HR Office.</a:t>
            </a:r>
          </a:p>
          <a:p>
            <a:r>
              <a:rPr lang="en-US" dirty="0"/>
              <a:t>Permanent Faculty Positions</a:t>
            </a:r>
          </a:p>
          <a:p>
            <a:pPr lvl="2"/>
            <a:r>
              <a:rPr lang="en-US" dirty="0"/>
              <a:t>The position request comes from the division or the College offices using the appropriate faculty request form.</a:t>
            </a:r>
          </a:p>
          <a:p>
            <a:r>
              <a:rPr lang="en-US" dirty="0"/>
              <a:t>Temporary Positions</a:t>
            </a:r>
          </a:p>
          <a:p>
            <a:pPr lvl="1"/>
            <a:r>
              <a:rPr lang="en-US" dirty="0"/>
              <a:t>Send email to </a:t>
            </a:r>
            <a:r>
              <a:rPr lang="en-US" dirty="0">
                <a:hlinkClick r:id="rId3"/>
              </a:rPr>
              <a:t>Positioncontrol@utrgv.edu</a:t>
            </a:r>
            <a:r>
              <a:rPr lang="en-US" dirty="0"/>
              <a:t> and attach the Request on Non-Budgeted Position (found on </a:t>
            </a:r>
            <a:r>
              <a:rPr lang="en-US" dirty="0">
                <a:hlinkClick r:id="rId4"/>
              </a:rPr>
              <a:t>Planning and Analysis website</a:t>
            </a:r>
            <a:r>
              <a:rPr lang="en-US" dirty="0"/>
              <a:t>).</a:t>
            </a:r>
          </a:p>
          <a:p>
            <a:pPr lvl="2"/>
            <a:endParaRPr lang="en-US" dirty="0"/>
          </a:p>
        </p:txBody>
      </p:sp>
    </p:spTree>
    <p:extLst>
      <p:ext uri="{BB962C8B-B14F-4D97-AF65-F5344CB8AC3E}">
        <p14:creationId xmlns:p14="http://schemas.microsoft.com/office/powerpoint/2010/main" val="299857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70C91-EF6E-426A-A554-9C502487C738}"/>
              </a:ext>
            </a:extLst>
          </p:cNvPr>
          <p:cNvSpPr>
            <a:spLocks noGrp="1"/>
          </p:cNvSpPr>
          <p:nvPr>
            <p:ph type="title"/>
          </p:nvPr>
        </p:nvSpPr>
        <p:spPr>
          <a:xfrm>
            <a:off x="677334" y="609600"/>
            <a:ext cx="8596668" cy="829352"/>
          </a:xfrm>
        </p:spPr>
        <p:txBody>
          <a:bodyPr/>
          <a:lstStyle/>
          <a:p>
            <a:r>
              <a:rPr lang="en-US" dirty="0"/>
              <a:t>Staff Position Posting Request form:</a:t>
            </a:r>
          </a:p>
        </p:txBody>
      </p:sp>
      <p:pic>
        <p:nvPicPr>
          <p:cNvPr id="5" name="Picture 4">
            <a:extLst>
              <a:ext uri="{FF2B5EF4-FFF2-40B4-BE49-F238E27FC236}">
                <a16:creationId xmlns:a16="http://schemas.microsoft.com/office/drawing/2014/main" id="{EB9D599F-0AD3-48E2-B717-55EA2964BCBE}"/>
              </a:ext>
            </a:extLst>
          </p:cNvPr>
          <p:cNvPicPr>
            <a:picLocks noChangeAspect="1"/>
          </p:cNvPicPr>
          <p:nvPr/>
        </p:nvPicPr>
        <p:blipFill>
          <a:blip r:embed="rId2"/>
          <a:stretch>
            <a:fillRect/>
          </a:stretch>
        </p:blipFill>
        <p:spPr>
          <a:xfrm>
            <a:off x="2444113" y="1289050"/>
            <a:ext cx="6302288" cy="5419048"/>
          </a:xfrm>
          <a:prstGeom prst="rect">
            <a:avLst/>
          </a:prstGeom>
          <a:ln>
            <a:solidFill>
              <a:schemeClr val="accent1"/>
            </a:solidFill>
          </a:ln>
        </p:spPr>
      </p:pic>
    </p:spTree>
    <p:extLst>
      <p:ext uri="{BB962C8B-B14F-4D97-AF65-F5344CB8AC3E}">
        <p14:creationId xmlns:p14="http://schemas.microsoft.com/office/powerpoint/2010/main" val="3412280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831" y="172927"/>
            <a:ext cx="8596668" cy="836645"/>
          </a:xfrm>
        </p:spPr>
        <p:txBody>
          <a:bodyPr>
            <a:normAutofit/>
          </a:bodyPr>
          <a:lstStyle/>
          <a:p>
            <a:r>
              <a:rPr lang="en-US" dirty="0"/>
              <a:t>Changes to Position Data Elements</a:t>
            </a:r>
          </a:p>
        </p:txBody>
      </p:sp>
      <p:sp>
        <p:nvSpPr>
          <p:cNvPr id="3" name="Content Placeholder 2"/>
          <p:cNvSpPr>
            <a:spLocks noGrp="1"/>
          </p:cNvSpPr>
          <p:nvPr>
            <p:ph idx="1"/>
          </p:nvPr>
        </p:nvSpPr>
        <p:spPr>
          <a:xfrm>
            <a:off x="716523" y="1009571"/>
            <a:ext cx="9381066" cy="5848429"/>
          </a:xfrm>
        </p:spPr>
        <p:txBody>
          <a:bodyPr>
            <a:normAutofit lnSpcReduction="10000"/>
          </a:bodyPr>
          <a:lstStyle/>
          <a:p>
            <a:r>
              <a:rPr lang="en-US" dirty="0"/>
              <a:t>Changes submitted on a Change in Job Data (CJD) form in the HR Portal along with the creation of the assignment.</a:t>
            </a:r>
          </a:p>
          <a:p>
            <a:pPr lvl="1"/>
            <a:r>
              <a:rPr lang="en-US" dirty="0"/>
              <a:t>Job Code</a:t>
            </a:r>
          </a:p>
          <a:p>
            <a:pPr lvl="2"/>
            <a:r>
              <a:rPr lang="en-US" dirty="0"/>
              <a:t>Permanent positions</a:t>
            </a:r>
          </a:p>
          <a:p>
            <a:pPr lvl="3"/>
            <a:r>
              <a:rPr lang="en-US" dirty="0"/>
              <a:t>Requires approval from HR Compensation Office.</a:t>
            </a:r>
          </a:p>
          <a:p>
            <a:pPr lvl="3"/>
            <a:r>
              <a:rPr lang="en-US" dirty="0"/>
              <a:t>Requires approval of funding if funded from Institutional funds.</a:t>
            </a:r>
          </a:p>
          <a:p>
            <a:pPr lvl="3"/>
            <a:r>
              <a:rPr lang="en-US" dirty="0"/>
              <a:t>Requires submission of Change in Job Data (CJD) form in the HR Portal.</a:t>
            </a:r>
          </a:p>
          <a:p>
            <a:pPr lvl="2"/>
            <a:r>
              <a:rPr lang="en-US" dirty="0"/>
              <a:t>Temporary positions – The job code/title should not be changed especially if the employee classification is changing. Changes can also be submitted on the HR Portal.</a:t>
            </a:r>
          </a:p>
          <a:p>
            <a:pPr lvl="1"/>
            <a:r>
              <a:rPr lang="en-US" dirty="0"/>
              <a:t>Organization – Usually only when there is a reorganization.</a:t>
            </a:r>
          </a:p>
          <a:p>
            <a:pPr lvl="1"/>
            <a:r>
              <a:rPr lang="en-US" dirty="0"/>
              <a:t>FTE and Standard Hours.</a:t>
            </a:r>
          </a:p>
          <a:p>
            <a:pPr lvl="1"/>
            <a:r>
              <a:rPr lang="en-US" dirty="0"/>
              <a:t>Funding Source - If only funding needs to change, use the Change in Funding Source (CFS) form.</a:t>
            </a:r>
          </a:p>
          <a:p>
            <a:pPr lvl="1"/>
            <a:r>
              <a:rPr lang="en-US" dirty="0"/>
              <a:t>Location or Office #.</a:t>
            </a:r>
          </a:p>
          <a:p>
            <a:pPr lvl="1"/>
            <a:r>
              <a:rPr lang="en-US" dirty="0"/>
              <a:t>Reports To (supervisor) Position.</a:t>
            </a:r>
          </a:p>
          <a:p>
            <a:r>
              <a:rPr lang="en-US" dirty="0"/>
              <a:t>If only Location/Office or Reports To needs a change, use the Change of Location/Supervisor (CLS) form in the HR Portal.</a:t>
            </a:r>
          </a:p>
          <a:p>
            <a:pPr lvl="1"/>
            <a:r>
              <a:rPr lang="en-US" dirty="0"/>
              <a:t>This form usually will come to Position Control directly from the creator.</a:t>
            </a:r>
          </a:p>
        </p:txBody>
      </p:sp>
    </p:spTree>
    <p:extLst>
      <p:ext uri="{BB962C8B-B14F-4D97-AF65-F5344CB8AC3E}">
        <p14:creationId xmlns:p14="http://schemas.microsoft.com/office/powerpoint/2010/main" val="3515771160"/>
      </p:ext>
    </p:extLst>
  </p:cSld>
  <p:clrMapOvr>
    <a:masterClrMapping/>
  </p:clrMapOvr>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1123</TotalTime>
  <Words>1114</Words>
  <Application>Microsoft Office PowerPoint</Application>
  <PresentationFormat>Widescreen</PresentationFormat>
  <Paragraphs>126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Wingdings 3</vt:lpstr>
      <vt:lpstr>Facet</vt:lpstr>
      <vt:lpstr>Position Control</vt:lpstr>
      <vt:lpstr>Position Control site</vt:lpstr>
      <vt:lpstr>Responsibility: To ensure university staffing is accurately reflected in the budget and carried out as planned or subsequently authorized.</vt:lpstr>
      <vt:lpstr>Position</vt:lpstr>
      <vt:lpstr>Types of positions </vt:lpstr>
      <vt:lpstr>Permanent vs Temporary Positions</vt:lpstr>
      <vt:lpstr>Process for creating new positions </vt:lpstr>
      <vt:lpstr>Staff Position Posting Request form:</vt:lpstr>
      <vt:lpstr>Changes to Position Data Elements</vt:lpstr>
      <vt:lpstr>Data Elements of Position   Position # start with a “7” and are 8 digits long (70001000)  </vt:lpstr>
      <vt:lpstr>How to find a position number</vt:lpstr>
      <vt:lpstr>PeopleSoft Position Query RGV_POSITION_ROSTER</vt:lpstr>
      <vt:lpstr>Navigation to position query location</vt:lpstr>
      <vt:lpstr>Navigation to position query location</vt:lpstr>
      <vt:lpstr>Request for non-budgeted positions</vt:lpstr>
      <vt:lpstr>Questions? </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 Management</dc:title>
  <dc:creator>Frances Rivera</dc:creator>
  <cp:lastModifiedBy>Nidia Garcia</cp:lastModifiedBy>
  <cp:revision>65</cp:revision>
  <dcterms:created xsi:type="dcterms:W3CDTF">2018-04-02T23:11:15Z</dcterms:created>
  <dcterms:modified xsi:type="dcterms:W3CDTF">2023-10-02T21:01:25Z</dcterms:modified>
</cp:coreProperties>
</file>