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</p:sldIdLst>
  <p:sldSz cx="12192000" cy="6858000"/>
  <p:notesSz cx="6858000" cy="9144000"/>
  <p:embeddedFontLst>
    <p:embeddedFont>
      <p:font typeface="Angsana New" panose="02020603050405020304" pitchFamily="18" charset="-34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Schoolbook" panose="02040604050505020304" pitchFamily="18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Lato" panose="020B0604020202020204" charset="0"/>
      <p:regular r:id="rId43"/>
      <p:bold r:id="rId44"/>
      <p:italic r:id="rId45"/>
      <p:boldItalic r:id="rId46"/>
    </p:embeddedFont>
    <p:embeddedFont>
      <p:font typeface="Raleway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4d8c517b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4d8c517b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4d8c517b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4d8c517b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4d8c517b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4d8c517b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d8c517b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d8c517b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4d8c517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4d8c517b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 title="Page Number Shape"/>
          <p:cNvSpPr/>
          <p:nvPr/>
        </p:nvSpPr>
        <p:spPr>
          <a:xfrm>
            <a:off x="11784011" y="118920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Font typeface="Century Schoolbook"/>
              <a:buNone/>
              <a:defRPr sz="77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 i="1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088913" y="6314440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000591" y="6314440"/>
            <a:ext cx="51226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2" title="Verticle Rule Line"/>
          <p:cNvCxnSpPr/>
          <p:nvPr/>
        </p:nvCxnSpPr>
        <p:spPr>
          <a:xfrm>
            <a:off x="773855" y="1257300"/>
            <a:ext cx="0" cy="56007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Schoolbook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5257800" y="0"/>
            <a:ext cx="61722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orbel"/>
              <a:buNone/>
              <a:defRPr sz="2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758952" y="2621512"/>
            <a:ext cx="3840480" cy="323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 rot="5400000">
            <a:off x="5513727" y="307952"/>
            <a:ext cx="5584142" cy="624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 title="Page Number Shape"/>
          <p:cNvSpPr/>
          <p:nvPr/>
        </p:nvSpPr>
        <p:spPr>
          <a:xfrm>
            <a:off x="11784011" y="5380580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 rot="5400000">
            <a:off x="6875047" y="1758649"/>
            <a:ext cx="4678106" cy="244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 rot="5400000">
            <a:off x="2034487" y="-553354"/>
            <a:ext cx="4678105" cy="707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6536187" y="5927131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536187" y="6315949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4" title="Horizontal Rule Line"/>
          <p:cNvCxnSpPr/>
          <p:nvPr/>
        </p:nvCxnSpPr>
        <p:spPr>
          <a:xfrm>
            <a:off x="0" y="6199730"/>
            <a:ext cx="10260011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15" name="Google Shape;115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6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2" name="Google Shape;122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1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9" name="Google Shape;129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37" name="Google Shape;137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2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6" name="Google Shape;146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2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53" name="Google Shape;153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2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160" name="Google Shape;160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7" name="Google Shape;167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5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178" name="Google Shape;178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5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 title="Page Number Shape"/>
          <p:cNvSpPr/>
          <p:nvPr/>
        </p:nvSpPr>
        <p:spPr>
          <a:xfrm>
            <a:off x="11784011" y="118920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700"/>
              <a:buFont typeface="Century Schoolbook"/>
              <a:buNone/>
              <a:defRPr sz="77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 i="1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088913" y="6314440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000591" y="6314440"/>
            <a:ext cx="51226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5" title="Verticle Rule Line"/>
          <p:cNvCxnSpPr/>
          <p:nvPr/>
        </p:nvCxnSpPr>
        <p:spPr>
          <a:xfrm>
            <a:off x="773855" y="1257300"/>
            <a:ext cx="0" cy="56007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 title="Page Number Shape"/>
          <p:cNvSpPr/>
          <p:nvPr/>
        </p:nvSpPr>
        <p:spPr>
          <a:xfrm>
            <a:off x="11784011" y="1393748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700"/>
              <a:buFont typeface="Century Schoolbook"/>
              <a:buNone/>
              <a:defRPr sz="7700" cap="none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8742955" y="6314439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1947673" y="6314440"/>
            <a:ext cx="64802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784011" y="1620760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r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" name="Google Shape;54;p6" title="Horizontal Rule Line"/>
          <p:cNvCxnSpPr/>
          <p:nvPr/>
        </p:nvCxnSpPr>
        <p:spPr>
          <a:xfrm rot="10800000">
            <a:off x="1" y="6178167"/>
            <a:ext cx="10244326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5181600" y="540628"/>
            <a:ext cx="6248400" cy="248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5181600" y="3712467"/>
            <a:ext cx="6248400" cy="248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5181600" y="1526671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5181600" y="3700826"/>
            <a:ext cx="6248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4"/>
          </p:nvPr>
        </p:nvSpPr>
        <p:spPr>
          <a:xfrm>
            <a:off x="5181600" y="4669432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Schoolbook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181600" y="564147"/>
            <a:ext cx="6248400" cy="562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762000" y="2621512"/>
            <a:ext cx="3838776" cy="32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 title="Page Number Shape"/>
          <p:cNvSpPr/>
          <p:nvPr/>
        </p:nvSpPr>
        <p:spPr>
          <a:xfrm>
            <a:off x="11784011" y="5380580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Century Schoolbook"/>
              <a:buNone/>
              <a:defRPr sz="5000" b="0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orbel"/>
              <a:buChar char="–"/>
              <a:defRPr sz="18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1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 title="Page Number Shape"/>
          <p:cNvSpPr/>
          <p:nvPr/>
        </p:nvSpPr>
        <p:spPr>
          <a:xfrm>
            <a:off x="11784011" y="5380580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3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Raleway"/>
              <a:buNone/>
              <a:defRPr sz="3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ctrTitle"/>
          </p:nvPr>
        </p:nvSpPr>
        <p:spPr>
          <a:xfrm>
            <a:off x="762000" y="222416"/>
            <a:ext cx="10668000" cy="480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0"/>
              <a:buFont typeface="Angsana New"/>
              <a:buNone/>
            </a:pPr>
            <a:r>
              <a:rPr lang="en-US" sz="15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PRESENTATION</a:t>
            </a:r>
            <a:br>
              <a:rPr lang="en-US" sz="15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</a:br>
            <a:r>
              <a:rPr lang="en-US" sz="15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S</a:t>
            </a:r>
            <a:r>
              <a:rPr lang="en-US" sz="17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T</a:t>
            </a:r>
            <a:r>
              <a:rPr lang="en-US" sz="19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E</a:t>
            </a:r>
            <a:r>
              <a:rPr lang="en-US" sz="21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P</a:t>
            </a:r>
            <a:r>
              <a:rPr lang="en-US" sz="23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S</a:t>
            </a:r>
            <a:endParaRPr sz="200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1"/>
          </p:nvPr>
        </p:nvSpPr>
        <p:spPr>
          <a:xfrm>
            <a:off x="4572644" y="4923265"/>
            <a:ext cx="7034362" cy="117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</a:pPr>
            <a:r>
              <a:rPr lang="en-US" sz="6000"/>
              <a:t>Content  &amp;  Delivery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132520" y="132520"/>
            <a:ext cx="11436627" cy="60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819"/>
              <a:buNone/>
            </a:pPr>
            <a:r>
              <a:rPr lang="en-US" sz="6819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Present</a:t>
            </a:r>
            <a:endParaRPr/>
          </a:p>
          <a:p>
            <a:pPr marL="283464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30"/>
              <a:buFont typeface="Noto Sans Symbols"/>
              <a:buChar char="▪"/>
            </a:pPr>
            <a:r>
              <a:rPr lang="en-US" sz="4030">
                <a:latin typeface="Angsana New"/>
                <a:ea typeface="Angsana New"/>
                <a:cs typeface="Angsana New"/>
                <a:sym typeface="Angsana New"/>
              </a:rPr>
              <a:t> Write outline draft.  Have it reviewed (UTRGV Writing Center or Grammarly)</a:t>
            </a:r>
            <a:endParaRPr/>
          </a:p>
          <a:p>
            <a:pPr marL="283464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30"/>
              <a:buFont typeface="Noto Sans Symbols"/>
              <a:buChar char="▪"/>
            </a:pPr>
            <a:r>
              <a:rPr lang="en-US" sz="4030"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03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Use proofed outline to make notecards with trigger words or memorize</a:t>
            </a:r>
            <a:endParaRPr sz="4030">
              <a:latin typeface="Angsana New"/>
              <a:ea typeface="Angsana New"/>
              <a:cs typeface="Angsana New"/>
              <a:sym typeface="Angsana New"/>
            </a:endParaRPr>
          </a:p>
          <a:p>
            <a:pPr marL="283464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30"/>
              <a:buFont typeface="Noto Sans Symbols"/>
              <a:buChar char="▪"/>
            </a:pPr>
            <a:r>
              <a:rPr lang="en-US" sz="4030">
                <a:latin typeface="Angsana New"/>
                <a:ea typeface="Angsana New"/>
                <a:cs typeface="Angsana New"/>
                <a:sym typeface="Angsana New"/>
              </a:rPr>
              <a:t> Rehearse presentation with recording </a:t>
            </a:r>
            <a:endParaRPr/>
          </a:p>
          <a:p>
            <a:pPr marL="1143000" lvl="2" indent="-283463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565"/>
              <a:buFont typeface="Noto Sans Symbols"/>
              <a:buChar char="▪"/>
            </a:pPr>
            <a:r>
              <a:rPr lang="en-US" sz="3565">
                <a:latin typeface="Angsana New"/>
                <a:ea typeface="Angsana New"/>
                <a:cs typeface="Angsana New"/>
                <a:sym typeface="Angsana New"/>
              </a:rPr>
              <a:t>Audio and/or video for timing accuracy (modify as needed to meet required time)</a:t>
            </a:r>
            <a:endParaRPr/>
          </a:p>
          <a:p>
            <a:pPr marL="283464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30"/>
              <a:buFont typeface="Noto Sans Symbols"/>
              <a:buChar char="▪"/>
            </a:pPr>
            <a:r>
              <a:rPr lang="en-US" sz="4030">
                <a:latin typeface="Angsana New"/>
                <a:ea typeface="Angsana New"/>
                <a:cs typeface="Angsana New"/>
                <a:sym typeface="Angsana New"/>
              </a:rPr>
              <a:t> Consider appropriate attire and mannerisms when presenting</a:t>
            </a:r>
            <a:endParaRPr/>
          </a:p>
          <a:p>
            <a:pPr marL="859536" lvl="2" indent="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15"/>
              <a:buNone/>
            </a:pPr>
            <a:endParaRPr sz="2015">
              <a:latin typeface="Angsana New"/>
              <a:ea typeface="Angsana New"/>
              <a:cs typeface="Angsana New"/>
              <a:sym typeface="Angsana New"/>
            </a:endParaRPr>
          </a:p>
          <a:p>
            <a:pPr marL="0" lvl="0" indent="0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650"/>
              <a:buNone/>
            </a:pPr>
            <a:endParaRPr sz="465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Appearance</a:t>
            </a:r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973333" y="2624700"/>
            <a:ext cx="4401300" cy="373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way a person looks</a:t>
            </a:r>
            <a:endParaRPr sz="24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First impression matters</a:t>
            </a:r>
            <a:endParaRPr sz="24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Common examples:</a:t>
            </a:r>
            <a:endParaRPr sz="2400"/>
          </a:p>
          <a:p>
            <a:pPr marL="1219200" lvl="1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Clothes</a:t>
            </a:r>
            <a:endParaRPr sz="2400"/>
          </a:p>
          <a:p>
            <a:pPr marL="1828800" lvl="2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Business attire</a:t>
            </a:r>
            <a:endParaRPr sz="2400"/>
          </a:p>
          <a:p>
            <a:pPr marL="1219200" lvl="1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Hair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2400"/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533" y="1254233"/>
            <a:ext cx="6411067" cy="4870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970400" y="764333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111111"/>
                </a:solidFill>
                <a:highlight>
                  <a:srgbClr val="FFFFFF"/>
                </a:highlight>
              </a:rPr>
              <a:t>How I need to say: Voice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1"/>
          </p:nvPr>
        </p:nvSpPr>
        <p:spPr>
          <a:xfrm>
            <a:off x="970400" y="1842167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Vocalics - meaning of voice</a:t>
            </a:r>
            <a:endParaRPr sz="2400"/>
          </a:p>
        </p:txBody>
      </p:sp>
      <p:sp>
        <p:nvSpPr>
          <p:cNvPr id="263" name="Google Shape;263;p38"/>
          <p:cNvSpPr txBox="1">
            <a:spLocks noGrp="1"/>
          </p:cNvSpPr>
          <p:nvPr>
            <p:ph type="body" idx="2"/>
          </p:nvPr>
        </p:nvSpPr>
        <p:spPr>
          <a:xfrm>
            <a:off x="6112133" y="3006133"/>
            <a:ext cx="5762700" cy="370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Tone</a:t>
            </a:r>
            <a:endParaRPr sz="240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“Higher” vs. “lower”</a:t>
            </a:r>
            <a:endParaRPr sz="19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Pace</a:t>
            </a:r>
            <a:endParaRPr sz="240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Speed of which you speak</a:t>
            </a:r>
            <a:endParaRPr sz="1900"/>
          </a:p>
          <a:p>
            <a:pPr marL="1828800" lvl="2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Ex: speak slow to emphasize</a:t>
            </a:r>
            <a:endParaRPr sz="19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Volume</a:t>
            </a:r>
            <a:endParaRPr sz="240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Loudness or intensity of a sound</a:t>
            </a:r>
            <a:endParaRPr sz="1900"/>
          </a:p>
          <a:p>
            <a:pPr marL="6096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/>
              <a:t>Pauses; silence</a:t>
            </a:r>
            <a:endParaRPr sz="1900"/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Gasps &amp; sighs</a:t>
            </a:r>
            <a:endParaRPr sz="1900"/>
          </a:p>
        </p:txBody>
      </p:sp>
      <p:pic>
        <p:nvPicPr>
          <p:cNvPr id="264" name="Google Shape;2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67" y="2867267"/>
            <a:ext cx="5118632" cy="3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6112133" y="1619500"/>
            <a:ext cx="5032500" cy="138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Voice - The sound or sounds uttered through a person’s mouth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Angsana New"/>
              <a:buNone/>
            </a:pPr>
            <a:r>
              <a:rPr lang="en-US" sz="8800">
                <a:latin typeface="Angsana New"/>
                <a:ea typeface="Angsana New"/>
                <a:cs typeface="Angsana New"/>
                <a:sym typeface="Angsana New"/>
              </a:rPr>
              <a:t>Recap</a:t>
            </a:r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1"/>
          </p:nvPr>
        </p:nvSpPr>
        <p:spPr>
          <a:xfrm>
            <a:off x="225287" y="698144"/>
            <a:ext cx="9843052" cy="509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64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Topic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Research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Structure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Present</a:t>
            </a:r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106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0"/>
              <a:buFont typeface="Angsana New"/>
              <a:buNone/>
            </a:pPr>
            <a:r>
              <a:rPr lang="en-US" sz="15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PRESENTATION</a:t>
            </a:r>
            <a:br>
              <a:rPr lang="en-US" sz="15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</a:br>
            <a:r>
              <a:rPr lang="en-US" sz="15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S</a:t>
            </a:r>
            <a:r>
              <a:rPr lang="en-US" sz="17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T</a:t>
            </a:r>
            <a:r>
              <a:rPr lang="en-US" sz="19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E</a:t>
            </a:r>
            <a:r>
              <a:rPr lang="en-US" sz="21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P</a:t>
            </a:r>
            <a:r>
              <a:rPr lang="en-US" sz="23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S</a:t>
            </a:r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subTitle" idx="1"/>
          </p:nvPr>
        </p:nvSpPr>
        <p:spPr>
          <a:xfrm>
            <a:off x="7212011" y="3348037"/>
            <a:ext cx="4572000" cy="350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</a:pPr>
            <a:r>
              <a:rPr lang="en-US" sz="7200" dirty="0">
                <a:latin typeface="Angsana New"/>
                <a:ea typeface="Angsana New"/>
                <a:cs typeface="Angsana New"/>
                <a:sym typeface="Angsana New"/>
              </a:rPr>
              <a:t>Thank you,</a:t>
            </a:r>
            <a:endParaRPr dirty="0"/>
          </a:p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</a:pPr>
            <a:r>
              <a:rPr lang="en-US" sz="7200" dirty="0">
                <a:latin typeface="Angsana New"/>
                <a:ea typeface="Angsana New"/>
                <a:cs typeface="Angsana New"/>
                <a:sym typeface="Angsana New"/>
              </a:rPr>
              <a:t>April Marie Cruz &amp; Rick Montero</a:t>
            </a:r>
            <a:endParaRPr sz="3600" dirty="0"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79" name="Google Shape;279;p40"/>
          <p:cNvSpPr/>
          <p:nvPr/>
        </p:nvSpPr>
        <p:spPr>
          <a:xfrm>
            <a:off x="0" y="0"/>
            <a:ext cx="2040835" cy="6857999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185529" y="159026"/>
            <a:ext cx="11025809" cy="600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Topic</a:t>
            </a:r>
            <a:endParaRPr/>
          </a:p>
          <a:p>
            <a:pPr marL="283464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Noto Sans Symbols"/>
              <a:buChar char="▪"/>
            </a:pP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Understand the audience you are presenting to</a:t>
            </a:r>
            <a:endParaRPr/>
          </a:p>
          <a:p>
            <a:pPr marL="283464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Noto Sans Symbols"/>
              <a:buChar char="▪"/>
            </a:pP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Consider ideas that would be relevant to the majority</a:t>
            </a:r>
            <a:endParaRPr/>
          </a:p>
          <a:p>
            <a:pPr marL="283464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Noto Sans Symbols"/>
              <a:buChar char="▪"/>
            </a:pP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Finalize the topic you will discuss</a:t>
            </a:r>
            <a:endParaRPr/>
          </a:p>
          <a:p>
            <a:pPr marL="0" lvl="0" indent="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86" name="Google Shape;286;p41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7" name="Google Shape;287;p41"/>
          <p:cNvSpPr txBox="1"/>
          <p:nvPr/>
        </p:nvSpPr>
        <p:spPr>
          <a:xfrm>
            <a:off x="6430133" y="145774"/>
            <a:ext cx="53538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PARTICIPATION</a:t>
            </a:r>
            <a:endParaRPr/>
          </a:p>
        </p:txBody>
      </p:sp>
      <p:sp>
        <p:nvSpPr>
          <p:cNvPr id="288" name="Google Shape;288;p41"/>
          <p:cNvSpPr txBox="1"/>
          <p:nvPr/>
        </p:nvSpPr>
        <p:spPr>
          <a:xfrm>
            <a:off x="583095" y="854765"/>
            <a:ext cx="11025809" cy="600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Arial"/>
              <a:buNone/>
            </a:pPr>
            <a:endParaRPr sz="8800" b="0" u="none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283464" marR="0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Noto Sans Symbols"/>
              <a:buChar char="▪"/>
            </a:pPr>
            <a:r>
              <a:rPr lang="en-US" sz="4800" b="0" u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As a group, ask questions of your peers to determine interests.</a:t>
            </a:r>
            <a:endParaRPr/>
          </a:p>
          <a:p>
            <a:pPr marL="283464" marR="0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Noto Sans Symbols"/>
              <a:buChar char="▪"/>
            </a:pPr>
            <a:r>
              <a:rPr lang="en-US" sz="4800" b="0" u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As a group, write 2 – 3 popular topics.</a:t>
            </a:r>
            <a:endParaRPr/>
          </a:p>
          <a:p>
            <a:pPr marL="283464" marR="0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Noto Sans Symbols"/>
              <a:buChar char="▪"/>
            </a:pPr>
            <a:r>
              <a:rPr lang="en-US" sz="4800" b="0" u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Separate into groups if more than four, pick topic from list.</a:t>
            </a:r>
            <a:endParaRPr/>
          </a:p>
          <a:p>
            <a:pPr marL="0" marR="0" lvl="0" indent="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endParaRPr sz="4000" b="0" u="none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body" idx="1"/>
          </p:nvPr>
        </p:nvSpPr>
        <p:spPr>
          <a:xfrm>
            <a:off x="198781" y="331305"/>
            <a:ext cx="11585230" cy="584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Research</a:t>
            </a:r>
            <a:endParaRPr/>
          </a:p>
          <a:p>
            <a:pPr marL="283464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lang="en-US" sz="3600"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Under the chosen topic, ask yourself what you want to do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▪"/>
            </a:pPr>
            <a:r>
              <a:rPr lang="en-US" sz="4400">
                <a:latin typeface="Angsana New"/>
                <a:ea typeface="Angsana New"/>
                <a:cs typeface="Angsana New"/>
                <a:sym typeface="Angsana New"/>
              </a:rPr>
              <a:t>Inform?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▪"/>
            </a:pPr>
            <a:r>
              <a:rPr lang="en-US" sz="4400">
                <a:latin typeface="Angsana New"/>
                <a:ea typeface="Angsana New"/>
                <a:cs typeface="Angsana New"/>
                <a:sym typeface="Angsana New"/>
              </a:rPr>
              <a:t>Persuade?</a:t>
            </a:r>
            <a:endParaRPr sz="44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402336" lvl="1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94" name="Google Shape;294;p4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95" name="Google Shape;295;p42"/>
          <p:cNvSpPr txBox="1"/>
          <p:nvPr/>
        </p:nvSpPr>
        <p:spPr>
          <a:xfrm>
            <a:off x="6430133" y="145774"/>
            <a:ext cx="53538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PARTICIPATION</a:t>
            </a:r>
            <a:endParaRPr/>
          </a:p>
        </p:txBody>
      </p:sp>
      <p:sp>
        <p:nvSpPr>
          <p:cNvPr id="296" name="Google Shape;296;p42"/>
          <p:cNvSpPr txBox="1"/>
          <p:nvPr/>
        </p:nvSpPr>
        <p:spPr>
          <a:xfrm>
            <a:off x="655982" y="900259"/>
            <a:ext cx="10880036" cy="584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Arial"/>
              <a:buNone/>
            </a:pPr>
            <a:endParaRPr sz="8800">
              <a:solidFill>
                <a:srgbClr val="0070C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283464" marR="0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8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Discuss what type of presentation is most appropriate.</a:t>
            </a:r>
            <a:endParaRPr/>
          </a:p>
          <a:p>
            <a:pPr marL="685800" marR="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Noto Sans Symbols"/>
              <a:buChar char="▪"/>
            </a:pPr>
            <a:r>
              <a:rPr lang="en-US" sz="4400" b="0" i="0" u="none" strike="noStrike" cap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Discuss when informative would be beneficial.</a:t>
            </a:r>
            <a:endParaRPr/>
          </a:p>
          <a:p>
            <a:pPr marL="685800" marR="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Noto Sans Symbols"/>
              <a:buChar char="▪"/>
            </a:pPr>
            <a:r>
              <a:rPr lang="en-US" sz="4400" b="0" i="0" u="none" strike="noStrike" cap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Discuss what situations would best be suited for persuasive.</a:t>
            </a:r>
            <a:endParaRPr/>
          </a:p>
          <a:p>
            <a:pPr marL="402336" marR="0" lvl="1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bel"/>
              <a:buNone/>
            </a:pPr>
            <a:endParaRPr sz="2800" b="0" i="0" u="none" strike="noStrike" cap="none">
              <a:solidFill>
                <a:srgbClr val="262626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body" idx="1"/>
          </p:nvPr>
        </p:nvSpPr>
        <p:spPr>
          <a:xfrm>
            <a:off x="265041" y="344557"/>
            <a:ext cx="11383620" cy="584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Research </a:t>
            </a:r>
            <a:r>
              <a:rPr lang="en-US" sz="6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(continued)</a:t>
            </a:r>
            <a:endParaRPr/>
          </a:p>
          <a:p>
            <a:pPr marL="283464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lang="en-US" sz="3600"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Do research in appropriate resources, noting citations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▪"/>
            </a:pPr>
            <a:r>
              <a:rPr lang="en-US" sz="4400">
                <a:latin typeface="Angsana New"/>
                <a:ea typeface="Angsana New"/>
                <a:cs typeface="Angsana New"/>
                <a:sym typeface="Angsana New"/>
              </a:rPr>
              <a:t>Informative: Collect supportive material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▪"/>
            </a:pPr>
            <a:r>
              <a:rPr lang="en-US" sz="4400">
                <a:latin typeface="Angsana New"/>
                <a:ea typeface="Angsana New"/>
                <a:cs typeface="Angsana New"/>
                <a:sym typeface="Angsana New"/>
              </a:rPr>
              <a:t>Persuasive: Collect supportive material for all sides considered in presentation</a:t>
            </a:r>
            <a:endParaRPr sz="44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402336" lvl="1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302" name="Google Shape;302;p43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03" name="Google Shape;303;p43"/>
          <p:cNvSpPr txBox="1"/>
          <p:nvPr/>
        </p:nvSpPr>
        <p:spPr>
          <a:xfrm>
            <a:off x="6430133" y="145774"/>
            <a:ext cx="53538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PARTICIPATION</a:t>
            </a:r>
            <a:endParaRPr/>
          </a:p>
        </p:txBody>
      </p:sp>
      <p:sp>
        <p:nvSpPr>
          <p:cNvPr id="304" name="Google Shape;304;p43"/>
          <p:cNvSpPr txBox="1"/>
          <p:nvPr/>
        </p:nvSpPr>
        <p:spPr>
          <a:xfrm>
            <a:off x="738323" y="807493"/>
            <a:ext cx="11383620" cy="584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endParaRPr sz="60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283464" marR="0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8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Use digital devices to locate one credible source; write citation</a:t>
            </a:r>
            <a:endParaRPr/>
          </a:p>
          <a:p>
            <a:pPr marL="685800" marR="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Noto Sans Symbols"/>
              <a:buChar char="▪"/>
            </a:pPr>
            <a:r>
              <a:rPr lang="en-US" sz="4400" b="0" i="0" u="none" strike="noStrike" cap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Incorporate a cited source; write/type your information  </a:t>
            </a:r>
            <a:endParaRPr/>
          </a:p>
          <a:p>
            <a:pPr marL="685800" marR="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Noto Sans Symbols"/>
              <a:buChar char="▪"/>
            </a:pPr>
            <a:r>
              <a:rPr lang="en-US" sz="4400" b="0" i="0" u="none" strike="noStrike" cap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Incorporate a cited source; write/type 80% to your side &amp; 20% opposing information (facts, not conjecture or opinion)</a:t>
            </a:r>
            <a:endParaRPr/>
          </a:p>
          <a:p>
            <a:pPr marL="402336" marR="0" lvl="1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rbel"/>
              <a:buNone/>
            </a:pPr>
            <a:endParaRPr sz="2800" b="0" i="0" u="none" strike="noStrike" cap="none">
              <a:solidFill>
                <a:srgbClr val="262626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body" idx="1"/>
          </p:nvPr>
        </p:nvSpPr>
        <p:spPr>
          <a:xfrm>
            <a:off x="344557" y="128509"/>
            <a:ext cx="11439454" cy="647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Structure</a:t>
            </a:r>
            <a:endParaRPr/>
          </a:p>
          <a:p>
            <a:pPr marL="283464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lang="en-US" sz="3600"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000">
                <a:latin typeface="Angsana New"/>
                <a:ea typeface="Angsana New"/>
                <a:cs typeface="Angsana New"/>
                <a:sym typeface="Angsana New"/>
              </a:rPr>
              <a:t>Introduction: Attention getter; main idea &amp; main points; transition into body</a:t>
            </a:r>
            <a:endParaRPr/>
          </a:p>
          <a:p>
            <a:pPr marL="283464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en-US" sz="4000">
                <a:latin typeface="Angsana New"/>
                <a:ea typeface="Angsana New"/>
                <a:cs typeface="Angsana New"/>
                <a:sym typeface="Angsana New"/>
              </a:rPr>
              <a:t>Body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en-US" sz="4000">
                <a:latin typeface="Angsana New"/>
                <a:ea typeface="Angsana New"/>
                <a:cs typeface="Angsana New"/>
                <a:sym typeface="Angsana New"/>
              </a:rPr>
              <a:t>Three main points that are relevant to main idea, with transitions between</a:t>
            </a:r>
            <a:endParaRPr/>
          </a:p>
          <a:p>
            <a:pPr marL="283464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en-US" sz="4000">
                <a:latin typeface="Angsana New"/>
                <a:ea typeface="Angsana New"/>
                <a:cs typeface="Angsana New"/>
                <a:sym typeface="Angsana New"/>
              </a:rPr>
              <a:t>Conclusion: Restate main idea &amp; main points; end with memorable closing</a:t>
            </a:r>
            <a:endParaRPr/>
          </a:p>
          <a:p>
            <a:pPr marL="0" lvl="0" indent="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6000"/>
              <a:buNone/>
            </a:pPr>
            <a:endParaRPr sz="60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310" name="Google Shape;310;p44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11" name="Google Shape;311;p44"/>
          <p:cNvSpPr txBox="1"/>
          <p:nvPr/>
        </p:nvSpPr>
        <p:spPr>
          <a:xfrm>
            <a:off x="6430133" y="145774"/>
            <a:ext cx="53538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PARTICIPATION</a:t>
            </a:r>
            <a:endParaRPr/>
          </a:p>
        </p:txBody>
      </p:sp>
      <p:sp>
        <p:nvSpPr>
          <p:cNvPr id="312" name="Google Shape;312;p44"/>
          <p:cNvSpPr txBox="1"/>
          <p:nvPr/>
        </p:nvSpPr>
        <p:spPr>
          <a:xfrm>
            <a:off x="339344" y="665222"/>
            <a:ext cx="11680377" cy="647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Arial"/>
              <a:buNone/>
            </a:pPr>
            <a:endParaRPr sz="88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283464" marR="0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0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Write: quote/story/example, main idea, three main points, &amp; transition</a:t>
            </a:r>
            <a:endParaRPr/>
          </a:p>
          <a:p>
            <a:pPr marL="283464" marR="0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▪"/>
            </a:pPr>
            <a:r>
              <a:rPr lang="en-US" sz="40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Check that main idea is general &amp; main points support it.</a:t>
            </a:r>
            <a:endParaRPr/>
          </a:p>
          <a:p>
            <a:pPr marL="685800" marR="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▪"/>
            </a:pPr>
            <a:r>
              <a:rPr lang="en-US" sz="4000" b="0" i="0" u="none" strike="noStrike" cap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Consider sequence of delivery of main points; write transitions (verbal bridges)</a:t>
            </a:r>
            <a:endParaRPr/>
          </a:p>
          <a:p>
            <a:pPr marL="283464" marR="0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▪"/>
            </a:pPr>
            <a:r>
              <a:rPr lang="en-US" sz="40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Write main idea &amp; main points in past tense; write memorable closing</a:t>
            </a:r>
            <a:endParaRPr/>
          </a:p>
          <a:p>
            <a:pPr marL="0" marR="0" lvl="0" indent="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endParaRPr sz="60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 txBox="1">
            <a:spLocks noGrp="1"/>
          </p:cNvSpPr>
          <p:nvPr>
            <p:ph type="body" idx="1"/>
          </p:nvPr>
        </p:nvSpPr>
        <p:spPr>
          <a:xfrm>
            <a:off x="132520" y="132520"/>
            <a:ext cx="11436627" cy="60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819"/>
              <a:buNone/>
            </a:pPr>
            <a:r>
              <a:rPr lang="en-US" sz="6819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Present</a:t>
            </a:r>
            <a:endParaRPr/>
          </a:p>
          <a:p>
            <a:pPr marL="283464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30"/>
              <a:buFont typeface="Noto Sans Symbols"/>
              <a:buChar char="▪"/>
            </a:pPr>
            <a:r>
              <a:rPr lang="en-US" sz="4030">
                <a:latin typeface="Angsana New"/>
                <a:ea typeface="Angsana New"/>
                <a:cs typeface="Angsana New"/>
                <a:sym typeface="Angsana New"/>
              </a:rPr>
              <a:t> Write outline draft.  Have it reviewed (UTRGV Writing Center or Grammarly)</a:t>
            </a:r>
            <a:endParaRPr/>
          </a:p>
          <a:p>
            <a:pPr marL="283464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30"/>
              <a:buFont typeface="Noto Sans Symbols"/>
              <a:buChar char="▪"/>
            </a:pPr>
            <a:r>
              <a:rPr lang="en-US" sz="4030"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03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Use proofed outline to make notecards with trigger words or memorize</a:t>
            </a:r>
            <a:endParaRPr sz="4030">
              <a:latin typeface="Angsana New"/>
              <a:ea typeface="Angsana New"/>
              <a:cs typeface="Angsana New"/>
              <a:sym typeface="Angsana New"/>
            </a:endParaRPr>
          </a:p>
          <a:p>
            <a:pPr marL="283464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30"/>
              <a:buFont typeface="Noto Sans Symbols"/>
              <a:buChar char="▪"/>
            </a:pPr>
            <a:r>
              <a:rPr lang="en-US" sz="4030">
                <a:latin typeface="Angsana New"/>
                <a:ea typeface="Angsana New"/>
                <a:cs typeface="Angsana New"/>
                <a:sym typeface="Angsana New"/>
              </a:rPr>
              <a:t> Rehearse presentation with recording </a:t>
            </a:r>
            <a:endParaRPr/>
          </a:p>
          <a:p>
            <a:pPr marL="1143000" lvl="2" indent="-283463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565"/>
              <a:buFont typeface="Noto Sans Symbols"/>
              <a:buChar char="▪"/>
            </a:pPr>
            <a:r>
              <a:rPr lang="en-US" sz="3565">
                <a:latin typeface="Angsana New"/>
                <a:ea typeface="Angsana New"/>
                <a:cs typeface="Angsana New"/>
                <a:sym typeface="Angsana New"/>
              </a:rPr>
              <a:t>Audio and/or video for timing accuracy (modify as needed to meet required time)</a:t>
            </a:r>
            <a:endParaRPr/>
          </a:p>
          <a:p>
            <a:pPr marL="283464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30"/>
              <a:buFont typeface="Noto Sans Symbols"/>
              <a:buChar char="▪"/>
            </a:pPr>
            <a:r>
              <a:rPr lang="en-US" sz="4030">
                <a:latin typeface="Angsana New"/>
                <a:ea typeface="Angsana New"/>
                <a:cs typeface="Angsana New"/>
                <a:sym typeface="Angsana New"/>
              </a:rPr>
              <a:t> Consider appropriate attire and mannerisms when presenting</a:t>
            </a:r>
            <a:endParaRPr/>
          </a:p>
          <a:p>
            <a:pPr marL="859536" lvl="2" indent="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15"/>
              <a:buNone/>
            </a:pPr>
            <a:endParaRPr sz="2015">
              <a:latin typeface="Angsana New"/>
              <a:ea typeface="Angsana New"/>
              <a:cs typeface="Angsana New"/>
              <a:sym typeface="Angsana New"/>
            </a:endParaRPr>
          </a:p>
          <a:p>
            <a:pPr marL="0" lvl="0" indent="0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650"/>
              <a:buNone/>
            </a:pPr>
            <a:endParaRPr sz="465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318" name="Google Shape;318;p45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19" name="Google Shape;319;p45"/>
          <p:cNvSpPr txBox="1"/>
          <p:nvPr/>
        </p:nvSpPr>
        <p:spPr>
          <a:xfrm>
            <a:off x="6430133" y="145774"/>
            <a:ext cx="53538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PARTICIPATION</a:t>
            </a: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551378" y="807493"/>
            <a:ext cx="11436627" cy="608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160"/>
              <a:buFont typeface="Arial"/>
              <a:buNone/>
            </a:pPr>
            <a:endParaRPr sz="616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283464" marR="0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3640"/>
              <a:buFont typeface="Noto Sans Symbols"/>
              <a:buChar char="▪"/>
            </a:pPr>
            <a:r>
              <a:rPr lang="en-US" sz="364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Start your draft. Peer review.</a:t>
            </a:r>
            <a:endParaRPr/>
          </a:p>
          <a:p>
            <a:pPr marL="283464" marR="0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3640"/>
              <a:buFont typeface="Noto Sans Symbols"/>
              <a:buChar char="▪"/>
            </a:pPr>
            <a:r>
              <a:rPr lang="en-US" sz="364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Create notecards with proofread outline; side mark those that can be deleted</a:t>
            </a:r>
            <a:endParaRPr/>
          </a:p>
          <a:p>
            <a:pPr marL="283464" marR="0" lvl="0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3640"/>
              <a:buFont typeface="Noto Sans Symbols"/>
              <a:buChar char="▪"/>
            </a:pPr>
            <a:r>
              <a:rPr lang="en-US" sz="364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Self record a read through </a:t>
            </a:r>
            <a:endParaRPr/>
          </a:p>
          <a:p>
            <a:pPr marL="1143000" marR="0" lvl="2" indent="-283464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3220"/>
              <a:buFont typeface="Noto Sans Symbols"/>
              <a:buChar char="▪"/>
            </a:pPr>
            <a:r>
              <a:rPr lang="en-US" sz="3220" b="0" i="0" u="none" strike="noStrike" cap="none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Document the time it took to give presentation (modify as needed to meet required time). </a:t>
            </a:r>
            <a:endParaRPr/>
          </a:p>
          <a:p>
            <a:pPr marL="283464" marR="0" lvl="0" indent="-52323" algn="l" rtl="0">
              <a:lnSpc>
                <a:spcPct val="98901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40"/>
              <a:buFont typeface="Noto Sans Symbols"/>
              <a:buNone/>
            </a:pPr>
            <a:endParaRPr sz="3640">
              <a:solidFill>
                <a:srgbClr val="0070C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283464" marR="0" lvl="0" indent="-283464" algn="l" rtl="0">
              <a:lnSpc>
                <a:spcPct val="98901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40"/>
              <a:buFont typeface="Noto Sans Symbols"/>
              <a:buChar char="▪"/>
            </a:pPr>
            <a:r>
              <a:rPr lang="en-US" sz="364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Discuss what you believe is what you would wear as a presenter/co-presenter. </a:t>
            </a:r>
            <a:endParaRPr/>
          </a:p>
          <a:p>
            <a:pPr marL="283464" marR="0" lvl="0" indent="-283464" algn="l" rtl="0">
              <a:lnSpc>
                <a:spcPct val="98901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40"/>
              <a:buFont typeface="Noto Sans Symbols"/>
              <a:buChar char="▪"/>
            </a:pPr>
            <a:r>
              <a:rPr lang="en-US" sz="364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Discuss verbal and non-verbal presentation concerns.</a:t>
            </a:r>
            <a:endParaRPr/>
          </a:p>
          <a:p>
            <a:pPr marL="859536" marR="0" lvl="2" indent="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1820"/>
              <a:buFont typeface="Arial"/>
              <a:buNone/>
            </a:pPr>
            <a:endParaRPr sz="1820" b="0" i="0" u="none" strike="noStrike" cap="none">
              <a:solidFill>
                <a:srgbClr val="262626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marR="0" lvl="0" indent="0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Arial"/>
              <a:buNone/>
            </a:pPr>
            <a:endParaRPr sz="42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761999" y="559678"/>
            <a:ext cx="4065587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entury Schoolbook"/>
              <a:buNone/>
            </a:pPr>
            <a:r>
              <a:rPr lang="en-US"/>
              <a:t>Do you want to:</a:t>
            </a:r>
            <a:br>
              <a:rPr lang="en-US"/>
            </a:br>
            <a:r>
              <a:rPr lang="en-US"/>
              <a:t>Establish or </a:t>
            </a:r>
            <a:br>
              <a:rPr lang="en-US"/>
            </a:br>
            <a:r>
              <a:rPr lang="en-US"/>
              <a:t>Strengthen Presentation Skills?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4879627" y="347151"/>
            <a:ext cx="6904384" cy="631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64" lvl="0" indent="-28346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US" b="1"/>
              <a:t>First, let us look at  definitions for verbal communication and nonverbal communication.</a:t>
            </a:r>
            <a:endParaRPr/>
          </a:p>
          <a:p>
            <a:pPr marL="685800" lvl="1" indent="-283464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–"/>
            </a:pPr>
            <a:r>
              <a:rPr lang="en-US" sz="2000" b="1"/>
              <a:t>Anything that is spoken or written (35%)</a:t>
            </a:r>
            <a:endParaRPr/>
          </a:p>
          <a:p>
            <a:pPr marL="685800" lvl="1" indent="-283464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–"/>
            </a:pPr>
            <a:r>
              <a:rPr lang="en-US" sz="2000" b="1"/>
              <a:t>Anything other than spoken or written language (65%)</a:t>
            </a:r>
            <a:endParaRPr/>
          </a:p>
          <a:p>
            <a:pPr marL="402336" lvl="1" indent="0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 b="1"/>
              <a:t>Which is which? Let’s take a vote.</a:t>
            </a:r>
            <a:endParaRPr/>
          </a:p>
          <a:p>
            <a:pPr marL="745236" lvl="1" indent="-342900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AutoNum type="arabicParenR"/>
            </a:pPr>
            <a:r>
              <a:rPr lang="en-US" sz="2000" b="1"/>
              <a:t>Posture (everyone sit straight up then slouch in chair)</a:t>
            </a:r>
            <a:endParaRPr/>
          </a:p>
          <a:p>
            <a:pPr marL="745236" lvl="1" indent="-342900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AutoNum type="arabicParenR"/>
            </a:pPr>
            <a:r>
              <a:rPr lang="en-US" sz="2000" b="1"/>
              <a:t>Saying, “Good evening.”</a:t>
            </a:r>
            <a:endParaRPr/>
          </a:p>
          <a:p>
            <a:pPr marL="745236" lvl="1" indent="-342900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AutoNum type="arabicParenR"/>
            </a:pPr>
            <a:r>
              <a:rPr lang="en-US" sz="2000" b="1"/>
              <a:t>Facial expression of joy. (everyone show your joy face)</a:t>
            </a:r>
            <a:endParaRPr/>
          </a:p>
          <a:p>
            <a:pPr marL="745236" lvl="1" indent="-342900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AutoNum type="arabicParenR"/>
            </a:pPr>
            <a:r>
              <a:rPr lang="en-US" sz="2000" b="1"/>
              <a:t>Writing, “This presentation is boring me to tears.”</a:t>
            </a:r>
            <a:endParaRPr/>
          </a:p>
          <a:p>
            <a:pPr marL="745236" lvl="1" indent="-342900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AutoNum type="arabicParenR"/>
            </a:pPr>
            <a:r>
              <a:rPr lang="en-US" sz="2000" b="1"/>
              <a:t>* try giving me an example and tell me whether it is a verbal or nonverbal communication</a:t>
            </a:r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Angsana New"/>
              <a:buNone/>
            </a:pPr>
            <a:r>
              <a:rPr lang="en-US" sz="8800">
                <a:latin typeface="Angsana New"/>
                <a:ea typeface="Angsana New"/>
                <a:cs typeface="Angsana New"/>
                <a:sym typeface="Angsana New"/>
              </a:rPr>
              <a:t>Recap</a:t>
            </a:r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body" idx="1"/>
          </p:nvPr>
        </p:nvSpPr>
        <p:spPr>
          <a:xfrm>
            <a:off x="225286" y="698144"/>
            <a:ext cx="11171583" cy="558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64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7200">
                <a:solidFill>
                  <a:schemeClr val="dk1"/>
                </a:solidFill>
                <a:latin typeface="Angsana New"/>
                <a:ea typeface="Angsana New"/>
                <a:cs typeface="Angsana New"/>
                <a:sym typeface="Angsana New"/>
              </a:rPr>
              <a:t>Topic</a:t>
            </a: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– How did you decide?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7200">
                <a:solidFill>
                  <a:schemeClr val="dk1"/>
                </a:solidFill>
                <a:latin typeface="Angsana New"/>
                <a:ea typeface="Angsana New"/>
                <a:cs typeface="Angsana New"/>
                <a:sym typeface="Angsana New"/>
              </a:rPr>
              <a:t>Research </a:t>
            </a: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– Where did you look?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chemeClr val="dk1"/>
                </a:solidFill>
                <a:latin typeface="Angsana New"/>
                <a:ea typeface="Angsana New"/>
                <a:cs typeface="Angsana New"/>
                <a:sym typeface="Angsana New"/>
              </a:rPr>
              <a:t> Structure </a:t>
            </a: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– Is everything there?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7200">
                <a:solidFill>
                  <a:schemeClr val="dk1"/>
                </a:solidFill>
                <a:latin typeface="Angsana New"/>
                <a:ea typeface="Angsana New"/>
                <a:cs typeface="Angsana New"/>
                <a:sym typeface="Angsana New"/>
              </a:rPr>
              <a:t>Present</a:t>
            </a: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– Confidence beats anxiety! </a:t>
            </a:r>
            <a:endParaRPr/>
          </a:p>
        </p:txBody>
      </p:sp>
      <p:sp>
        <p:nvSpPr>
          <p:cNvPr id="338" name="Google Shape;338;p47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39" name="Google Shape;339;p47"/>
          <p:cNvSpPr txBox="1"/>
          <p:nvPr/>
        </p:nvSpPr>
        <p:spPr>
          <a:xfrm>
            <a:off x="6960220" y="0"/>
            <a:ext cx="53538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PARTICIPATION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Speech - Warm-up Exercises</a:t>
            </a:r>
            <a:endParaRPr/>
          </a:p>
        </p:txBody>
      </p:sp>
      <p:sp>
        <p:nvSpPr>
          <p:cNvPr id="326" name="Google Shape;326;p46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500" cy="110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Deep breath in - arms up &amp; “sigh” out saying, “ah”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2400"/>
          </a:p>
        </p:txBody>
      </p:sp>
      <p:sp>
        <p:nvSpPr>
          <p:cNvPr id="327" name="Google Shape;327;p46"/>
          <p:cNvSpPr txBox="1">
            <a:spLocks noGrp="1"/>
          </p:cNvSpPr>
          <p:nvPr>
            <p:ph type="body" idx="2"/>
          </p:nvPr>
        </p:nvSpPr>
        <p:spPr>
          <a:xfrm>
            <a:off x="6191400" y="2771833"/>
            <a:ext cx="5032500" cy="110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Tongue - Say “la la la”</a:t>
            </a:r>
            <a:endParaRPr sz="2400"/>
          </a:p>
          <a:p>
            <a:pPr marL="121920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(overexaggerate)</a:t>
            </a:r>
            <a:endParaRPr sz="1900"/>
          </a:p>
        </p:txBody>
      </p:sp>
      <p:sp>
        <p:nvSpPr>
          <p:cNvPr id="328" name="Google Shape;328;p46"/>
          <p:cNvSpPr txBox="1"/>
          <p:nvPr/>
        </p:nvSpPr>
        <p:spPr>
          <a:xfrm>
            <a:off x="982167" y="4082333"/>
            <a:ext cx="4970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Lips - “ba ba ba”</a:t>
            </a:r>
            <a:endParaRPr sz="1900"/>
          </a:p>
        </p:txBody>
      </p:sp>
      <p:sp>
        <p:nvSpPr>
          <p:cNvPr id="329" name="Google Shape;329;p46"/>
          <p:cNvSpPr txBox="1"/>
          <p:nvPr/>
        </p:nvSpPr>
        <p:spPr>
          <a:xfrm>
            <a:off x="999167" y="4907033"/>
            <a:ext cx="49365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Lips - “brrr” (bubble sounds)</a:t>
            </a:r>
            <a:endParaRPr sz="1900"/>
          </a:p>
        </p:txBody>
      </p:sp>
      <p:sp>
        <p:nvSpPr>
          <p:cNvPr id="330" name="Google Shape;330;p46"/>
          <p:cNvSpPr txBox="1"/>
          <p:nvPr/>
        </p:nvSpPr>
        <p:spPr>
          <a:xfrm>
            <a:off x="6226000" y="4005467"/>
            <a:ext cx="49704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Tongue - rolling “rrr’s”</a:t>
            </a:r>
            <a:endParaRPr sz="1900"/>
          </a:p>
        </p:txBody>
      </p:sp>
      <p:sp>
        <p:nvSpPr>
          <p:cNvPr id="331" name="Google Shape;331;p46"/>
          <p:cNvSpPr txBox="1"/>
          <p:nvPr/>
        </p:nvSpPr>
        <p:spPr>
          <a:xfrm>
            <a:off x="6226000" y="4833667"/>
            <a:ext cx="49704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Siren - “wee” to “aww”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121920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Lato"/>
              <a:buChar char="○"/>
            </a:pPr>
            <a:r>
              <a:rPr lang="en-US" sz="1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“Wee” - high</a:t>
            </a:r>
            <a:endParaRPr sz="1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1219200" lvl="1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Lato"/>
              <a:buChar char="○"/>
            </a:pPr>
            <a:r>
              <a:rPr lang="en-US" sz="1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“Aww” - low</a:t>
            </a:r>
            <a:endParaRPr sz="190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ctrTitle"/>
          </p:nvPr>
        </p:nvSpPr>
        <p:spPr>
          <a:xfrm>
            <a:off x="1613492" y="0"/>
            <a:ext cx="106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0"/>
              <a:buFont typeface="Angsana New"/>
              <a:buNone/>
            </a:pPr>
            <a:r>
              <a:rPr lang="en-US" sz="15000" dirty="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Let’s use our PRESENTATION</a:t>
            </a:r>
            <a:br>
              <a:rPr lang="en-US" sz="15000" dirty="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</a:br>
            <a:r>
              <a:rPr lang="en-US" sz="15000" dirty="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S</a:t>
            </a:r>
            <a:r>
              <a:rPr lang="en-US" sz="17000" dirty="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T</a:t>
            </a:r>
            <a:r>
              <a:rPr lang="en-US" sz="19000" dirty="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E</a:t>
            </a:r>
            <a:r>
              <a:rPr lang="en-US" sz="21000" dirty="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P</a:t>
            </a:r>
            <a:r>
              <a:rPr lang="en-US" sz="23000" dirty="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S</a:t>
            </a:r>
            <a:endParaRPr dirty="0"/>
          </a:p>
        </p:txBody>
      </p:sp>
      <p:sp>
        <p:nvSpPr>
          <p:cNvPr id="345" name="Google Shape;345;p48"/>
          <p:cNvSpPr txBox="1">
            <a:spLocks noGrp="1"/>
          </p:cNvSpPr>
          <p:nvPr>
            <p:ph type="subTitle" idx="1"/>
          </p:nvPr>
        </p:nvSpPr>
        <p:spPr>
          <a:xfrm>
            <a:off x="6565037" y="3197557"/>
            <a:ext cx="5422968" cy="36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None/>
            </a:pPr>
            <a:r>
              <a:rPr lang="en-US" sz="10000" b="1" dirty="0">
                <a:latin typeface="Angsana New"/>
                <a:ea typeface="Angsana New"/>
                <a:cs typeface="Angsana New"/>
                <a:sym typeface="Angsana New"/>
              </a:rPr>
              <a:t>GREAT JOB, EVERYONE!</a:t>
            </a:r>
            <a:endParaRPr dirty="0"/>
          </a:p>
        </p:txBody>
      </p:sp>
      <p:sp>
        <p:nvSpPr>
          <p:cNvPr id="346" name="Google Shape;346;p48"/>
          <p:cNvSpPr/>
          <p:nvPr/>
        </p:nvSpPr>
        <p:spPr>
          <a:xfrm>
            <a:off x="0" y="0"/>
            <a:ext cx="2040835" cy="6857999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48"/>
          <p:cNvSpPr txBox="1">
            <a:spLocks noGrp="1"/>
          </p:cNvSpPr>
          <p:nvPr>
            <p:ph type="sldNum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87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Posture</a:t>
            </a: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973333" y="2484600"/>
            <a:ext cx="4737300" cy="21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Position which you hold your body upright</a:t>
            </a:r>
            <a:endParaRPr sz="2700"/>
          </a:p>
          <a:p>
            <a:pPr marL="609600" lvl="0" indent="-476250" algn="l" rtl="0">
              <a:spcBef>
                <a:spcPts val="13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It can convey:</a:t>
            </a:r>
            <a:endParaRPr sz="2700"/>
          </a:p>
          <a:p>
            <a:pPr marL="1219200" lvl="1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Confidence, pride, courage</a:t>
            </a:r>
            <a:endParaRPr sz="2700"/>
          </a:p>
          <a:p>
            <a:pPr marL="1219200" lvl="1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Doubt, insecure, afraid</a:t>
            </a:r>
            <a:endParaRPr sz="2700"/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733" y="1758200"/>
            <a:ext cx="5849070" cy="426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Body language</a:t>
            </a:r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973333" y="2655367"/>
            <a:ext cx="4401300" cy="362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5080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Gestures, posture, movement &amp; expressions that a person uses to communicate</a:t>
            </a:r>
            <a:endParaRPr sz="3200"/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667" y="662600"/>
            <a:ext cx="6132367" cy="613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6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00"/>
              <a:buFont typeface="Angsana New"/>
              <a:buNone/>
            </a:pPr>
            <a:r>
              <a:rPr lang="en-US" sz="8800">
                <a:latin typeface="Angsana New"/>
                <a:ea typeface="Angsana New"/>
                <a:cs typeface="Angsana New"/>
                <a:sym typeface="Angsana New"/>
              </a:rPr>
              <a:t>Overview</a:t>
            </a:r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384314" y="762999"/>
            <a:ext cx="9843052" cy="539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64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Topic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Research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Structure</a:t>
            </a:r>
            <a:endParaRPr/>
          </a:p>
          <a:p>
            <a:pPr marL="283464" lvl="0" indent="-457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Noto Sans Symbols"/>
              <a:buChar char="❖"/>
            </a:pPr>
            <a:r>
              <a:rPr lang="en-US" sz="7200">
                <a:solidFill>
                  <a:srgbClr val="0070C0"/>
                </a:solidFill>
                <a:latin typeface="Angsana New"/>
                <a:ea typeface="Angsana New"/>
                <a:cs typeface="Angsana New"/>
                <a:sym typeface="Angsana New"/>
              </a:rPr>
              <a:t> Present</a:t>
            </a:r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185529" y="159026"/>
            <a:ext cx="11025809" cy="600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Topic</a:t>
            </a:r>
            <a:endParaRPr/>
          </a:p>
          <a:p>
            <a:pPr marL="283464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Noto Sans Symbols"/>
              <a:buChar char="▪"/>
            </a:pP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Understand the audience you are presenting to</a:t>
            </a:r>
            <a:endParaRPr/>
          </a:p>
          <a:p>
            <a:pPr marL="283464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Noto Sans Symbols"/>
              <a:buChar char="▪"/>
            </a:pP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Consider ideas that would be relevant to the majority</a:t>
            </a:r>
            <a:endParaRPr/>
          </a:p>
          <a:p>
            <a:pPr marL="283464" lvl="0" indent="-3048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Noto Sans Symbols"/>
              <a:buChar char="▪"/>
            </a:pP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Finalize the topic you will discuss</a:t>
            </a:r>
            <a:endParaRPr/>
          </a:p>
          <a:p>
            <a:pPr marL="0" lvl="0" indent="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198781" y="331305"/>
            <a:ext cx="10880036" cy="584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Research</a:t>
            </a:r>
            <a:endParaRPr/>
          </a:p>
          <a:p>
            <a:pPr marL="283464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lang="en-US" sz="3600"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Under the chosen topic, ask yourself what you want to do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▪"/>
            </a:pPr>
            <a:r>
              <a:rPr lang="en-US" sz="4400">
                <a:latin typeface="Angsana New"/>
                <a:ea typeface="Angsana New"/>
                <a:cs typeface="Angsana New"/>
                <a:sym typeface="Angsana New"/>
              </a:rPr>
              <a:t>Inform?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▪"/>
            </a:pPr>
            <a:r>
              <a:rPr lang="en-US" sz="4400">
                <a:latin typeface="Angsana New"/>
                <a:ea typeface="Angsana New"/>
                <a:cs typeface="Angsana New"/>
                <a:sym typeface="Angsana New"/>
              </a:rPr>
              <a:t>Persuade?</a:t>
            </a:r>
            <a:endParaRPr sz="44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402336" lvl="1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body" idx="1"/>
          </p:nvPr>
        </p:nvSpPr>
        <p:spPr>
          <a:xfrm>
            <a:off x="265041" y="344557"/>
            <a:ext cx="11383620" cy="584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Research </a:t>
            </a:r>
            <a:r>
              <a:rPr lang="en-US" sz="6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(continued)</a:t>
            </a:r>
            <a:endParaRPr/>
          </a:p>
          <a:p>
            <a:pPr marL="283464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lang="en-US" sz="3600"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800">
                <a:latin typeface="Angsana New"/>
                <a:ea typeface="Angsana New"/>
                <a:cs typeface="Angsana New"/>
                <a:sym typeface="Angsana New"/>
              </a:rPr>
              <a:t>Do research in appropriate resources, noting citations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▪"/>
            </a:pPr>
            <a:r>
              <a:rPr lang="en-US" sz="4400">
                <a:latin typeface="Angsana New"/>
                <a:ea typeface="Angsana New"/>
                <a:cs typeface="Angsana New"/>
                <a:sym typeface="Angsana New"/>
              </a:rPr>
              <a:t>Informative: Collect supportive material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Noto Sans Symbols"/>
              <a:buChar char="▪"/>
            </a:pPr>
            <a:r>
              <a:rPr lang="en-US" sz="4400">
                <a:latin typeface="Angsana New"/>
                <a:ea typeface="Angsana New"/>
                <a:cs typeface="Angsana New"/>
                <a:sym typeface="Angsana New"/>
              </a:rPr>
              <a:t>Persuasive: Collect supportive material for all sides considered in presentation</a:t>
            </a:r>
            <a:endParaRPr sz="44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402336" lvl="1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344557" y="128509"/>
            <a:ext cx="11439454" cy="647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None/>
            </a:pPr>
            <a:r>
              <a:rPr lang="en-US" sz="88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Structure</a:t>
            </a:r>
            <a:endParaRPr/>
          </a:p>
          <a:p>
            <a:pPr marL="283464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lang="en-US" sz="3600"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000">
                <a:latin typeface="Angsana New"/>
                <a:ea typeface="Angsana New"/>
                <a:cs typeface="Angsana New"/>
                <a:sym typeface="Angsana New"/>
              </a:rPr>
              <a:t>Introduction: Attention getter; main idea &amp; main points; transition into body</a:t>
            </a:r>
            <a:endParaRPr/>
          </a:p>
          <a:p>
            <a:pPr marL="283464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en-US" sz="4000">
                <a:latin typeface="Angsana New"/>
                <a:ea typeface="Angsana New"/>
                <a:cs typeface="Angsana New"/>
                <a:sym typeface="Angsana New"/>
              </a:rPr>
              <a:t>Body</a:t>
            </a:r>
            <a:endParaRPr/>
          </a:p>
          <a:p>
            <a:pPr marL="685800" lvl="1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en-US" sz="4000">
                <a:latin typeface="Angsana New"/>
                <a:ea typeface="Angsana New"/>
                <a:cs typeface="Angsana New"/>
                <a:sym typeface="Angsana New"/>
              </a:rPr>
              <a:t>Three main points that are relevant to main idea, with transitions between</a:t>
            </a:r>
            <a:endParaRPr/>
          </a:p>
          <a:p>
            <a:pPr marL="283464" lvl="0" indent="-283464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▪"/>
            </a:pPr>
            <a:r>
              <a:rPr lang="en-US" sz="4000">
                <a:latin typeface="Angsana New"/>
                <a:ea typeface="Angsana New"/>
                <a:cs typeface="Angsana New"/>
                <a:sym typeface="Angsana New"/>
              </a:rPr>
              <a:t>Conclusion: Restate main idea &amp; main points; end with memorable closing</a:t>
            </a:r>
            <a:endParaRPr/>
          </a:p>
          <a:p>
            <a:pPr marL="0" lvl="0" indent="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6000"/>
              <a:buNone/>
            </a:pPr>
            <a:endParaRPr sz="60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43" name="Google Shape;243;p35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959</Words>
  <Application>Microsoft Office PowerPoint</Application>
  <PresentationFormat>Widescreen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Corbel</vt:lpstr>
      <vt:lpstr>Lato</vt:lpstr>
      <vt:lpstr>Angsana New</vt:lpstr>
      <vt:lpstr>Raleway</vt:lpstr>
      <vt:lpstr>Noto Sans Symbols</vt:lpstr>
      <vt:lpstr>Arial</vt:lpstr>
      <vt:lpstr>Century Schoolbook</vt:lpstr>
      <vt:lpstr>Calibri</vt:lpstr>
      <vt:lpstr>Headlines</vt:lpstr>
      <vt:lpstr>Headlines</vt:lpstr>
      <vt:lpstr>Streamline</vt:lpstr>
      <vt:lpstr>PRESENTATION STEPS</vt:lpstr>
      <vt:lpstr>Do you want to: Establish or  Strengthen Presentation Skills?</vt:lpstr>
      <vt:lpstr>Posture</vt:lpstr>
      <vt:lpstr>Body language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Appearance</vt:lpstr>
      <vt:lpstr>How I need to say: Voice</vt:lpstr>
      <vt:lpstr>Recap</vt:lpstr>
      <vt:lpstr>PRESENTATION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Speech - Warm-up Exercises</vt:lpstr>
      <vt:lpstr>Let’s use our PRESENTATION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STEPS</dc:title>
  <dc:creator>Keanu Kruz</dc:creator>
  <cp:lastModifiedBy>April Cruz</cp:lastModifiedBy>
  <cp:revision>2</cp:revision>
  <dcterms:modified xsi:type="dcterms:W3CDTF">2019-03-18T22:24:03Z</dcterms:modified>
</cp:coreProperties>
</file>