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0"/>
  </p:handoutMasterIdLst>
  <p:sldIdLst>
    <p:sldId id="256" r:id="rId2"/>
    <p:sldId id="257" r:id="rId3"/>
    <p:sldId id="258" r:id="rId4"/>
    <p:sldId id="259" r:id="rId5"/>
    <p:sldId id="261" r:id="rId6"/>
    <p:sldId id="260" r:id="rId7"/>
    <p:sldId id="262" r:id="rId8"/>
    <p:sldId id="263"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5" autoAdjust="0"/>
    <p:restoredTop sz="94660"/>
  </p:normalViewPr>
  <p:slideViewPr>
    <p:cSldViewPr snapToGrid="0">
      <p:cViewPr varScale="1">
        <p:scale>
          <a:sx n="226" d="100"/>
          <a:sy n="226" d="100"/>
        </p:scale>
        <p:origin x="7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01F39F-B57A-4455-8F04-73A6C83B5C47}" type="datetimeFigureOut">
              <a:rPr lang="en-US" smtClean="0"/>
              <a:t>10/6/17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03FF60A-CAF4-4D3D-9105-0250524B2481}" type="slidenum">
              <a:rPr lang="en-US" smtClean="0"/>
              <a:t>‹#›</a:t>
            </a:fld>
            <a:endParaRPr lang="en-US"/>
          </a:p>
        </p:txBody>
      </p:sp>
    </p:spTree>
    <p:extLst>
      <p:ext uri="{BB962C8B-B14F-4D97-AF65-F5344CB8AC3E}">
        <p14:creationId xmlns:p14="http://schemas.microsoft.com/office/powerpoint/2010/main" val="218126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10/6/17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10/6/17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10/6/17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www.utrgv.edu/grad" TargetMode="External"/><Relationship Id="rId5" Type="http://schemas.openxmlformats.org/officeDocument/2006/relationships/hyperlink" Target="http://www.etdadmin.com/utrgv" TargetMode="External"/><Relationship Id="rId6" Type="http://schemas.openxmlformats.org/officeDocument/2006/relationships/hyperlink" Target="my.utrgv.edu" TargetMode="External"/><Relationship Id="rId7" Type="http://schemas.openxmlformats.org/officeDocument/2006/relationships/image" Target="../media/image2.png"/><Relationship Id="rId1" Type="http://schemas.microsoft.com/office/2007/relationships/media" Target="../media/media8.m4a"/><Relationship Id="rId2" Type="http://schemas.openxmlformats.org/officeDocument/2006/relationships/audio" Target="../media/media8.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80897"/>
            <a:ext cx="10058400" cy="3566160"/>
          </a:xfrm>
        </p:spPr>
        <p:txBody>
          <a:bodyPr>
            <a:normAutofit/>
          </a:bodyPr>
          <a:lstStyle/>
          <a:p>
            <a:r>
              <a:rPr lang="en-US" dirty="0" smtClean="0"/>
              <a:t>Thesis and Dissertation Workshop</a:t>
            </a:r>
            <a:br>
              <a:rPr lang="en-US" dirty="0" smtClean="0"/>
            </a:br>
            <a:r>
              <a:rPr lang="en-US" sz="4000" dirty="0" smtClean="0"/>
              <a:t>UTRGV Graduate College</a:t>
            </a:r>
            <a:endParaRPr lang="en-US" sz="4000" dirty="0"/>
          </a:p>
        </p:txBody>
      </p:sp>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9333" y="5517445"/>
            <a:ext cx="812800" cy="812800"/>
          </a:xfrm>
          <a:prstGeom prst="rect">
            <a:avLst/>
          </a:prstGeom>
        </p:spPr>
      </p:pic>
    </p:spTree>
    <p:extLst>
      <p:ext uri="{BB962C8B-B14F-4D97-AF65-F5344CB8AC3E}">
        <p14:creationId xmlns:p14="http://schemas.microsoft.com/office/powerpoint/2010/main" val="4066780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committee</a:t>
            </a:r>
            <a:endParaRPr lang="en-US" dirty="0"/>
          </a:p>
        </p:txBody>
      </p:sp>
      <p:sp>
        <p:nvSpPr>
          <p:cNvPr id="3" name="Content Placeholder 2"/>
          <p:cNvSpPr>
            <a:spLocks noGrp="1"/>
          </p:cNvSpPr>
          <p:nvPr>
            <p:ph idx="1"/>
          </p:nvPr>
        </p:nvSpPr>
        <p:spPr/>
        <p:txBody>
          <a:bodyPr/>
          <a:lstStyle/>
          <a:p>
            <a:endParaRPr lang="en-US" b="1" dirty="0" smtClean="0"/>
          </a:p>
          <a:p>
            <a:pPr>
              <a:buFont typeface="Wingdings" panose="05000000000000000000" pitchFamily="2" charset="2"/>
              <a:buChar char="Ø"/>
            </a:pPr>
            <a:r>
              <a:rPr lang="en-US" dirty="0" smtClean="0"/>
              <a:t>Your committee should be set up during your first semester of thesis or dissertation.  Your committee should be set with your advisor.  </a:t>
            </a:r>
          </a:p>
          <a:p>
            <a:pPr marL="0" indent="0">
              <a:buNone/>
            </a:pPr>
            <a:endParaRPr lang="en-US" dirty="0" smtClean="0"/>
          </a:p>
          <a:p>
            <a:pPr>
              <a:buFont typeface="Wingdings" panose="05000000000000000000" pitchFamily="2" charset="2"/>
              <a:buChar char="Ø"/>
            </a:pPr>
            <a:r>
              <a:rPr lang="en-US" dirty="0" smtClean="0"/>
              <a:t>Once you set up your committee, you must submit the “Application for Thesis Committee” or “Application for Dissertation Committee” form to your committee chair.   The form must be signed and routed to the Graduate College for approval. </a:t>
            </a:r>
          </a:p>
          <a:p>
            <a:endParaRPr lang="en-US" dirty="0"/>
          </a:p>
        </p:txBody>
      </p:sp>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4480" y="5348111"/>
            <a:ext cx="812800" cy="812800"/>
          </a:xfrm>
          <a:prstGeom prst="rect">
            <a:avLst/>
          </a:prstGeom>
        </p:spPr>
      </p:pic>
    </p:spTree>
    <p:extLst>
      <p:ext uri="{BB962C8B-B14F-4D97-AF65-F5344CB8AC3E}">
        <p14:creationId xmlns:p14="http://schemas.microsoft.com/office/powerpoint/2010/main" val="1278892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your Draft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t>As </a:t>
            </a:r>
            <a:r>
              <a:rPr lang="en-US" dirty="0" smtClean="0"/>
              <a:t>you begin </a:t>
            </a:r>
            <a:r>
              <a:rPr lang="en-US" dirty="0" smtClean="0"/>
              <a:t>writing your thesis or dissertation, please keep in mind you will need to submit a draft through ProQuest.  </a:t>
            </a:r>
          </a:p>
          <a:p>
            <a:pPr>
              <a:buFont typeface="Wingdings" panose="05000000000000000000" pitchFamily="2" charset="2"/>
              <a:buChar char="Ø"/>
            </a:pPr>
            <a:r>
              <a:rPr lang="en-US" dirty="0" smtClean="0"/>
              <a:t>You must always keep in mind the deadlines for submitting your draft and your final. </a:t>
            </a:r>
          </a:p>
          <a:p>
            <a:pPr>
              <a:buFont typeface="Wingdings" panose="05000000000000000000" pitchFamily="2" charset="2"/>
              <a:buChar char="Ø"/>
            </a:pPr>
            <a:r>
              <a:rPr lang="en-US" dirty="0" smtClean="0"/>
              <a:t>The draft will be reviewed by our graduate college staff for any general formatting and to make sure that you are on the right path. You will receive revisions within five business days from the Graduate College.  </a:t>
            </a:r>
          </a:p>
          <a:p>
            <a:pPr>
              <a:buFont typeface="Wingdings" panose="05000000000000000000" pitchFamily="2" charset="2"/>
              <a:buChar char="Ø"/>
            </a:pPr>
            <a:r>
              <a:rPr lang="en-US" dirty="0" smtClean="0"/>
              <a:t>The submission of draft by the deadline, will ensure  that your thesis/dissertation title is included in the commencement program. If an extension is needed, a request needs to be submitted by your committee chair to Lynn Gregory.</a:t>
            </a:r>
          </a:p>
          <a:p>
            <a:pPr>
              <a:buFont typeface="Wingdings" panose="05000000000000000000" pitchFamily="2" charset="2"/>
              <a:buChar char="Ø"/>
            </a:pPr>
            <a:r>
              <a:rPr lang="en-US" dirty="0" smtClean="0"/>
              <a:t>ProQuest is used by most universities and most universities will have the same deadlines so be aware that if you wait until the last minute to submit you draft online, you could be waiting up to an hour or two for the submission to go through and you must wait until you see submission successful to know that it was submitted, so please don’t wait until the end. </a:t>
            </a:r>
          </a:p>
          <a:p>
            <a:pPr marL="0" indent="0">
              <a:buNone/>
            </a:pPr>
            <a:endParaRPr lang="en-US" dirty="0" smtClean="0"/>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489" y="5462694"/>
            <a:ext cx="812800" cy="812800"/>
          </a:xfrm>
          <a:prstGeom prst="rect">
            <a:avLst/>
          </a:prstGeom>
        </p:spPr>
      </p:pic>
    </p:spTree>
    <p:extLst>
      <p:ext uri="{BB962C8B-B14F-4D97-AF65-F5344CB8AC3E}">
        <p14:creationId xmlns:p14="http://schemas.microsoft.com/office/powerpoint/2010/main" val="4276669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For students who decide to pursue a degree with a thesis as a capstone experience, you must enroll in at least a total of 6 thesis credits for completion of your degree requirements. </a:t>
            </a:r>
          </a:p>
          <a:p>
            <a:pPr>
              <a:buFont typeface="Wingdings" panose="05000000000000000000" pitchFamily="2" charset="2"/>
              <a:buChar char="Ø"/>
            </a:pPr>
            <a:r>
              <a:rPr lang="en-US" dirty="0" smtClean="0"/>
              <a:t>You may need to enroll in additional courses, but enrollment in at least a fall and spring semester will be required. You must be continuously enrolled until you complete your final thesis defense and submit your final thesis.</a:t>
            </a:r>
          </a:p>
          <a:p>
            <a:pPr>
              <a:buFont typeface="Wingdings" panose="05000000000000000000" pitchFamily="2" charset="2"/>
              <a:buChar char="Ø"/>
            </a:pPr>
            <a:r>
              <a:rPr lang="en-US" dirty="0" smtClean="0"/>
              <a:t>Summer enrollment is optional unless you are graduating during a summer term.  If you are graduating during a summer semester, you must be enrolled during the summer term you are expected to graduate.  Please keep in mind that although some graduate courses are listed as Summer I, they may be 16 weeks long and will therefore end until August, not July.</a:t>
            </a:r>
          </a:p>
          <a:p>
            <a:pPr>
              <a:buFont typeface="Wingdings" panose="05000000000000000000" pitchFamily="2" charset="2"/>
              <a:buChar char="Ø"/>
            </a:pPr>
            <a:r>
              <a:rPr lang="en-US" dirty="0" smtClean="0"/>
              <a:t>You must receive a letter grade of C or better, a “P”, or “CR” in order to earn credit for Thesis I and Thesis II.  An “S” does not earn credit for the course and you may be deficient in hours.  In case of an “S”, a change of grade will need to be submitted by the instructor on record.</a:t>
            </a:r>
          </a:p>
          <a:p>
            <a:pPr>
              <a:buFont typeface="Wingdings" panose="05000000000000000000" pitchFamily="2" charset="2"/>
              <a:buChar char="Ø"/>
            </a:pPr>
            <a:endParaRPr lang="en-US" dirty="0" smtClean="0"/>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1911" y="5370689"/>
            <a:ext cx="812800" cy="812800"/>
          </a:xfrm>
          <a:prstGeom prst="rect">
            <a:avLst/>
          </a:prstGeom>
        </p:spPr>
      </p:pic>
    </p:spTree>
    <p:extLst>
      <p:ext uri="{BB962C8B-B14F-4D97-AF65-F5344CB8AC3E}">
        <p14:creationId xmlns:p14="http://schemas.microsoft.com/office/powerpoint/2010/main" val="6679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Defense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Please keep in mind the deadline to submit your final thesis.  </a:t>
            </a:r>
          </a:p>
          <a:p>
            <a:pPr>
              <a:buFont typeface="Wingdings" panose="05000000000000000000" pitchFamily="2" charset="2"/>
              <a:buChar char="Ø"/>
            </a:pPr>
            <a:r>
              <a:rPr lang="en-US" dirty="0" smtClean="0"/>
              <a:t>You need to give yourself and your committee enough time after your defense to make any changes required by  your committee and time for your committee to review your final thesis. </a:t>
            </a:r>
          </a:p>
          <a:p>
            <a:pPr marL="0" indent="0">
              <a:buNone/>
            </a:pPr>
            <a:endParaRPr lang="en-US" dirty="0"/>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489" y="5410200"/>
            <a:ext cx="812800" cy="812800"/>
          </a:xfrm>
          <a:prstGeom prst="rect">
            <a:avLst/>
          </a:prstGeom>
        </p:spPr>
      </p:pic>
    </p:spTree>
    <p:extLst>
      <p:ext uri="{BB962C8B-B14F-4D97-AF65-F5344CB8AC3E}">
        <p14:creationId xmlns:p14="http://schemas.microsoft.com/office/powerpoint/2010/main" val="1759538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your final thesis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Once your draft has been approved and once you have successfully defended you will need to submit your final thesis online by the official deadline. </a:t>
            </a:r>
          </a:p>
          <a:p>
            <a:pPr>
              <a:buFont typeface="Wingdings" panose="05000000000000000000" pitchFamily="2" charset="2"/>
              <a:buChar char="Ø"/>
            </a:pPr>
            <a:r>
              <a:rPr lang="en-US" dirty="0" smtClean="0"/>
              <a:t>Please remember your final thesis will need to be uploaded as a PDF.  </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245" y="5462694"/>
            <a:ext cx="812800" cy="812800"/>
          </a:xfrm>
          <a:prstGeom prst="rect">
            <a:avLst/>
          </a:prstGeom>
        </p:spPr>
      </p:pic>
    </p:spTree>
    <p:extLst>
      <p:ext uri="{BB962C8B-B14F-4D97-AF65-F5344CB8AC3E}">
        <p14:creationId xmlns:p14="http://schemas.microsoft.com/office/powerpoint/2010/main" val="70029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 2017-2018	</a:t>
            </a:r>
            <a:endParaRPr lang="en-US" dirty="0"/>
          </a:p>
        </p:txBody>
      </p:sp>
      <p:pic>
        <p:nvPicPr>
          <p:cNvPr id="4" name="Content Placeholder 3"/>
          <p:cNvPicPr>
            <a:picLocks noGrp="1" noChangeAspect="1"/>
          </p:cNvPicPr>
          <p:nvPr>
            <p:ph idx="1"/>
          </p:nvPr>
        </p:nvPicPr>
        <p:blipFill>
          <a:blip r:embed="rId4"/>
          <a:stretch>
            <a:fillRect/>
          </a:stretch>
        </p:blipFill>
        <p:spPr>
          <a:xfrm>
            <a:off x="2204554" y="2227812"/>
            <a:ext cx="6881257" cy="2723302"/>
          </a:xfrm>
          <a:prstGeom prst="rect">
            <a:avLst/>
          </a:prstGeom>
        </p:spPr>
      </p:pic>
      <p:pic>
        <p:nvPicPr>
          <p:cNvPr id="3"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733" y="5393266"/>
            <a:ext cx="812800" cy="812800"/>
          </a:xfrm>
          <a:prstGeom prst="rect">
            <a:avLst/>
          </a:prstGeom>
        </p:spPr>
      </p:pic>
    </p:spTree>
    <p:extLst>
      <p:ext uri="{BB962C8B-B14F-4D97-AF65-F5344CB8AC3E}">
        <p14:creationId xmlns:p14="http://schemas.microsoft.com/office/powerpoint/2010/main" val="3567819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Graduate College Website:  </a:t>
            </a:r>
            <a:r>
              <a:rPr lang="en-US" dirty="0" smtClean="0">
                <a:hlinkClick r:id="rId4"/>
              </a:rPr>
              <a:t>www.utrgv.edu/grad</a:t>
            </a:r>
            <a:endParaRPr lang="en-US" dirty="0" smtClean="0"/>
          </a:p>
          <a:p>
            <a:pPr>
              <a:buFont typeface="Wingdings" panose="05000000000000000000" pitchFamily="2" charset="2"/>
              <a:buChar char="Ø"/>
            </a:pPr>
            <a:r>
              <a:rPr lang="en-US" dirty="0" smtClean="0"/>
              <a:t>ProQuest Website:  </a:t>
            </a:r>
            <a:r>
              <a:rPr lang="en-US" dirty="0" smtClean="0">
                <a:hlinkClick r:id="rId5"/>
              </a:rPr>
              <a:t>www.etdadmin.com/utrgv</a:t>
            </a:r>
            <a:endParaRPr lang="en-US" dirty="0" smtClean="0"/>
          </a:p>
          <a:p>
            <a:pPr>
              <a:buFont typeface="Wingdings" panose="05000000000000000000" pitchFamily="2" charset="2"/>
              <a:buChar char="Ø"/>
            </a:pPr>
            <a:r>
              <a:rPr lang="en-US" dirty="0" smtClean="0"/>
              <a:t>Blackboard Course (OGS Thesis Dissertation Workshop) : Self-Enrollment </a:t>
            </a:r>
            <a:r>
              <a:rPr lang="en-US" dirty="0" smtClean="0">
                <a:hlinkClick r:id="rId6" action="ppaction://hlinkfile"/>
              </a:rPr>
              <a:t>my.utrgv.edu</a:t>
            </a:r>
            <a:r>
              <a:rPr lang="en-US" dirty="0" smtClean="0"/>
              <a:t> </a:t>
            </a:r>
            <a:endParaRPr lang="en-US" dirty="0"/>
          </a:p>
          <a:p>
            <a:pPr marL="0" indent="0">
              <a:buNone/>
            </a:pPr>
            <a:endParaRPr lang="en-US" dirty="0"/>
          </a:p>
          <a:p>
            <a:pPr marL="0" indent="0">
              <a:buNone/>
            </a:pPr>
            <a:endParaRPr lang="en-US" dirty="0" smtClean="0"/>
          </a:p>
          <a:p>
            <a:pPr>
              <a:buFont typeface="Wingdings" panose="05000000000000000000" pitchFamily="2" charset="2"/>
              <a:buChar char="Ø"/>
            </a:pPr>
            <a:endParaRPr lang="en-US" dirty="0" smtClean="0"/>
          </a:p>
          <a:p>
            <a:pPr marL="0" indent="0">
              <a:buNone/>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67" y="5415845"/>
            <a:ext cx="812800" cy="812800"/>
          </a:xfrm>
          <a:prstGeom prst="rect">
            <a:avLst/>
          </a:prstGeom>
        </p:spPr>
      </p:pic>
    </p:spTree>
    <p:extLst>
      <p:ext uri="{BB962C8B-B14F-4D97-AF65-F5344CB8AC3E}">
        <p14:creationId xmlns:p14="http://schemas.microsoft.com/office/powerpoint/2010/main" val="470080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538</TotalTime>
  <Words>598</Words>
  <Application>Microsoft Macintosh PowerPoint</Application>
  <PresentationFormat>Widescreen</PresentationFormat>
  <Paragraphs>33</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Wingdings</vt:lpstr>
      <vt:lpstr>Retrospect</vt:lpstr>
      <vt:lpstr>Thesis and Dissertation Workshop UTRGV Graduate College</vt:lpstr>
      <vt:lpstr>Setting up your committee</vt:lpstr>
      <vt:lpstr>Submitting your Draft</vt:lpstr>
      <vt:lpstr>Enrollment</vt:lpstr>
      <vt:lpstr>Thesis Defense</vt:lpstr>
      <vt:lpstr>Submitting your final thesis </vt:lpstr>
      <vt:lpstr>Deadlines 2017-2018 </vt:lpstr>
      <vt:lpstr>Resources </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and Dissertation Workshop</dc:title>
  <dc:creator>Perla Martinez</dc:creator>
  <cp:lastModifiedBy>Oscar Medrano</cp:lastModifiedBy>
  <cp:revision>25</cp:revision>
  <cp:lastPrinted>2016-10-19T22:26:24Z</cp:lastPrinted>
  <dcterms:created xsi:type="dcterms:W3CDTF">2015-10-22T02:23:28Z</dcterms:created>
  <dcterms:modified xsi:type="dcterms:W3CDTF">2017-10-06T21:20:53Z</dcterms:modified>
</cp:coreProperties>
</file>