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entation.xml" ContentType="application/vnd.openxmlformats-officedocument.presentationml.presentation.main+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82" r:id="rId4"/>
    <p:sldId id="274" r:id="rId5"/>
    <p:sldId id="260" r:id="rId6"/>
    <p:sldId id="261" r:id="rId7"/>
    <p:sldId id="290" r:id="rId8"/>
    <p:sldId id="284" r:id="rId9"/>
    <p:sldId id="285" r:id="rId10"/>
    <p:sldId id="286" r:id="rId11"/>
    <p:sldId id="287" r:id="rId12"/>
    <p:sldId id="283" r:id="rId13"/>
    <p:sldId id="263" r:id="rId14"/>
    <p:sldId id="288" r:id="rId15"/>
    <p:sldId id="262" r:id="rId16"/>
    <p:sldId id="266" r:id="rId17"/>
    <p:sldId id="265" r:id="rId18"/>
    <p:sldId id="264" r:id="rId19"/>
    <p:sldId id="26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1" autoAdjust="0"/>
    <p:restoredTop sz="87659"/>
  </p:normalViewPr>
  <p:slideViewPr>
    <p:cSldViewPr snapToGrid="0" showGuides="1">
      <p:cViewPr varScale="1">
        <p:scale>
          <a:sx n="82" d="100"/>
          <a:sy n="82" d="100"/>
        </p:scale>
        <p:origin x="936" y="16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DD9D07-0000-45B9-B24B-7DC7A2B32566}" type="datetimeFigureOut">
              <a:rPr lang="en-US" smtClean="0"/>
              <a:t>2/21/20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010347-2887-4841-98F5-C9D4F700DC2F}" type="slidenum">
              <a:rPr lang="en-US" smtClean="0"/>
              <a:t>‹#›</a:t>
            </a:fld>
            <a:endParaRPr lang="en-US"/>
          </a:p>
        </p:txBody>
      </p:sp>
    </p:spTree>
    <p:extLst>
      <p:ext uri="{BB962C8B-B14F-4D97-AF65-F5344CB8AC3E}">
        <p14:creationId xmlns:p14="http://schemas.microsoft.com/office/powerpoint/2010/main" val="1937235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Hi Everyone, good morning. I am Bindhu Alappat, chair and associate professor of chemistry at Saint Xavier University. I am going to talk to you about some simple strategies we used in first year chemistry course to make positive impact on student success in general chemistry which ultimately  led to an overall retention of students in STEM </a:t>
            </a:r>
            <a:endParaRPr lang="en-US" dirty="0"/>
          </a:p>
        </p:txBody>
      </p:sp>
      <p:sp>
        <p:nvSpPr>
          <p:cNvPr id="4" name="Slide Number Placeholder 3"/>
          <p:cNvSpPr>
            <a:spLocks noGrp="1"/>
          </p:cNvSpPr>
          <p:nvPr>
            <p:ph type="sldNum" sz="quarter" idx="5"/>
          </p:nvPr>
        </p:nvSpPr>
        <p:spPr/>
        <p:txBody>
          <a:bodyPr/>
          <a:lstStyle/>
          <a:p>
            <a:fld id="{38010347-2887-4841-98F5-C9D4F700DC2F}" type="slidenum">
              <a:rPr lang="en-US" smtClean="0"/>
              <a:t>1</a:t>
            </a:fld>
            <a:endParaRPr lang="en-US"/>
          </a:p>
        </p:txBody>
      </p:sp>
    </p:spTree>
    <p:extLst>
      <p:ext uri="{BB962C8B-B14F-4D97-AF65-F5344CB8AC3E}">
        <p14:creationId xmlns:p14="http://schemas.microsoft.com/office/powerpoint/2010/main" val="2730784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hour lab time is dedicated for workshop activities -POGIL type</a:t>
            </a:r>
          </a:p>
          <a:p>
            <a:r>
              <a:rPr lang="en-US" dirty="0"/>
              <a:t>students work with their noted or books</a:t>
            </a:r>
          </a:p>
          <a:p>
            <a:r>
              <a:rPr lang="en-US" dirty="0"/>
              <a:t>can work with peers</a:t>
            </a:r>
          </a:p>
          <a:p>
            <a:r>
              <a:rPr lang="en-US" dirty="0"/>
              <a:t>ask for help from the instructor </a:t>
            </a:r>
          </a:p>
          <a:p>
            <a:r>
              <a:rPr lang="en-US" dirty="0"/>
              <a:t>LA are introduced this year</a:t>
            </a:r>
          </a:p>
          <a:p>
            <a:r>
              <a:rPr lang="en-US" dirty="0"/>
              <a:t>it is kind of a forced time for learning..</a:t>
            </a:r>
          </a:p>
        </p:txBody>
      </p:sp>
      <p:sp>
        <p:nvSpPr>
          <p:cNvPr id="4" name="Slide Number Placeholder 3"/>
          <p:cNvSpPr>
            <a:spLocks noGrp="1"/>
          </p:cNvSpPr>
          <p:nvPr>
            <p:ph type="sldNum" sz="quarter" idx="5"/>
          </p:nvPr>
        </p:nvSpPr>
        <p:spPr/>
        <p:txBody>
          <a:bodyPr/>
          <a:lstStyle/>
          <a:p>
            <a:fld id="{38010347-2887-4841-98F5-C9D4F700DC2F}" type="slidenum">
              <a:rPr lang="en-US" smtClean="0"/>
              <a:t>10</a:t>
            </a:fld>
            <a:endParaRPr lang="en-US"/>
          </a:p>
        </p:txBody>
      </p:sp>
    </p:spTree>
    <p:extLst>
      <p:ext uri="{BB962C8B-B14F-4D97-AF65-F5344CB8AC3E}">
        <p14:creationId xmlns:p14="http://schemas.microsoft.com/office/powerpoint/2010/main" val="3898263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specific for any course</a:t>
            </a:r>
          </a:p>
          <a:p>
            <a:r>
              <a:rPr lang="en-US" dirty="0"/>
              <a:t>not tutoring </a:t>
            </a:r>
          </a:p>
          <a:p>
            <a:r>
              <a:rPr lang="en-US" dirty="0"/>
              <a:t>help students with academic skills- time management, notetaking and emotional support </a:t>
            </a:r>
          </a:p>
          <a:p>
            <a:r>
              <a:rPr lang="en-US" dirty="0"/>
              <a:t>go to person in need </a:t>
            </a:r>
          </a:p>
        </p:txBody>
      </p:sp>
      <p:sp>
        <p:nvSpPr>
          <p:cNvPr id="4" name="Slide Number Placeholder 3"/>
          <p:cNvSpPr>
            <a:spLocks noGrp="1"/>
          </p:cNvSpPr>
          <p:nvPr>
            <p:ph type="sldNum" sz="quarter" idx="5"/>
          </p:nvPr>
        </p:nvSpPr>
        <p:spPr/>
        <p:txBody>
          <a:bodyPr/>
          <a:lstStyle/>
          <a:p>
            <a:fld id="{38010347-2887-4841-98F5-C9D4F700DC2F}" type="slidenum">
              <a:rPr lang="en-US" smtClean="0"/>
              <a:t>11</a:t>
            </a:fld>
            <a:endParaRPr lang="en-US"/>
          </a:p>
        </p:txBody>
      </p:sp>
    </p:spTree>
    <p:extLst>
      <p:ext uri="{BB962C8B-B14F-4D97-AF65-F5344CB8AC3E}">
        <p14:creationId xmlns:p14="http://schemas.microsoft.com/office/powerpoint/2010/main" val="1274161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6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The success of these strategies in gatekeeper chemistry courses were quantitatively measured and assessed based on a history of DFW rates and retention</a:t>
            </a:r>
            <a:r>
              <a:rPr lang="en-US" sz="1200" kern="1200">
                <a:solidFill>
                  <a:schemeClr val="tx1"/>
                </a:solidFill>
                <a:effectLst/>
                <a:latin typeface="+mn-lt"/>
                <a:ea typeface="+mn-ea"/>
                <a:cs typeface="+mn-cs"/>
              </a:rPr>
              <a:t>. Qualitative </a:t>
            </a:r>
            <a:r>
              <a:rPr lang="en-US" sz="1200" kern="1200" dirty="0">
                <a:solidFill>
                  <a:schemeClr val="tx1"/>
                </a:solidFill>
                <a:effectLst/>
                <a:latin typeface="+mn-lt"/>
                <a:ea typeface="+mn-ea"/>
                <a:cs typeface="+mn-cs"/>
              </a:rPr>
              <a:t>information were drawn from surveys sent to participating students to assess student sense of belonging. </a:t>
            </a:r>
            <a:endParaRPr lang="en-US" sz="16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8010347-2887-4841-98F5-C9D4F700DC2F}" type="slidenum">
              <a:rPr lang="en-US" smtClean="0"/>
              <a:t>13</a:t>
            </a:fld>
            <a:endParaRPr lang="en-US"/>
          </a:p>
        </p:txBody>
      </p:sp>
    </p:spTree>
    <p:extLst>
      <p:ext uri="{BB962C8B-B14F-4D97-AF65-F5344CB8AC3E}">
        <p14:creationId xmlns:p14="http://schemas.microsoft.com/office/powerpoint/2010/main" val="3958056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010347-2887-4841-98F5-C9D4F700DC2F}" type="slidenum">
              <a:rPr lang="en-US" smtClean="0"/>
              <a:t>14</a:t>
            </a:fld>
            <a:endParaRPr lang="en-US"/>
          </a:p>
        </p:txBody>
      </p:sp>
    </p:spTree>
    <p:extLst>
      <p:ext uri="{BB962C8B-B14F-4D97-AF65-F5344CB8AC3E}">
        <p14:creationId xmlns:p14="http://schemas.microsoft.com/office/powerpoint/2010/main" val="2419703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offered there student supports and looked at the </a:t>
            </a:r>
            <a:r>
              <a:rPr lang="en-US" dirty="0" err="1"/>
              <a:t>data..what</a:t>
            </a:r>
            <a:r>
              <a:rPr lang="en-US" dirty="0"/>
              <a:t> is the role of professor in this? We looked at the data closely to see how and what is the effect of professor who taught the course</a:t>
            </a:r>
          </a:p>
        </p:txBody>
      </p:sp>
      <p:sp>
        <p:nvSpPr>
          <p:cNvPr id="4" name="Slide Number Placeholder 3"/>
          <p:cNvSpPr>
            <a:spLocks noGrp="1"/>
          </p:cNvSpPr>
          <p:nvPr>
            <p:ph type="sldNum" sz="quarter" idx="5"/>
          </p:nvPr>
        </p:nvSpPr>
        <p:spPr/>
        <p:txBody>
          <a:bodyPr/>
          <a:lstStyle/>
          <a:p>
            <a:fld id="{38010347-2887-4841-98F5-C9D4F700DC2F}" type="slidenum">
              <a:rPr lang="en-US" smtClean="0"/>
              <a:t>15</a:t>
            </a:fld>
            <a:endParaRPr lang="en-US"/>
          </a:p>
        </p:txBody>
      </p:sp>
    </p:spTree>
    <p:extLst>
      <p:ext uri="{BB962C8B-B14F-4D97-AF65-F5344CB8AC3E}">
        <p14:creationId xmlns:p14="http://schemas.microsoft.com/office/powerpoint/2010/main" val="1150068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explanation</a:t>
            </a:r>
            <a:r>
              <a:rPr lang="en-US" baseline="0" dirty="0"/>
              <a:t> of data tables goes here </a:t>
            </a:r>
          </a:p>
          <a:p>
            <a:pPr lvl="2"/>
            <a:r>
              <a:rPr lang="en-US" sz="1200" kern="1200" dirty="0">
                <a:solidFill>
                  <a:schemeClr val="tx1"/>
                </a:solidFill>
                <a:effectLst/>
                <a:latin typeface="+mn-lt"/>
                <a:ea typeface="+mn-ea"/>
                <a:cs typeface="+mn-cs"/>
              </a:rPr>
              <a:t>Based on the history of DFW and retention rates: </a:t>
            </a:r>
            <a:endParaRPr lang="en-US" sz="1600" kern="1200" dirty="0">
              <a:solidFill>
                <a:schemeClr val="tx1"/>
              </a:solidFill>
              <a:effectLst/>
              <a:latin typeface="+mn-lt"/>
              <a:ea typeface="+mn-ea"/>
              <a:cs typeface="+mn-cs"/>
            </a:endParaRPr>
          </a:p>
          <a:p>
            <a:pPr lvl="3"/>
            <a:r>
              <a:rPr lang="en-US" sz="1200" kern="1200" dirty="0">
                <a:solidFill>
                  <a:schemeClr val="tx1"/>
                </a:solidFill>
                <a:effectLst/>
                <a:latin typeface="+mn-lt"/>
                <a:ea typeface="+mn-ea"/>
                <a:cs typeface="+mn-cs"/>
              </a:rPr>
              <a:t>Students who earned ABC in Chemistry 111 were more likely to earn a degree at SXU</a:t>
            </a:r>
            <a:endParaRPr lang="en-US" sz="1600" kern="1200" dirty="0">
              <a:solidFill>
                <a:schemeClr val="tx1"/>
              </a:solidFill>
              <a:effectLst/>
              <a:latin typeface="+mn-lt"/>
              <a:ea typeface="+mn-ea"/>
              <a:cs typeface="+mn-cs"/>
            </a:endParaRPr>
          </a:p>
          <a:p>
            <a:pPr lvl="4"/>
            <a:r>
              <a:rPr lang="en-US" sz="1200" kern="1200" dirty="0">
                <a:solidFill>
                  <a:schemeClr val="tx1"/>
                </a:solidFill>
                <a:effectLst/>
                <a:latin typeface="+mn-lt"/>
                <a:ea typeface="+mn-ea"/>
                <a:cs typeface="+mn-cs"/>
              </a:rPr>
              <a:t>Students who earned an ABC in Chemistry 111, even when changing majors, still ended up earning a degree from SXU. </a:t>
            </a:r>
            <a:endParaRPr lang="en-US" sz="1600" kern="1200" dirty="0">
              <a:solidFill>
                <a:schemeClr val="tx1"/>
              </a:solidFill>
              <a:effectLst/>
              <a:latin typeface="+mn-lt"/>
              <a:ea typeface="+mn-ea"/>
              <a:cs typeface="+mn-cs"/>
            </a:endParaRPr>
          </a:p>
          <a:p>
            <a:pPr lvl="3"/>
            <a:r>
              <a:rPr lang="en-US" sz="1200" kern="1200" dirty="0">
                <a:solidFill>
                  <a:schemeClr val="tx1"/>
                </a:solidFill>
                <a:effectLst/>
                <a:latin typeface="+mn-lt"/>
                <a:ea typeface="+mn-ea"/>
                <a:cs typeface="+mn-cs"/>
              </a:rPr>
              <a:t>Students who earned ABC in Chemistry 111 were more likely to be retained in STEM and earn a STEM degree. </a:t>
            </a:r>
            <a:endParaRPr lang="en-US" sz="1600" kern="1200" dirty="0">
              <a:solidFill>
                <a:schemeClr val="tx1"/>
              </a:solidFill>
              <a:effectLst/>
              <a:latin typeface="+mn-lt"/>
              <a:ea typeface="+mn-ea"/>
              <a:cs typeface="+mn-cs"/>
            </a:endParaRPr>
          </a:p>
          <a:p>
            <a:pPr lvl="3"/>
            <a:r>
              <a:rPr lang="en-US" sz="1200" kern="1200" dirty="0">
                <a:solidFill>
                  <a:schemeClr val="tx1"/>
                </a:solidFill>
                <a:effectLst/>
                <a:latin typeface="+mn-lt"/>
                <a:ea typeface="+mn-ea"/>
                <a:cs typeface="+mn-cs"/>
              </a:rPr>
              <a:t>Overall: ABC grades increase the likelihood of earning an SXU </a:t>
            </a:r>
            <a:r>
              <a:rPr lang="en-US" sz="1200" u="sng"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STEM degree. </a:t>
            </a:r>
            <a:endParaRPr lang="en-US" sz="16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(Include tables here)</a:t>
            </a:r>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8010347-2887-4841-98F5-C9D4F700DC2F}" type="slidenum">
              <a:rPr lang="en-US" smtClean="0"/>
              <a:t>16</a:t>
            </a:fld>
            <a:endParaRPr lang="en-US"/>
          </a:p>
        </p:txBody>
      </p:sp>
    </p:spTree>
    <p:extLst>
      <p:ext uri="{BB962C8B-B14F-4D97-AF65-F5344CB8AC3E}">
        <p14:creationId xmlns:p14="http://schemas.microsoft.com/office/powerpoint/2010/main" val="3491322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explanation</a:t>
            </a:r>
            <a:r>
              <a:rPr lang="en-US" baseline="0" dirty="0"/>
              <a:t> of data tables goes here </a:t>
            </a:r>
            <a:endParaRPr lang="en-US" dirty="0"/>
          </a:p>
        </p:txBody>
      </p:sp>
      <p:sp>
        <p:nvSpPr>
          <p:cNvPr id="4" name="Slide Number Placeholder 3"/>
          <p:cNvSpPr>
            <a:spLocks noGrp="1"/>
          </p:cNvSpPr>
          <p:nvPr>
            <p:ph type="sldNum" sz="quarter" idx="10"/>
          </p:nvPr>
        </p:nvSpPr>
        <p:spPr/>
        <p:txBody>
          <a:bodyPr/>
          <a:lstStyle/>
          <a:p>
            <a:fld id="{38010347-2887-4841-98F5-C9D4F700DC2F}" type="slidenum">
              <a:rPr lang="en-US" smtClean="0"/>
              <a:t>17</a:t>
            </a:fld>
            <a:endParaRPr lang="en-US"/>
          </a:p>
        </p:txBody>
      </p:sp>
    </p:spTree>
    <p:extLst>
      <p:ext uri="{BB962C8B-B14F-4D97-AF65-F5344CB8AC3E}">
        <p14:creationId xmlns:p14="http://schemas.microsoft.com/office/powerpoint/2010/main" val="2196645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how I am going to take you through the presentation. I will give you an introduction of who we are an an institution and what we found as our  problem that existed in our system. Then I will talk about the support strategies we developed to overcome the issues and how we used those strategies for student success.  We will see the role of professor in this initiative and look at the data and will end with our future plans going forward. </a:t>
            </a:r>
          </a:p>
        </p:txBody>
      </p:sp>
      <p:sp>
        <p:nvSpPr>
          <p:cNvPr id="4" name="Slide Number Placeholder 3"/>
          <p:cNvSpPr>
            <a:spLocks noGrp="1"/>
          </p:cNvSpPr>
          <p:nvPr>
            <p:ph type="sldNum" sz="quarter" idx="5"/>
          </p:nvPr>
        </p:nvSpPr>
        <p:spPr/>
        <p:txBody>
          <a:bodyPr/>
          <a:lstStyle/>
          <a:p>
            <a:fld id="{38010347-2887-4841-98F5-C9D4F700DC2F}" type="slidenum">
              <a:rPr lang="en-US" smtClean="0"/>
              <a:t>2</a:t>
            </a:fld>
            <a:endParaRPr lang="en-US"/>
          </a:p>
        </p:txBody>
      </p:sp>
    </p:spTree>
    <p:extLst>
      <p:ext uri="{BB962C8B-B14F-4D97-AF65-F5344CB8AC3E}">
        <p14:creationId xmlns:p14="http://schemas.microsoft.com/office/powerpoint/2010/main" val="2149187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Saint Xavier University is a Catholic 4 year Institution  located on the southwest side of </a:t>
            </a:r>
            <a:r>
              <a:rPr kumimoji="0" lang="en-US" sz="2800" b="0" i="0" u="none" strike="noStrike" kern="1200" cap="none" spc="0" normalizeH="0" baseline="0" noProof="0" dirty="0" err="1">
                <a:ln>
                  <a:noFill/>
                </a:ln>
                <a:solidFill>
                  <a:prstClr val="black"/>
                </a:solidFill>
                <a:effectLst/>
                <a:uLnTx/>
                <a:uFillTx/>
                <a:latin typeface="+mn-lt"/>
                <a:ea typeface="+mn-ea"/>
                <a:cs typeface="+mn-cs"/>
              </a:rPr>
              <a:t>Chicago,IL</a:t>
            </a:r>
            <a:r>
              <a:rPr kumimoji="0" lang="en-US" sz="2800" b="0" i="0" u="none" strike="noStrike" kern="1200" cap="none" spc="0" normalizeH="0" baseline="0" noProof="0" dirty="0">
                <a:ln>
                  <a:noFill/>
                </a:ln>
                <a:solidFill>
                  <a:prstClr val="black"/>
                </a:solidFill>
                <a:effectLst/>
                <a:uLnTx/>
                <a:uFillTx/>
                <a:latin typeface="+mn-lt"/>
                <a:ea typeface="+mn-ea"/>
                <a:cs typeface="+mn-cs"/>
              </a:rPr>
              <a:t> .  We  were founded by the Sisters of Mercy in 1846 and holds the distinction of first catholic university in Chicago and first mercy institution of higher learning in US.  Although we started as an institution for the women and poor, we now serve a diverse population of men and women and prepare them to be successful, productive and compassionate members of the society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t>We have been designated as Hispanic serving institution since 2016 and currently about 39 % of our student population is Hispanic. 12% African American and 40% </a:t>
            </a:r>
            <a:r>
              <a:rPr lang="en-US" sz="2800" dirty="0" err="1"/>
              <a:t>cocassian</a:t>
            </a:r>
            <a:r>
              <a:rPr lang="en-US" sz="2800"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t>If we look at the stem student population and compare them to neighboring universities, we see that we admit more Hispanic students than others. But the data shows that less than 30 % students only graduate with STEM degree in four </a:t>
            </a:r>
            <a:r>
              <a:rPr lang="en-US" sz="2800" dirty="0" err="1"/>
              <a:t>years..more</a:t>
            </a:r>
            <a:r>
              <a:rPr lang="en-US" sz="2800" dirty="0"/>
              <a:t> over,  fewer number these graduates enter stem professions or graduate schools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800"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800" dirty="0"/>
          </a:p>
          <a:p>
            <a:endParaRPr lang="en-US" dirty="0"/>
          </a:p>
        </p:txBody>
      </p:sp>
      <p:sp>
        <p:nvSpPr>
          <p:cNvPr id="4" name="Slide Number Placeholder 3"/>
          <p:cNvSpPr>
            <a:spLocks noGrp="1"/>
          </p:cNvSpPr>
          <p:nvPr>
            <p:ph type="sldNum" sz="quarter" idx="10"/>
          </p:nvPr>
        </p:nvSpPr>
        <p:spPr/>
        <p:txBody>
          <a:bodyPr/>
          <a:lstStyle/>
          <a:p>
            <a:fld id="{853F70C9-9C16-4046-93FF-54C2B64D3810}" type="slidenum">
              <a:rPr lang="en-US" smtClean="0"/>
              <a:t>3</a:t>
            </a:fld>
            <a:endParaRPr lang="en-US"/>
          </a:p>
        </p:txBody>
      </p:sp>
    </p:spTree>
    <p:extLst>
      <p:ext uri="{BB962C8B-B14F-4D97-AF65-F5344CB8AC3E}">
        <p14:creationId xmlns:p14="http://schemas.microsoft.com/office/powerpoint/2010/main" val="1519164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1365" y="4400550"/>
            <a:ext cx="6695048" cy="4546226"/>
          </a:xfrm>
        </p:spPr>
        <p:txBody>
          <a:bodyPr/>
          <a:lstStyle/>
          <a:p>
            <a:pPr>
              <a:defRPr/>
            </a:pPr>
            <a:r>
              <a:rPr kumimoji="0" lang="en-US" sz="1800" b="0" i="0" u="none" strike="noStrike" kern="1200" cap="none" spc="0" normalizeH="0" baseline="0" noProof="0" dirty="0">
                <a:ln>
                  <a:noFill/>
                </a:ln>
                <a:solidFill>
                  <a:prstClr val="black"/>
                </a:solidFill>
                <a:effectLst/>
                <a:uLnTx/>
                <a:uFillTx/>
                <a:latin typeface="+mn-lt"/>
                <a:ea typeface="+mn-ea"/>
                <a:cs typeface="+mn-cs"/>
              </a:rPr>
              <a:t>Further look into the data showed that …we have noticeable gaps in graduation for various groups of students regardless of their  academic profiles…</a:t>
            </a:r>
          </a:p>
          <a:p>
            <a:pPr>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a:defRPr/>
            </a:pPr>
            <a:r>
              <a:rPr kumimoji="0" lang="en-US" sz="1800" b="0" i="0" u="none" strike="noStrike" kern="1200" cap="none" spc="0" normalizeH="0" baseline="0" noProof="0" dirty="0">
                <a:ln>
                  <a:noFill/>
                </a:ln>
                <a:solidFill>
                  <a:prstClr val="black"/>
                </a:solidFill>
                <a:effectLst/>
                <a:uLnTx/>
                <a:uFillTx/>
                <a:latin typeface="+mn-lt"/>
                <a:ea typeface="+mn-ea"/>
                <a:cs typeface="+mn-cs"/>
              </a:rPr>
              <a:t>We had some existing supports for students from </a:t>
            </a:r>
            <a:r>
              <a:rPr kumimoji="0" lang="en-US" sz="1800" b="0" i="0" u="none" strike="noStrike" kern="1200" cap="none" spc="0" normalizeH="0" baseline="0" noProof="0" dirty="0" err="1">
                <a:ln>
                  <a:noFill/>
                </a:ln>
                <a:solidFill>
                  <a:prstClr val="black"/>
                </a:solidFill>
                <a:effectLst/>
                <a:uLnTx/>
                <a:uFillTx/>
                <a:latin typeface="+mn-lt"/>
                <a:ea typeface="+mn-ea"/>
                <a:cs typeface="+mn-cs"/>
              </a:rPr>
              <a:t>yr</a:t>
            </a:r>
            <a:r>
              <a:rPr kumimoji="0" lang="en-US" sz="1800" b="0" i="0" u="none" strike="noStrike" kern="1200" cap="none" spc="0" normalizeH="0" baseline="0" noProof="0" dirty="0">
                <a:ln>
                  <a:noFill/>
                </a:ln>
                <a:solidFill>
                  <a:prstClr val="black"/>
                </a:solidFill>
                <a:effectLst/>
                <a:uLnTx/>
                <a:uFillTx/>
                <a:latin typeface="+mn-lt"/>
                <a:ea typeface="+mn-ea"/>
                <a:cs typeface="+mn-cs"/>
              </a:rPr>
              <a:t> 1 to </a:t>
            </a:r>
            <a:r>
              <a:rPr kumimoji="0" lang="en-US" sz="1800" b="0" i="0" u="none" strike="noStrike" kern="1200" cap="none" spc="0" normalizeH="0" baseline="0" noProof="0" dirty="0" err="1">
                <a:ln>
                  <a:noFill/>
                </a:ln>
                <a:solidFill>
                  <a:prstClr val="black"/>
                </a:solidFill>
                <a:effectLst/>
                <a:uLnTx/>
                <a:uFillTx/>
                <a:latin typeface="+mn-lt"/>
                <a:ea typeface="+mn-ea"/>
                <a:cs typeface="+mn-cs"/>
              </a:rPr>
              <a:t>yr</a:t>
            </a:r>
            <a:r>
              <a:rPr kumimoji="0" lang="en-US" sz="1800" b="0" i="0" u="none" strike="noStrike" kern="1200" cap="none" spc="0" normalizeH="0" baseline="0" noProof="0" dirty="0">
                <a:ln>
                  <a:noFill/>
                </a:ln>
                <a:solidFill>
                  <a:prstClr val="black"/>
                </a:solidFill>
                <a:effectLst/>
                <a:uLnTx/>
                <a:uFillTx/>
                <a:latin typeface="+mn-lt"/>
                <a:ea typeface="+mn-ea"/>
                <a:cs typeface="+mn-cs"/>
              </a:rPr>
              <a:t> 2… which are focused and intentional to help those students. SSP, tutoring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which Graduation rate gaps </a:t>
            </a:r>
          </a:p>
          <a:p>
            <a:r>
              <a:rPr kumimoji="0" lang="en-US" sz="1800" b="0" i="0" u="none" strike="noStrike" kern="1200" cap="none" spc="0" normalizeH="0" baseline="0" noProof="0" dirty="0">
                <a:ln>
                  <a:noFill/>
                </a:ln>
                <a:solidFill>
                  <a:prstClr val="black"/>
                </a:solidFill>
                <a:effectLst/>
                <a:uLnTx/>
                <a:uFillTx/>
                <a:latin typeface="+mn-lt"/>
                <a:ea typeface="+mn-ea"/>
                <a:cs typeface="+mn-cs"/>
              </a:rPr>
              <a:t>-</a:t>
            </a:r>
            <a:r>
              <a:rPr lang="en-US" sz="1800" dirty="0"/>
              <a:t> 35% of African Americans graduate in 6 years, only 17% in 4 years</a:t>
            </a:r>
          </a:p>
          <a:p>
            <a:r>
              <a:rPr lang="en-US" sz="1800" dirty="0"/>
              <a:t> 45% of Hispanics graduate in 6 years, only 27% in 4 years.</a:t>
            </a:r>
          </a:p>
          <a:p>
            <a:r>
              <a:rPr lang="en-US" sz="1800" dirty="0"/>
              <a:t> 63% of White students graduate in 6 years, only 44% in 4 years.</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Similar Gaps exist within various academic profiles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Below average white population has lower DFW rates than average black and Hispanic students </a:t>
            </a:r>
          </a:p>
          <a:p>
            <a:endParaRPr lang="en-US" sz="1800" dirty="0"/>
          </a:p>
          <a:p>
            <a:pPr lvl="1"/>
            <a:r>
              <a:rPr lang="en-US" sz="1200" kern="1200" dirty="0">
                <a:solidFill>
                  <a:schemeClr val="tx1"/>
                </a:solidFill>
                <a:effectLst/>
                <a:latin typeface="+mn-lt"/>
                <a:ea typeface="+mn-ea"/>
                <a:cs typeface="+mn-cs"/>
              </a:rPr>
              <a:t>To understand how the first year chemistry course contributed to this disparity,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looked at the data for general </a:t>
            </a:r>
            <a:r>
              <a:rPr lang="en-US" sz="1200" kern="1200" dirty="0" err="1">
                <a:solidFill>
                  <a:schemeClr val="tx1"/>
                </a:solidFill>
                <a:effectLst/>
                <a:latin typeface="+mn-lt"/>
                <a:ea typeface="+mn-ea"/>
                <a:cs typeface="+mn-cs"/>
              </a:rPr>
              <a:t>chemisry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coure</a:t>
            </a:r>
            <a:r>
              <a:rPr lang="en-US" sz="1200" kern="1200" dirty="0">
                <a:solidFill>
                  <a:schemeClr val="tx1"/>
                </a:solidFill>
                <a:effectLst/>
                <a:latin typeface="+mn-lt"/>
                <a:ea typeface="+mn-ea"/>
                <a:cs typeface="+mn-cs"/>
              </a:rPr>
              <a:t> and found that..</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1. Students who earned a DFW in Chemistry 111 (General Chemistry I) did not tend to retake the course. </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2. Students who earned a DFW in Chemistry 111 left STEM majors. </a:t>
            </a:r>
            <a:endParaRPr lang="en-US" sz="1600" kern="1200" dirty="0">
              <a:solidFill>
                <a:schemeClr val="tx1"/>
              </a:solidFill>
              <a:effectLst/>
              <a:latin typeface="+mn-lt"/>
              <a:ea typeface="+mn-ea"/>
              <a:cs typeface="+mn-cs"/>
            </a:endParaRPr>
          </a:p>
          <a:p>
            <a:pPr lvl="1"/>
            <a:r>
              <a:rPr lang="en-US" sz="1600" kern="12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Students who earned a DFW in Chemistry 111 left university. </a:t>
            </a:r>
            <a:endParaRPr lang="en-US" sz="16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Retention at SXU was endangered. </a:t>
            </a:r>
            <a:endParaRPr lang="en-US" sz="1600" kern="1200" dirty="0">
              <a:solidFill>
                <a:schemeClr val="tx1"/>
              </a:solidFill>
              <a:effectLst/>
              <a:latin typeface="+mn-lt"/>
              <a:ea typeface="+mn-ea"/>
              <a:cs typeface="+mn-cs"/>
            </a:endParaRPr>
          </a:p>
          <a:p>
            <a:endParaRPr lang="en-US" sz="1800" dirty="0"/>
          </a:p>
          <a:p>
            <a:endParaRPr lang="en-US" sz="1800" dirty="0"/>
          </a:p>
        </p:txBody>
      </p:sp>
      <p:sp>
        <p:nvSpPr>
          <p:cNvPr id="4" name="Slide Number Placeholder 3"/>
          <p:cNvSpPr>
            <a:spLocks noGrp="1"/>
          </p:cNvSpPr>
          <p:nvPr>
            <p:ph type="sldNum" sz="quarter" idx="10"/>
          </p:nvPr>
        </p:nvSpPr>
        <p:spPr/>
        <p:txBody>
          <a:bodyPr/>
          <a:lstStyle/>
          <a:p>
            <a:fld id="{853F70C9-9C16-4046-93FF-54C2B64D3810}" type="slidenum">
              <a:rPr lang="en-US" smtClean="0"/>
              <a:t>4</a:t>
            </a:fld>
            <a:endParaRPr lang="en-US"/>
          </a:p>
        </p:txBody>
      </p:sp>
    </p:spTree>
    <p:extLst>
      <p:ext uri="{BB962C8B-B14F-4D97-AF65-F5344CB8AC3E}">
        <p14:creationId xmlns:p14="http://schemas.microsoft.com/office/powerpoint/2010/main" val="2726360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We realized we have a problem..</a:t>
            </a:r>
            <a:r>
              <a:rPr lang="en-US" sz="1200" kern="1200" dirty="0">
                <a:solidFill>
                  <a:schemeClr val="tx1"/>
                </a:solidFill>
                <a:effectLst/>
                <a:latin typeface="+mn-lt"/>
                <a:ea typeface="+mn-ea"/>
                <a:cs typeface="+mn-cs"/>
              </a:rPr>
              <a:t> what do we do?</a:t>
            </a:r>
          </a:p>
          <a:p>
            <a:r>
              <a:rPr lang="en-US" dirty="0"/>
              <a:t>The data tells us that we need to intervene and help these students through out the college life to be persistent and get into stem jobs. With that in mind, we proposed many initiatives that can help improve the retention and graduation rates</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These strategies address issues of climate and identity development  to create a “sense of belonging”. A holistic approach to student success by addressing both the social/community and academic challenges faced by undergraduates majoring in STEM, students will feel supported and welcome which will increase retention and persistence in STEM. </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This presentation focuses in on the efficacy of support strategies in conjunction with instructor awareness, specifically in introductory chemistry courses. </a:t>
            </a:r>
            <a:endParaRPr lang="en-US" sz="16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8010347-2887-4841-98F5-C9D4F700DC2F}" type="slidenum">
              <a:rPr lang="en-US" smtClean="0"/>
              <a:t>5</a:t>
            </a:fld>
            <a:endParaRPr lang="en-US"/>
          </a:p>
        </p:txBody>
      </p:sp>
    </p:spTree>
    <p:extLst>
      <p:ext uri="{BB962C8B-B14F-4D97-AF65-F5344CB8AC3E}">
        <p14:creationId xmlns:p14="http://schemas.microsoft.com/office/powerpoint/2010/main" val="1566885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strategies include </a:t>
            </a:r>
            <a:r>
              <a:rPr lang="en-US" dirty="0" err="1"/>
              <a:t>Spplemental</a:t>
            </a:r>
            <a:r>
              <a:rPr lang="en-US" dirty="0"/>
              <a:t> instruction, tutoring, dedicated workshops in lab and peer mentoring</a:t>
            </a:r>
          </a:p>
        </p:txBody>
      </p:sp>
      <p:sp>
        <p:nvSpPr>
          <p:cNvPr id="4" name="Slide Number Placeholder 3"/>
          <p:cNvSpPr>
            <a:spLocks noGrp="1"/>
          </p:cNvSpPr>
          <p:nvPr>
            <p:ph type="sldNum" sz="quarter" idx="5"/>
          </p:nvPr>
        </p:nvSpPr>
        <p:spPr/>
        <p:txBody>
          <a:bodyPr/>
          <a:lstStyle/>
          <a:p>
            <a:fld id="{38010347-2887-4841-98F5-C9D4F700DC2F}" type="slidenum">
              <a:rPr lang="en-US" smtClean="0"/>
              <a:t>6</a:t>
            </a:fld>
            <a:endParaRPr lang="en-US"/>
          </a:p>
        </p:txBody>
      </p:sp>
    </p:spTree>
    <p:extLst>
      <p:ext uri="{BB962C8B-B14F-4D97-AF65-F5344CB8AC3E}">
        <p14:creationId xmlns:p14="http://schemas.microsoft.com/office/powerpoint/2010/main" val="541816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summer 2018 we found a space on the  science </a:t>
            </a:r>
            <a:r>
              <a:rPr lang="en-US" dirty="0" err="1"/>
              <a:t>wing,,where</a:t>
            </a:r>
            <a:r>
              <a:rPr lang="en-US" dirty="0"/>
              <a:t> chemistry department is to- to convert into a stem studio. The room is has tables, chairs, computers, books an book shelf and whiteboards on both sides of the rooms for students to write, for group studies and solve problems.</a:t>
            </a:r>
          </a:p>
          <a:p>
            <a:endParaRPr lang="en-US" dirty="0"/>
          </a:p>
          <a:p>
            <a:endParaRPr lang="en-US" dirty="0"/>
          </a:p>
          <a:p>
            <a:r>
              <a:rPr lang="en-US" dirty="0"/>
              <a:t>-STEM</a:t>
            </a:r>
            <a:r>
              <a:rPr lang="en-US" baseline="0" dirty="0"/>
              <a:t> Studio: is </a:t>
            </a:r>
            <a:r>
              <a:rPr lang="en-US" baseline="0" dirty="0" err="1"/>
              <a:t>normlally</a:t>
            </a:r>
            <a:r>
              <a:rPr lang="en-US" baseline="0" dirty="0"/>
              <a:t> Staffed by STEM Peer Mentors (student workers), who are available to students for extra support, seeking out university resources, etc. </a:t>
            </a:r>
          </a:p>
          <a:p>
            <a:r>
              <a:rPr lang="en-US" baseline="0" dirty="0"/>
              <a:t>-we arrange and organize Outreach Workshops in the stem studio and student organizations gather for their meetings</a:t>
            </a:r>
          </a:p>
          <a:p>
            <a:r>
              <a:rPr lang="en-US" baseline="0" dirty="0"/>
              <a:t>-We started offering HSI Faculty Institute through STEM studio last year, where faculty professional development opportunities are offered/</a:t>
            </a:r>
          </a:p>
          <a:p>
            <a:endParaRPr lang="en-US" baseline="0" dirty="0"/>
          </a:p>
          <a:p>
            <a:r>
              <a:rPr lang="en-US" baseline="0" dirty="0"/>
              <a:t>Experts in culturally </a:t>
            </a:r>
            <a:r>
              <a:rPr lang="en-US" baseline="0" dirty="0" err="1"/>
              <a:t>relavant</a:t>
            </a:r>
            <a:r>
              <a:rPr lang="en-US" baseline="0" dirty="0"/>
              <a:t> pedagogies, and inclusive teaching </a:t>
            </a:r>
            <a:r>
              <a:rPr lang="en-US" baseline="0" dirty="0" err="1"/>
              <a:t>nd</a:t>
            </a:r>
            <a:r>
              <a:rPr lang="en-US" baseline="0" dirty="0"/>
              <a:t> </a:t>
            </a:r>
            <a:r>
              <a:rPr lang="en-US" baseline="0" dirty="0" err="1"/>
              <a:t>learing</a:t>
            </a:r>
            <a:r>
              <a:rPr lang="en-US" baseline="0" dirty="0"/>
              <a:t> are  invited for faculty professional development-</a:t>
            </a:r>
            <a:endParaRPr lang="en-US" dirty="0"/>
          </a:p>
        </p:txBody>
      </p:sp>
      <p:sp>
        <p:nvSpPr>
          <p:cNvPr id="4" name="Slide Number Placeholder 3"/>
          <p:cNvSpPr>
            <a:spLocks noGrp="1"/>
          </p:cNvSpPr>
          <p:nvPr>
            <p:ph type="sldNum" sz="quarter" idx="10"/>
          </p:nvPr>
        </p:nvSpPr>
        <p:spPr/>
        <p:txBody>
          <a:bodyPr/>
          <a:lstStyle/>
          <a:p>
            <a:fld id="{321BD278-D829-438D-B80B-C8FCBE707EC7}" type="slidenum">
              <a:rPr lang="en-US" smtClean="0"/>
              <a:t>7</a:t>
            </a:fld>
            <a:endParaRPr lang="en-US"/>
          </a:p>
        </p:txBody>
      </p:sp>
    </p:spTree>
    <p:extLst>
      <p:ext uri="{BB962C8B-B14F-4D97-AF65-F5344CB8AC3E}">
        <p14:creationId xmlns:p14="http://schemas.microsoft.com/office/powerpoint/2010/main" val="2167128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 target challenging courses</a:t>
            </a:r>
          </a:p>
          <a:p>
            <a:r>
              <a:rPr lang="en-US" dirty="0"/>
              <a:t>offer 50 min twice a week sessions at a time convenient for students</a:t>
            </a:r>
          </a:p>
          <a:p>
            <a:r>
              <a:rPr lang="en-US" dirty="0"/>
              <a:t>this is </a:t>
            </a:r>
            <a:r>
              <a:rPr lang="en-US" dirty="0" err="1"/>
              <a:t>volnunteery</a:t>
            </a:r>
            <a:r>
              <a:rPr lang="en-US" dirty="0"/>
              <a:t>, confidential and free</a:t>
            </a:r>
          </a:p>
          <a:p>
            <a:r>
              <a:rPr lang="en-US" dirty="0"/>
              <a:t>so sign up </a:t>
            </a:r>
            <a:r>
              <a:rPr lang="en-US" dirty="0" err="1"/>
              <a:t>needed..just</a:t>
            </a:r>
            <a:r>
              <a:rPr lang="en-US" dirty="0"/>
              <a:t> show up</a:t>
            </a:r>
          </a:p>
          <a:p>
            <a:r>
              <a:rPr lang="en-US" dirty="0"/>
              <a:t>SI leaders are two students who took the course and excelled in it..</a:t>
            </a:r>
          </a:p>
          <a:p>
            <a:endParaRPr lang="en-US" dirty="0"/>
          </a:p>
          <a:p>
            <a:r>
              <a:rPr lang="en-US" dirty="0"/>
              <a:t>they played games, </a:t>
            </a:r>
            <a:r>
              <a:rPr lang="en-US" dirty="0" err="1"/>
              <a:t>jeopedy</a:t>
            </a:r>
            <a:r>
              <a:rPr lang="en-US" dirty="0"/>
              <a:t> and practice problems and so on </a:t>
            </a:r>
          </a:p>
        </p:txBody>
      </p:sp>
      <p:sp>
        <p:nvSpPr>
          <p:cNvPr id="4" name="Slide Number Placeholder 3"/>
          <p:cNvSpPr>
            <a:spLocks noGrp="1"/>
          </p:cNvSpPr>
          <p:nvPr>
            <p:ph type="sldNum" sz="quarter" idx="5"/>
          </p:nvPr>
        </p:nvSpPr>
        <p:spPr/>
        <p:txBody>
          <a:bodyPr/>
          <a:lstStyle/>
          <a:p>
            <a:fld id="{38010347-2887-4841-98F5-C9D4F700DC2F}" type="slidenum">
              <a:rPr lang="en-US" smtClean="0"/>
              <a:t>8</a:t>
            </a:fld>
            <a:endParaRPr lang="en-US"/>
          </a:p>
        </p:txBody>
      </p:sp>
    </p:spTree>
    <p:extLst>
      <p:ext uri="{BB962C8B-B14F-4D97-AF65-F5344CB8AC3E}">
        <p14:creationId xmlns:p14="http://schemas.microsoft.com/office/powerpoint/2010/main" val="2994303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  </a:t>
            </a:r>
            <a:r>
              <a:rPr lang="en-US" dirty="0" err="1"/>
              <a:t>offereng</a:t>
            </a:r>
            <a:endParaRPr lang="en-US" dirty="0"/>
          </a:p>
          <a:p>
            <a:r>
              <a:rPr lang="en-US" dirty="0"/>
              <a:t>trained tutors</a:t>
            </a:r>
          </a:p>
          <a:p>
            <a:r>
              <a:rPr lang="en-US" dirty="0"/>
              <a:t>one on one tutoring possible</a:t>
            </a:r>
          </a:p>
          <a:p>
            <a:endParaRPr lang="en-US" dirty="0"/>
          </a:p>
          <a:p>
            <a:r>
              <a:rPr lang="en-US" dirty="0"/>
              <a:t>hour long sessions</a:t>
            </a:r>
          </a:p>
          <a:p>
            <a:r>
              <a:rPr lang="en-US" dirty="0"/>
              <a:t>sign up for sessions </a:t>
            </a:r>
          </a:p>
        </p:txBody>
      </p:sp>
      <p:sp>
        <p:nvSpPr>
          <p:cNvPr id="4" name="Slide Number Placeholder 3"/>
          <p:cNvSpPr>
            <a:spLocks noGrp="1"/>
          </p:cNvSpPr>
          <p:nvPr>
            <p:ph type="sldNum" sz="quarter" idx="5"/>
          </p:nvPr>
        </p:nvSpPr>
        <p:spPr/>
        <p:txBody>
          <a:bodyPr/>
          <a:lstStyle/>
          <a:p>
            <a:fld id="{38010347-2887-4841-98F5-C9D4F700DC2F}" type="slidenum">
              <a:rPr lang="en-US" smtClean="0"/>
              <a:t>9</a:t>
            </a:fld>
            <a:endParaRPr lang="en-US"/>
          </a:p>
        </p:txBody>
      </p:sp>
    </p:spTree>
    <p:extLst>
      <p:ext uri="{BB962C8B-B14F-4D97-AF65-F5344CB8AC3E}">
        <p14:creationId xmlns:p14="http://schemas.microsoft.com/office/powerpoint/2010/main" val="2992650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2/7/2020</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839200" y="355600"/>
            <a:ext cx="2743200" cy="365125"/>
          </a:xfrm>
        </p:spPr>
        <p:txBody>
          <a:bodyPr/>
          <a:lstStyle/>
          <a:p>
            <a:fld id="{4F0D949F-FD50-4E19-8031-BD95A2A0DDF7}" type="slidenum">
              <a:rPr lang="en-US" smtClean="0"/>
              <a:t>‹#›</a:t>
            </a:fld>
            <a:endParaRPr lang="en-US"/>
          </a:p>
        </p:txBody>
      </p:sp>
    </p:spTree>
    <p:extLst>
      <p:ext uri="{BB962C8B-B14F-4D97-AF65-F5344CB8AC3E}">
        <p14:creationId xmlns:p14="http://schemas.microsoft.com/office/powerpoint/2010/main" val="3145015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2/7/2020</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D949F-FD50-4E19-8031-BD95A2A0DDF7}" type="slidenum">
              <a:rPr lang="en-US" smtClean="0"/>
              <a:t>‹#›</a:t>
            </a:fld>
            <a:endParaRPr lang="en-US"/>
          </a:p>
        </p:txBody>
      </p:sp>
    </p:spTree>
    <p:extLst>
      <p:ext uri="{BB962C8B-B14F-4D97-AF65-F5344CB8AC3E}">
        <p14:creationId xmlns:p14="http://schemas.microsoft.com/office/powerpoint/2010/main" val="1242636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2/7/2020</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D949F-FD50-4E19-8031-BD95A2A0DDF7}" type="slidenum">
              <a:rPr lang="en-US" smtClean="0"/>
              <a:t>‹#›</a:t>
            </a:fld>
            <a:endParaRPr lang="en-US"/>
          </a:p>
        </p:txBody>
      </p:sp>
    </p:spTree>
    <p:extLst>
      <p:ext uri="{BB962C8B-B14F-4D97-AF65-F5344CB8AC3E}">
        <p14:creationId xmlns:p14="http://schemas.microsoft.com/office/powerpoint/2010/main" val="166497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2/7/2020</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D949F-FD50-4E19-8031-BD95A2A0DDF7}" type="slidenum">
              <a:rPr lang="en-US" smtClean="0"/>
              <a:t>‹#›</a:t>
            </a:fld>
            <a:endParaRPr lang="en-US"/>
          </a:p>
        </p:txBody>
      </p:sp>
    </p:spTree>
    <p:extLst>
      <p:ext uri="{BB962C8B-B14F-4D97-AF65-F5344CB8AC3E}">
        <p14:creationId xmlns:p14="http://schemas.microsoft.com/office/powerpoint/2010/main" val="2036108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2/7/2020</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D949F-FD50-4E19-8031-BD95A2A0DDF7}" type="slidenum">
              <a:rPr lang="en-US" smtClean="0"/>
              <a:t>‹#›</a:t>
            </a:fld>
            <a:endParaRPr lang="en-US"/>
          </a:p>
        </p:txBody>
      </p:sp>
    </p:spTree>
    <p:extLst>
      <p:ext uri="{BB962C8B-B14F-4D97-AF65-F5344CB8AC3E}">
        <p14:creationId xmlns:p14="http://schemas.microsoft.com/office/powerpoint/2010/main" val="455076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2/7/2020</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0D949F-FD50-4E19-8031-BD95A2A0DDF7}" type="slidenum">
              <a:rPr lang="en-US" smtClean="0"/>
              <a:t>‹#›</a:t>
            </a:fld>
            <a:endParaRPr lang="en-US"/>
          </a:p>
        </p:txBody>
      </p:sp>
    </p:spTree>
    <p:extLst>
      <p:ext uri="{BB962C8B-B14F-4D97-AF65-F5344CB8AC3E}">
        <p14:creationId xmlns:p14="http://schemas.microsoft.com/office/powerpoint/2010/main" val="718327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2/7/2020</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0D949F-FD50-4E19-8031-BD95A2A0DDF7}" type="slidenum">
              <a:rPr lang="en-US" smtClean="0"/>
              <a:t>‹#›</a:t>
            </a:fld>
            <a:endParaRPr lang="en-US"/>
          </a:p>
        </p:txBody>
      </p:sp>
    </p:spTree>
    <p:extLst>
      <p:ext uri="{BB962C8B-B14F-4D97-AF65-F5344CB8AC3E}">
        <p14:creationId xmlns:p14="http://schemas.microsoft.com/office/powerpoint/2010/main" val="2622453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2/7/2020</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0D949F-FD50-4E19-8031-BD95A2A0DDF7}" type="slidenum">
              <a:rPr lang="en-US" smtClean="0"/>
              <a:t>‹#›</a:t>
            </a:fld>
            <a:endParaRPr lang="en-US"/>
          </a:p>
        </p:txBody>
      </p:sp>
    </p:spTree>
    <p:extLst>
      <p:ext uri="{BB962C8B-B14F-4D97-AF65-F5344CB8AC3E}">
        <p14:creationId xmlns:p14="http://schemas.microsoft.com/office/powerpoint/2010/main" val="636815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2/7/2020</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0D949F-FD50-4E19-8031-BD95A2A0DDF7}" type="slidenum">
              <a:rPr lang="en-US" smtClean="0"/>
              <a:t>‹#›</a:t>
            </a:fld>
            <a:endParaRPr lang="en-US"/>
          </a:p>
        </p:txBody>
      </p:sp>
    </p:spTree>
    <p:extLst>
      <p:ext uri="{BB962C8B-B14F-4D97-AF65-F5344CB8AC3E}">
        <p14:creationId xmlns:p14="http://schemas.microsoft.com/office/powerpoint/2010/main" val="1921931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2/7/2020</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0D949F-FD50-4E19-8031-BD95A2A0DDF7}" type="slidenum">
              <a:rPr lang="en-US" smtClean="0"/>
              <a:t>‹#›</a:t>
            </a:fld>
            <a:endParaRPr lang="en-US"/>
          </a:p>
        </p:txBody>
      </p:sp>
    </p:spTree>
    <p:extLst>
      <p:ext uri="{BB962C8B-B14F-4D97-AF65-F5344CB8AC3E}">
        <p14:creationId xmlns:p14="http://schemas.microsoft.com/office/powerpoint/2010/main" val="2704022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2/7/2020</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0D949F-FD50-4E19-8031-BD95A2A0DDF7}" type="slidenum">
              <a:rPr lang="en-US" smtClean="0"/>
              <a:t>‹#›</a:t>
            </a:fld>
            <a:endParaRPr lang="en-US"/>
          </a:p>
        </p:txBody>
      </p:sp>
    </p:spTree>
    <p:extLst>
      <p:ext uri="{BB962C8B-B14F-4D97-AF65-F5344CB8AC3E}">
        <p14:creationId xmlns:p14="http://schemas.microsoft.com/office/powerpoint/2010/main" val="418095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2/7/2020</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0D949F-FD50-4E19-8031-BD95A2A0DDF7}" type="slidenum">
              <a:rPr lang="en-US" smtClean="0"/>
              <a:t>‹#›</a:t>
            </a:fld>
            <a:endParaRPr lang="en-US"/>
          </a:p>
        </p:txBody>
      </p:sp>
      <p:pic>
        <p:nvPicPr>
          <p:cNvPr id="7" name="Picture 6"/>
          <p:cNvPicPr>
            <a:picLocks noChangeAspect="1"/>
          </p:cNvPicPr>
          <p:nvPr userDrawn="1"/>
        </p:nvPicPr>
        <p:blipFill>
          <a:blip r:embed="rId13"/>
          <a:stretch>
            <a:fillRect/>
          </a:stretch>
        </p:blipFill>
        <p:spPr>
          <a:xfrm>
            <a:off x="0" y="185738"/>
            <a:ext cx="2114550" cy="1107256"/>
          </a:xfrm>
          <a:prstGeom prst="rect">
            <a:avLst/>
          </a:prstGeom>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5807391"/>
            <a:ext cx="12191999" cy="1050609"/>
          </a:xfrm>
          <a:prstGeom prst="rect">
            <a:avLst/>
          </a:prstGeom>
        </p:spPr>
      </p:pic>
    </p:spTree>
    <p:extLst>
      <p:ext uri="{BB962C8B-B14F-4D97-AF65-F5344CB8AC3E}">
        <p14:creationId xmlns:p14="http://schemas.microsoft.com/office/powerpoint/2010/main" val="2184155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The ABCs of Student Success and Persistence in General Chemistry and Beyond</a:t>
            </a:r>
          </a:p>
        </p:txBody>
      </p:sp>
      <p:sp>
        <p:nvSpPr>
          <p:cNvPr id="3" name="Subtitle 2"/>
          <p:cNvSpPr>
            <a:spLocks noGrp="1"/>
          </p:cNvSpPr>
          <p:nvPr>
            <p:ph type="subTitle" idx="1"/>
          </p:nvPr>
        </p:nvSpPr>
        <p:spPr>
          <a:xfrm>
            <a:off x="1728951" y="2829528"/>
            <a:ext cx="8939049" cy="2641106"/>
          </a:xfrm>
        </p:spPr>
        <p:txBody>
          <a:bodyPr>
            <a:noAutofit/>
          </a:bodyPr>
          <a:lstStyle/>
          <a:p>
            <a:endParaRPr lang="en-US" sz="2800" dirty="0"/>
          </a:p>
          <a:p>
            <a:endParaRPr lang="en-US" sz="2800" dirty="0"/>
          </a:p>
          <a:p>
            <a:endParaRPr lang="en-US" sz="2800" dirty="0"/>
          </a:p>
          <a:p>
            <a:r>
              <a:rPr lang="en-US" sz="2800" dirty="0"/>
              <a:t>Bindhu Alappat, </a:t>
            </a:r>
          </a:p>
          <a:p>
            <a:r>
              <a:rPr lang="en-US" sz="2800" dirty="0"/>
              <a:t>Saint Xavier University, Chicago</a:t>
            </a:r>
          </a:p>
        </p:txBody>
      </p:sp>
      <p:sp>
        <p:nvSpPr>
          <p:cNvPr id="4" name="Slide Number Placeholder 3"/>
          <p:cNvSpPr>
            <a:spLocks noGrp="1"/>
          </p:cNvSpPr>
          <p:nvPr>
            <p:ph type="sldNum" sz="quarter" idx="12"/>
          </p:nvPr>
        </p:nvSpPr>
        <p:spPr/>
        <p:txBody>
          <a:bodyPr/>
          <a:lstStyle/>
          <a:p>
            <a:fld id="{4F0D949F-FD50-4E19-8031-BD95A2A0DDF7}" type="slidenum">
              <a:rPr lang="en-US" smtClean="0"/>
              <a:t>1</a:t>
            </a:fld>
            <a:endParaRPr lang="en-US"/>
          </a:p>
        </p:txBody>
      </p:sp>
    </p:spTree>
    <p:extLst>
      <p:ext uri="{BB962C8B-B14F-4D97-AF65-F5344CB8AC3E}">
        <p14:creationId xmlns:p14="http://schemas.microsoft.com/office/powerpoint/2010/main" val="2713345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87FBA-F199-AD46-B4FE-5A62D1F53653}"/>
              </a:ext>
            </a:extLst>
          </p:cNvPr>
          <p:cNvSpPr>
            <a:spLocks noGrp="1"/>
          </p:cNvSpPr>
          <p:nvPr>
            <p:ph type="title"/>
          </p:nvPr>
        </p:nvSpPr>
        <p:spPr/>
        <p:txBody>
          <a:bodyPr/>
          <a:lstStyle/>
          <a:p>
            <a:r>
              <a:rPr lang="en-US" dirty="0"/>
              <a:t>Workshops</a:t>
            </a:r>
          </a:p>
        </p:txBody>
      </p:sp>
      <p:sp>
        <p:nvSpPr>
          <p:cNvPr id="3" name="Content Placeholder 2">
            <a:extLst>
              <a:ext uri="{FF2B5EF4-FFF2-40B4-BE49-F238E27FC236}">
                <a16:creationId xmlns:a16="http://schemas.microsoft.com/office/drawing/2014/main" id="{8369EC91-05CD-D342-9959-3B0C13E696FE}"/>
              </a:ext>
            </a:extLst>
          </p:cNvPr>
          <p:cNvSpPr>
            <a:spLocks noGrp="1"/>
          </p:cNvSpPr>
          <p:nvPr>
            <p:ph idx="1"/>
          </p:nvPr>
        </p:nvSpPr>
        <p:spPr/>
        <p:txBody>
          <a:bodyPr/>
          <a:lstStyle/>
          <a:p>
            <a:r>
              <a:rPr lang="en-US" dirty="0"/>
              <a:t>An hour in lab dedicated for workshop</a:t>
            </a:r>
          </a:p>
          <a:p>
            <a:r>
              <a:rPr lang="en-US" dirty="0"/>
              <a:t>POGIL type activities</a:t>
            </a:r>
          </a:p>
          <a:p>
            <a:r>
              <a:rPr lang="en-US" dirty="0"/>
              <a:t>Instructor Assistance always </a:t>
            </a:r>
          </a:p>
          <a:p>
            <a:r>
              <a:rPr lang="en-US" dirty="0"/>
              <a:t>Dedicated/ forced time to study</a:t>
            </a:r>
          </a:p>
          <a:p>
            <a:r>
              <a:rPr lang="en-US" dirty="0"/>
              <a:t>Activities related to what they learn in class and what they are going to perform in lab</a:t>
            </a:r>
          </a:p>
        </p:txBody>
      </p:sp>
      <p:sp>
        <p:nvSpPr>
          <p:cNvPr id="4" name="Slide Number Placeholder 3">
            <a:extLst>
              <a:ext uri="{FF2B5EF4-FFF2-40B4-BE49-F238E27FC236}">
                <a16:creationId xmlns:a16="http://schemas.microsoft.com/office/drawing/2014/main" id="{E3F270BF-7681-724B-BA6E-04BFECA20332}"/>
              </a:ext>
            </a:extLst>
          </p:cNvPr>
          <p:cNvSpPr>
            <a:spLocks noGrp="1"/>
          </p:cNvSpPr>
          <p:nvPr>
            <p:ph type="sldNum" sz="quarter" idx="12"/>
          </p:nvPr>
        </p:nvSpPr>
        <p:spPr/>
        <p:txBody>
          <a:bodyPr/>
          <a:lstStyle/>
          <a:p>
            <a:fld id="{4F0D949F-FD50-4E19-8031-BD95A2A0DDF7}" type="slidenum">
              <a:rPr lang="en-US" smtClean="0"/>
              <a:t>10</a:t>
            </a:fld>
            <a:endParaRPr lang="en-US"/>
          </a:p>
        </p:txBody>
      </p:sp>
    </p:spTree>
    <p:extLst>
      <p:ext uri="{BB962C8B-B14F-4D97-AF65-F5344CB8AC3E}">
        <p14:creationId xmlns:p14="http://schemas.microsoft.com/office/powerpoint/2010/main" val="1327259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97B48-1AC2-8E43-ACB0-A6415C39C941}"/>
              </a:ext>
            </a:extLst>
          </p:cNvPr>
          <p:cNvSpPr>
            <a:spLocks noGrp="1"/>
          </p:cNvSpPr>
          <p:nvPr>
            <p:ph type="title"/>
          </p:nvPr>
        </p:nvSpPr>
        <p:spPr/>
        <p:txBody>
          <a:bodyPr/>
          <a:lstStyle/>
          <a:p>
            <a:r>
              <a:rPr lang="en-US" dirty="0"/>
              <a:t>Peer Mentoring</a:t>
            </a:r>
          </a:p>
        </p:txBody>
      </p:sp>
      <p:sp>
        <p:nvSpPr>
          <p:cNvPr id="3" name="Content Placeholder 2">
            <a:extLst>
              <a:ext uri="{FF2B5EF4-FFF2-40B4-BE49-F238E27FC236}">
                <a16:creationId xmlns:a16="http://schemas.microsoft.com/office/drawing/2014/main" id="{11B97866-CEA6-2544-A753-8D95561BF799}"/>
              </a:ext>
            </a:extLst>
          </p:cNvPr>
          <p:cNvSpPr>
            <a:spLocks noGrp="1"/>
          </p:cNvSpPr>
          <p:nvPr>
            <p:ph idx="1"/>
          </p:nvPr>
        </p:nvSpPr>
        <p:spPr/>
        <p:txBody>
          <a:bodyPr>
            <a:normAutofit/>
          </a:bodyPr>
          <a:lstStyle/>
          <a:p>
            <a:pPr lvl="2"/>
            <a:r>
              <a:rPr lang="en-US" sz="3600" dirty="0"/>
              <a:t>Academic skills</a:t>
            </a:r>
            <a:endParaRPr lang="en-US" sz="4400" dirty="0"/>
          </a:p>
          <a:p>
            <a:pPr lvl="3"/>
            <a:r>
              <a:rPr lang="en-US" sz="3200" dirty="0"/>
              <a:t>Study skills, time management, communicating with professors, schedule building, rewriting notes, connecting to university resources, etc. </a:t>
            </a:r>
            <a:endParaRPr lang="en-US" sz="4000" dirty="0"/>
          </a:p>
          <a:p>
            <a:pPr lvl="2"/>
            <a:r>
              <a:rPr lang="en-US" sz="3600" dirty="0"/>
              <a:t>Small group or one-on-one</a:t>
            </a:r>
            <a:endParaRPr lang="en-US" sz="4400" dirty="0"/>
          </a:p>
          <a:p>
            <a:endParaRPr lang="en-US" sz="4400" dirty="0"/>
          </a:p>
        </p:txBody>
      </p:sp>
      <p:sp>
        <p:nvSpPr>
          <p:cNvPr id="4" name="Slide Number Placeholder 3">
            <a:extLst>
              <a:ext uri="{FF2B5EF4-FFF2-40B4-BE49-F238E27FC236}">
                <a16:creationId xmlns:a16="http://schemas.microsoft.com/office/drawing/2014/main" id="{74ABB582-F2B2-1542-8BF5-8C1C99339CD7}"/>
              </a:ext>
            </a:extLst>
          </p:cNvPr>
          <p:cNvSpPr>
            <a:spLocks noGrp="1"/>
          </p:cNvSpPr>
          <p:nvPr>
            <p:ph type="sldNum" sz="quarter" idx="12"/>
          </p:nvPr>
        </p:nvSpPr>
        <p:spPr/>
        <p:txBody>
          <a:bodyPr/>
          <a:lstStyle/>
          <a:p>
            <a:fld id="{4F0D949F-FD50-4E19-8031-BD95A2A0DDF7}" type="slidenum">
              <a:rPr lang="en-US" smtClean="0"/>
              <a:t>11</a:t>
            </a:fld>
            <a:endParaRPr lang="en-US"/>
          </a:p>
        </p:txBody>
      </p:sp>
    </p:spTree>
    <p:extLst>
      <p:ext uri="{BB962C8B-B14F-4D97-AF65-F5344CB8AC3E}">
        <p14:creationId xmlns:p14="http://schemas.microsoft.com/office/powerpoint/2010/main" val="3967012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F37F64F-0FF5-284F-AD27-1F9472E67E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352" y="1508760"/>
            <a:ext cx="6827520" cy="3840480"/>
          </a:xfrm>
        </p:spPr>
      </p:pic>
      <p:sp>
        <p:nvSpPr>
          <p:cNvPr id="4" name="Slide Number Placeholder 3">
            <a:extLst>
              <a:ext uri="{FF2B5EF4-FFF2-40B4-BE49-F238E27FC236}">
                <a16:creationId xmlns:a16="http://schemas.microsoft.com/office/drawing/2014/main" id="{B90C20B8-4DB4-BA43-AB26-F89A690EDE11}"/>
              </a:ext>
            </a:extLst>
          </p:cNvPr>
          <p:cNvSpPr>
            <a:spLocks noGrp="1"/>
          </p:cNvSpPr>
          <p:nvPr>
            <p:ph type="sldNum" sz="quarter" idx="12"/>
          </p:nvPr>
        </p:nvSpPr>
        <p:spPr/>
        <p:txBody>
          <a:bodyPr/>
          <a:lstStyle/>
          <a:p>
            <a:fld id="{4F0D949F-FD50-4E19-8031-BD95A2A0DDF7}" type="slidenum">
              <a:rPr lang="en-US" smtClean="0"/>
              <a:t>12</a:t>
            </a:fld>
            <a:endParaRPr lang="en-US"/>
          </a:p>
        </p:txBody>
      </p:sp>
      <p:pic>
        <p:nvPicPr>
          <p:cNvPr id="8" name="Picture 7">
            <a:extLst>
              <a:ext uri="{FF2B5EF4-FFF2-40B4-BE49-F238E27FC236}">
                <a16:creationId xmlns:a16="http://schemas.microsoft.com/office/drawing/2014/main" id="{47E2B644-C646-8F4C-87E4-D90665C9A4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565" y="0"/>
            <a:ext cx="5219487" cy="2935961"/>
          </a:xfrm>
          <a:prstGeom prst="rect">
            <a:avLst/>
          </a:prstGeom>
        </p:spPr>
      </p:pic>
      <p:pic>
        <p:nvPicPr>
          <p:cNvPr id="10" name="Picture 9">
            <a:extLst>
              <a:ext uri="{FF2B5EF4-FFF2-40B4-BE49-F238E27FC236}">
                <a16:creationId xmlns:a16="http://schemas.microsoft.com/office/drawing/2014/main" id="{876EAF7E-AB9B-4D48-81F5-1EF62EB16D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6566" y="3007638"/>
            <a:ext cx="5219486" cy="2935961"/>
          </a:xfrm>
          <a:prstGeom prst="rect">
            <a:avLst/>
          </a:prstGeom>
        </p:spPr>
      </p:pic>
    </p:spTree>
    <p:extLst>
      <p:ext uri="{BB962C8B-B14F-4D97-AF65-F5344CB8AC3E}">
        <p14:creationId xmlns:p14="http://schemas.microsoft.com/office/powerpoint/2010/main" val="2152335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42606743"/>
              </p:ext>
            </p:extLst>
          </p:nvPr>
        </p:nvGraphicFramePr>
        <p:xfrm>
          <a:off x="838201" y="1690688"/>
          <a:ext cx="10515599" cy="1887411"/>
        </p:xfrm>
        <a:graphic>
          <a:graphicData uri="http://schemas.openxmlformats.org/drawingml/2006/table">
            <a:tbl>
              <a:tblPr firstRow="1" firstCol="1" bandRow="1"/>
              <a:tblGrid>
                <a:gridCol w="1411453">
                  <a:extLst>
                    <a:ext uri="{9D8B030D-6E8A-4147-A177-3AD203B41FA5}">
                      <a16:colId xmlns:a16="http://schemas.microsoft.com/office/drawing/2014/main" val="1173529929"/>
                    </a:ext>
                  </a:extLst>
                </a:gridCol>
                <a:gridCol w="2024395">
                  <a:extLst>
                    <a:ext uri="{9D8B030D-6E8A-4147-A177-3AD203B41FA5}">
                      <a16:colId xmlns:a16="http://schemas.microsoft.com/office/drawing/2014/main" val="3472995995"/>
                    </a:ext>
                  </a:extLst>
                </a:gridCol>
                <a:gridCol w="1619514">
                  <a:extLst>
                    <a:ext uri="{9D8B030D-6E8A-4147-A177-3AD203B41FA5}">
                      <a16:colId xmlns:a16="http://schemas.microsoft.com/office/drawing/2014/main" val="2469936365"/>
                    </a:ext>
                  </a:extLst>
                </a:gridCol>
                <a:gridCol w="1619514">
                  <a:extLst>
                    <a:ext uri="{9D8B030D-6E8A-4147-A177-3AD203B41FA5}">
                      <a16:colId xmlns:a16="http://schemas.microsoft.com/office/drawing/2014/main" val="2371364260"/>
                    </a:ext>
                  </a:extLst>
                </a:gridCol>
                <a:gridCol w="1919799">
                  <a:extLst>
                    <a:ext uri="{9D8B030D-6E8A-4147-A177-3AD203B41FA5}">
                      <a16:colId xmlns:a16="http://schemas.microsoft.com/office/drawing/2014/main" val="1808004889"/>
                    </a:ext>
                  </a:extLst>
                </a:gridCol>
                <a:gridCol w="1920924">
                  <a:extLst>
                    <a:ext uri="{9D8B030D-6E8A-4147-A177-3AD203B41FA5}">
                      <a16:colId xmlns:a16="http://schemas.microsoft.com/office/drawing/2014/main" val="3732228285"/>
                    </a:ext>
                  </a:extLst>
                </a:gridCol>
              </a:tblGrid>
              <a:tr h="348036">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CHEM 111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2010-2013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Earned an SXU Degree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dirty="0"/>
                    </a:p>
                  </a:txBody>
                  <a:tcPr/>
                </a:tc>
                <a:tc gridSpan="2">
                  <a:txBody>
                    <a:bodyPr/>
                    <a:lstStyle/>
                    <a:p>
                      <a:pPr marL="0" marR="0" algn="ctr">
                        <a:lnSpc>
                          <a:spcPct val="107000"/>
                        </a:lnSpc>
                        <a:spcBef>
                          <a:spcPts val="0"/>
                        </a:spcBef>
                        <a:spcAft>
                          <a:spcPts val="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Earned an SXU STEM Degree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410540800"/>
                  </a:ext>
                </a:extLst>
              </a:tr>
              <a:tr h="348036">
                <a:tc>
                  <a:txBody>
                    <a:bodyPr/>
                    <a:lstStyle/>
                    <a:p>
                      <a:pPr marL="0" marR="0">
                        <a:lnSpc>
                          <a:spcPct val="107000"/>
                        </a:lnSpc>
                        <a:spcBef>
                          <a:spcPts val="0"/>
                        </a:spcBef>
                        <a:spcAft>
                          <a:spcPts val="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TOTAL</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208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63.2%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147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44.7%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9513677"/>
                  </a:ext>
                </a:extLst>
              </a:tr>
              <a:tr h="348036">
                <a:tc>
                  <a:txBody>
                    <a:bodyPr/>
                    <a:lstStyle/>
                    <a:p>
                      <a:pPr marL="0" marR="0">
                        <a:lnSpc>
                          <a:spcPct val="107000"/>
                        </a:lnSpc>
                        <a:spcBef>
                          <a:spcPts val="0"/>
                        </a:spcBef>
                        <a:spcAft>
                          <a:spcPts val="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ABC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222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161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72.5%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58.1%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753234"/>
                  </a:ext>
                </a:extLst>
              </a:tr>
              <a:tr h="348036">
                <a:tc>
                  <a:txBody>
                    <a:bodyPr/>
                    <a:lstStyle/>
                    <a:p>
                      <a:pPr marL="0" marR="0">
                        <a:lnSpc>
                          <a:spcPct val="107000"/>
                        </a:lnSpc>
                        <a:spcBef>
                          <a:spcPts val="0"/>
                        </a:spcBef>
                        <a:spcAft>
                          <a:spcPts val="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DFW</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43.9%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7854296"/>
                  </a:ext>
                </a:extLst>
              </a:tr>
            </a:tbl>
          </a:graphicData>
        </a:graphic>
      </p:graphicFrame>
      <p:sp>
        <p:nvSpPr>
          <p:cNvPr id="4" name="Slide Number Placeholder 3"/>
          <p:cNvSpPr>
            <a:spLocks noGrp="1"/>
          </p:cNvSpPr>
          <p:nvPr>
            <p:ph type="sldNum" sz="quarter" idx="12"/>
          </p:nvPr>
        </p:nvSpPr>
        <p:spPr/>
        <p:txBody>
          <a:bodyPr/>
          <a:lstStyle/>
          <a:p>
            <a:fld id="{4F0D949F-FD50-4E19-8031-BD95A2A0DDF7}" type="slidenum">
              <a:rPr lang="en-US" smtClean="0"/>
              <a:t>13</a:t>
            </a:fld>
            <a:endParaRPr lang="en-US"/>
          </a:p>
        </p:txBody>
      </p:sp>
      <p:graphicFrame>
        <p:nvGraphicFramePr>
          <p:cNvPr id="7" name="Content Placeholder 4">
            <a:extLst>
              <a:ext uri="{FF2B5EF4-FFF2-40B4-BE49-F238E27FC236}">
                <a16:creationId xmlns:a16="http://schemas.microsoft.com/office/drawing/2014/main" id="{F4232349-9156-1A45-91B1-90DAFF636FD7}"/>
              </a:ext>
            </a:extLst>
          </p:cNvPr>
          <p:cNvGraphicFramePr>
            <a:graphicFrameLocks/>
          </p:cNvGraphicFramePr>
          <p:nvPr>
            <p:extLst>
              <p:ext uri="{D42A27DB-BD31-4B8C-83A1-F6EECF244321}">
                <p14:modId xmlns:p14="http://schemas.microsoft.com/office/powerpoint/2010/main" val="3008027738"/>
              </p:ext>
            </p:extLst>
          </p:nvPr>
        </p:nvGraphicFramePr>
        <p:xfrm>
          <a:off x="838200" y="3583518"/>
          <a:ext cx="10515599" cy="1887411"/>
        </p:xfrm>
        <a:graphic>
          <a:graphicData uri="http://schemas.openxmlformats.org/drawingml/2006/table">
            <a:tbl>
              <a:tblPr firstRow="1" firstCol="1" bandRow="1"/>
              <a:tblGrid>
                <a:gridCol w="1411453">
                  <a:extLst>
                    <a:ext uri="{9D8B030D-6E8A-4147-A177-3AD203B41FA5}">
                      <a16:colId xmlns:a16="http://schemas.microsoft.com/office/drawing/2014/main" val="1173529929"/>
                    </a:ext>
                  </a:extLst>
                </a:gridCol>
                <a:gridCol w="2024395">
                  <a:extLst>
                    <a:ext uri="{9D8B030D-6E8A-4147-A177-3AD203B41FA5}">
                      <a16:colId xmlns:a16="http://schemas.microsoft.com/office/drawing/2014/main" val="3472995995"/>
                    </a:ext>
                  </a:extLst>
                </a:gridCol>
                <a:gridCol w="1619514">
                  <a:extLst>
                    <a:ext uri="{9D8B030D-6E8A-4147-A177-3AD203B41FA5}">
                      <a16:colId xmlns:a16="http://schemas.microsoft.com/office/drawing/2014/main" val="2469936365"/>
                    </a:ext>
                  </a:extLst>
                </a:gridCol>
                <a:gridCol w="1619514">
                  <a:extLst>
                    <a:ext uri="{9D8B030D-6E8A-4147-A177-3AD203B41FA5}">
                      <a16:colId xmlns:a16="http://schemas.microsoft.com/office/drawing/2014/main" val="2371364260"/>
                    </a:ext>
                  </a:extLst>
                </a:gridCol>
                <a:gridCol w="1919799">
                  <a:extLst>
                    <a:ext uri="{9D8B030D-6E8A-4147-A177-3AD203B41FA5}">
                      <a16:colId xmlns:a16="http://schemas.microsoft.com/office/drawing/2014/main" val="1808004889"/>
                    </a:ext>
                  </a:extLst>
                </a:gridCol>
                <a:gridCol w="1920924">
                  <a:extLst>
                    <a:ext uri="{9D8B030D-6E8A-4147-A177-3AD203B41FA5}">
                      <a16:colId xmlns:a16="http://schemas.microsoft.com/office/drawing/2014/main" val="3732228285"/>
                    </a:ext>
                  </a:extLst>
                </a:gridCol>
              </a:tblGrid>
              <a:tr h="348036">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CHEM 111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2014-2018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Earned an SXU Degree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dirty="0"/>
                    </a:p>
                  </a:txBody>
                  <a:tcPr/>
                </a:tc>
                <a:tc gridSpan="2">
                  <a:txBody>
                    <a:bodyPr/>
                    <a:lstStyle/>
                    <a:p>
                      <a:pPr marL="0" marR="0" algn="ctr">
                        <a:lnSpc>
                          <a:spcPct val="107000"/>
                        </a:lnSpc>
                        <a:spcBef>
                          <a:spcPts val="0"/>
                        </a:spcBef>
                        <a:spcAft>
                          <a:spcPts val="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Earned an SXU STEM Degree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410540800"/>
                  </a:ext>
                </a:extLst>
              </a:tr>
              <a:tr h="348036">
                <a:tc>
                  <a:txBody>
                    <a:bodyPr/>
                    <a:lstStyle/>
                    <a:p>
                      <a:pPr marL="0" marR="0">
                        <a:lnSpc>
                          <a:spcPct val="107000"/>
                        </a:lnSpc>
                        <a:spcBef>
                          <a:spcPts val="0"/>
                        </a:spcBef>
                        <a:spcAft>
                          <a:spcPts val="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TOTAL</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280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71.6%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228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58.3%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9513677"/>
                  </a:ext>
                </a:extLst>
              </a:tr>
              <a:tr h="348036">
                <a:tc>
                  <a:txBody>
                    <a:bodyPr/>
                    <a:lstStyle/>
                    <a:p>
                      <a:pPr marL="0" marR="0">
                        <a:lnSpc>
                          <a:spcPct val="107000"/>
                        </a:lnSpc>
                        <a:spcBef>
                          <a:spcPts val="0"/>
                        </a:spcBef>
                        <a:spcAft>
                          <a:spcPts val="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ABC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268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82.9%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215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66.3%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753234"/>
                  </a:ext>
                </a:extLst>
              </a:tr>
              <a:tr h="348036">
                <a:tc>
                  <a:txBody>
                    <a:bodyPr/>
                    <a:lstStyle/>
                    <a:p>
                      <a:pPr marL="0" marR="0">
                        <a:lnSpc>
                          <a:spcPct val="107000"/>
                        </a:lnSpc>
                        <a:spcBef>
                          <a:spcPts val="0"/>
                        </a:spcBef>
                        <a:spcAft>
                          <a:spcPts val="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DFW</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7854296"/>
                  </a:ext>
                </a:extLst>
              </a:tr>
            </a:tbl>
          </a:graphicData>
        </a:graphic>
      </p:graphicFrame>
    </p:spTree>
    <p:extLst>
      <p:ext uri="{BB962C8B-B14F-4D97-AF65-F5344CB8AC3E}">
        <p14:creationId xmlns:p14="http://schemas.microsoft.com/office/powerpoint/2010/main" val="1343625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929568-2AD9-9B4B-8811-F306B7F41F81}"/>
              </a:ext>
            </a:extLst>
          </p:cNvPr>
          <p:cNvSpPr>
            <a:spLocks noGrp="1"/>
          </p:cNvSpPr>
          <p:nvPr>
            <p:ph type="sldNum" sz="quarter" idx="12"/>
          </p:nvPr>
        </p:nvSpPr>
        <p:spPr/>
        <p:txBody>
          <a:bodyPr/>
          <a:lstStyle/>
          <a:p>
            <a:fld id="{4F0D949F-FD50-4E19-8031-BD95A2A0DDF7}" type="slidenum">
              <a:rPr lang="en-US" smtClean="0"/>
              <a:t>14</a:t>
            </a:fld>
            <a:endParaRPr lang="en-US"/>
          </a:p>
        </p:txBody>
      </p:sp>
      <p:graphicFrame>
        <p:nvGraphicFramePr>
          <p:cNvPr id="6" name="Table 5">
            <a:extLst>
              <a:ext uri="{FF2B5EF4-FFF2-40B4-BE49-F238E27FC236}">
                <a16:creationId xmlns:a16="http://schemas.microsoft.com/office/drawing/2014/main" id="{2A77F3E9-E730-C040-AF05-5F6AEA2A3B0E}"/>
              </a:ext>
            </a:extLst>
          </p:cNvPr>
          <p:cNvGraphicFramePr>
            <a:graphicFrameLocks noGrp="1"/>
          </p:cNvGraphicFramePr>
          <p:nvPr>
            <p:extLst>
              <p:ext uri="{D42A27DB-BD31-4B8C-83A1-F6EECF244321}">
                <p14:modId xmlns:p14="http://schemas.microsoft.com/office/powerpoint/2010/main" val="3773515274"/>
              </p:ext>
            </p:extLst>
          </p:nvPr>
        </p:nvGraphicFramePr>
        <p:xfrm>
          <a:off x="1627632" y="420624"/>
          <a:ext cx="9198864" cy="3265762"/>
        </p:xfrm>
        <a:graphic>
          <a:graphicData uri="http://schemas.openxmlformats.org/drawingml/2006/table">
            <a:tbl>
              <a:tblPr firstRow="1" bandRow="1">
                <a:tableStyleId>{F5AB1C69-6EDB-4FF4-983F-18BD219EF322}</a:tableStyleId>
              </a:tblPr>
              <a:tblGrid>
                <a:gridCol w="3066288">
                  <a:extLst>
                    <a:ext uri="{9D8B030D-6E8A-4147-A177-3AD203B41FA5}">
                      <a16:colId xmlns:a16="http://schemas.microsoft.com/office/drawing/2014/main" val="4207088528"/>
                    </a:ext>
                  </a:extLst>
                </a:gridCol>
                <a:gridCol w="3066288">
                  <a:extLst>
                    <a:ext uri="{9D8B030D-6E8A-4147-A177-3AD203B41FA5}">
                      <a16:colId xmlns:a16="http://schemas.microsoft.com/office/drawing/2014/main" val="1352542852"/>
                    </a:ext>
                  </a:extLst>
                </a:gridCol>
                <a:gridCol w="3066288">
                  <a:extLst>
                    <a:ext uri="{9D8B030D-6E8A-4147-A177-3AD203B41FA5}">
                      <a16:colId xmlns:a16="http://schemas.microsoft.com/office/drawing/2014/main" val="2231242682"/>
                    </a:ext>
                  </a:extLst>
                </a:gridCol>
              </a:tblGrid>
              <a:tr h="669882">
                <a:tc>
                  <a:txBody>
                    <a:bodyPr/>
                    <a:lstStyle/>
                    <a:p>
                      <a:r>
                        <a:rPr lang="en-US" dirty="0"/>
                        <a:t>Year/semester</a:t>
                      </a:r>
                    </a:p>
                  </a:txBody>
                  <a:tcPr/>
                </a:tc>
                <a:tc>
                  <a:txBody>
                    <a:bodyPr/>
                    <a:lstStyle/>
                    <a:p>
                      <a:r>
                        <a:rPr lang="en-US" dirty="0"/>
                        <a:t>ABC grades</a:t>
                      </a:r>
                    </a:p>
                  </a:txBody>
                  <a:tcPr/>
                </a:tc>
                <a:tc>
                  <a:txBody>
                    <a:bodyPr/>
                    <a:lstStyle/>
                    <a:p>
                      <a:r>
                        <a:rPr lang="en-US" dirty="0"/>
                        <a:t>DFW grades</a:t>
                      </a:r>
                    </a:p>
                  </a:txBody>
                  <a:tcPr/>
                </a:tc>
                <a:extLst>
                  <a:ext uri="{0D108BD9-81ED-4DB2-BD59-A6C34878D82A}">
                    <a16:rowId xmlns:a16="http://schemas.microsoft.com/office/drawing/2014/main" val="735151334"/>
                  </a:ext>
                </a:extLst>
              </a:tr>
              <a:tr h="370840">
                <a:tc>
                  <a:txBody>
                    <a:bodyPr/>
                    <a:lstStyle/>
                    <a:p>
                      <a:r>
                        <a:rPr lang="en-US" dirty="0"/>
                        <a:t>2010F</a:t>
                      </a:r>
                    </a:p>
                  </a:txBody>
                  <a:tcPr/>
                </a:tc>
                <a:tc>
                  <a:txBody>
                    <a:bodyPr/>
                    <a:lstStyle/>
                    <a:p>
                      <a:r>
                        <a:rPr lang="en-US" dirty="0"/>
                        <a:t>60.7</a:t>
                      </a:r>
                    </a:p>
                  </a:txBody>
                  <a:tcPr/>
                </a:tc>
                <a:tc>
                  <a:txBody>
                    <a:bodyPr/>
                    <a:lstStyle/>
                    <a:p>
                      <a:r>
                        <a:rPr lang="en-US" dirty="0"/>
                        <a:t>39.3</a:t>
                      </a:r>
                    </a:p>
                  </a:txBody>
                  <a:tcPr/>
                </a:tc>
                <a:extLst>
                  <a:ext uri="{0D108BD9-81ED-4DB2-BD59-A6C34878D82A}">
                    <a16:rowId xmlns:a16="http://schemas.microsoft.com/office/drawing/2014/main" val="2374871550"/>
                  </a:ext>
                </a:extLst>
              </a:tr>
              <a:tr h="370840">
                <a:tc>
                  <a:txBody>
                    <a:bodyPr/>
                    <a:lstStyle/>
                    <a:p>
                      <a:r>
                        <a:rPr lang="en-US" dirty="0"/>
                        <a:t>2013F</a:t>
                      </a:r>
                    </a:p>
                  </a:txBody>
                  <a:tcPr/>
                </a:tc>
                <a:tc>
                  <a:txBody>
                    <a:bodyPr/>
                    <a:lstStyle/>
                    <a:p>
                      <a:r>
                        <a:rPr lang="en-US" dirty="0"/>
                        <a:t>68.1</a:t>
                      </a:r>
                    </a:p>
                  </a:txBody>
                  <a:tcPr/>
                </a:tc>
                <a:tc>
                  <a:txBody>
                    <a:bodyPr/>
                    <a:lstStyle/>
                    <a:p>
                      <a:r>
                        <a:rPr lang="en-US" dirty="0"/>
                        <a:t>31.9</a:t>
                      </a:r>
                    </a:p>
                  </a:txBody>
                  <a:tcPr/>
                </a:tc>
                <a:extLst>
                  <a:ext uri="{0D108BD9-81ED-4DB2-BD59-A6C34878D82A}">
                    <a16:rowId xmlns:a16="http://schemas.microsoft.com/office/drawing/2014/main" val="2305530952"/>
                  </a:ext>
                </a:extLst>
              </a:tr>
              <a:tr h="370840">
                <a:tc>
                  <a:txBody>
                    <a:bodyPr/>
                    <a:lstStyle/>
                    <a:p>
                      <a:r>
                        <a:rPr lang="en-US" dirty="0"/>
                        <a:t>2014F</a:t>
                      </a:r>
                    </a:p>
                  </a:txBody>
                  <a:tcPr/>
                </a:tc>
                <a:tc>
                  <a:txBody>
                    <a:bodyPr/>
                    <a:lstStyle/>
                    <a:p>
                      <a:r>
                        <a:rPr lang="en-US" dirty="0"/>
                        <a:t>81.3</a:t>
                      </a:r>
                    </a:p>
                  </a:txBody>
                  <a:tcPr/>
                </a:tc>
                <a:tc>
                  <a:txBody>
                    <a:bodyPr/>
                    <a:lstStyle/>
                    <a:p>
                      <a:r>
                        <a:rPr lang="en-US" dirty="0"/>
                        <a:t>18.7</a:t>
                      </a:r>
                    </a:p>
                  </a:txBody>
                  <a:tcPr/>
                </a:tc>
                <a:extLst>
                  <a:ext uri="{0D108BD9-81ED-4DB2-BD59-A6C34878D82A}">
                    <a16:rowId xmlns:a16="http://schemas.microsoft.com/office/drawing/2014/main" val="2928355525"/>
                  </a:ext>
                </a:extLst>
              </a:tr>
              <a:tr h="370840">
                <a:tc>
                  <a:txBody>
                    <a:bodyPr/>
                    <a:lstStyle/>
                    <a:p>
                      <a:r>
                        <a:rPr lang="en-US" dirty="0"/>
                        <a:t>2014S</a:t>
                      </a:r>
                    </a:p>
                  </a:txBody>
                  <a:tcPr/>
                </a:tc>
                <a:tc>
                  <a:txBody>
                    <a:bodyPr/>
                    <a:lstStyle/>
                    <a:p>
                      <a:r>
                        <a:rPr lang="en-US" dirty="0"/>
                        <a:t>65.2</a:t>
                      </a:r>
                    </a:p>
                  </a:txBody>
                  <a:tcPr/>
                </a:tc>
                <a:tc>
                  <a:txBody>
                    <a:bodyPr/>
                    <a:lstStyle/>
                    <a:p>
                      <a:r>
                        <a:rPr lang="en-US" dirty="0"/>
                        <a:t>34.8</a:t>
                      </a:r>
                    </a:p>
                  </a:txBody>
                  <a:tcPr/>
                </a:tc>
                <a:extLst>
                  <a:ext uri="{0D108BD9-81ED-4DB2-BD59-A6C34878D82A}">
                    <a16:rowId xmlns:a16="http://schemas.microsoft.com/office/drawing/2014/main" val="3915569316"/>
                  </a:ext>
                </a:extLst>
              </a:tr>
              <a:tr h="370840">
                <a:tc>
                  <a:txBody>
                    <a:bodyPr/>
                    <a:lstStyle/>
                    <a:p>
                      <a:r>
                        <a:rPr lang="en-US" dirty="0"/>
                        <a:t>2015F</a:t>
                      </a:r>
                    </a:p>
                  </a:txBody>
                  <a:tcPr/>
                </a:tc>
                <a:tc>
                  <a:txBody>
                    <a:bodyPr/>
                    <a:lstStyle/>
                    <a:p>
                      <a:r>
                        <a:rPr lang="en-US" dirty="0"/>
                        <a:t>90.1</a:t>
                      </a:r>
                    </a:p>
                  </a:txBody>
                  <a:tcPr/>
                </a:tc>
                <a:tc>
                  <a:txBody>
                    <a:bodyPr/>
                    <a:lstStyle/>
                    <a:p>
                      <a:r>
                        <a:rPr lang="en-US" dirty="0"/>
                        <a:t>9.9</a:t>
                      </a:r>
                    </a:p>
                  </a:txBody>
                  <a:tcPr/>
                </a:tc>
                <a:extLst>
                  <a:ext uri="{0D108BD9-81ED-4DB2-BD59-A6C34878D82A}">
                    <a16:rowId xmlns:a16="http://schemas.microsoft.com/office/drawing/2014/main" val="2223928284"/>
                  </a:ext>
                </a:extLst>
              </a:tr>
              <a:tr h="370840">
                <a:tc>
                  <a:txBody>
                    <a:bodyPr/>
                    <a:lstStyle/>
                    <a:p>
                      <a:r>
                        <a:rPr lang="en-US" dirty="0"/>
                        <a:t>2015S</a:t>
                      </a:r>
                    </a:p>
                  </a:txBody>
                  <a:tcPr/>
                </a:tc>
                <a:tc>
                  <a:txBody>
                    <a:bodyPr/>
                    <a:lstStyle/>
                    <a:p>
                      <a:r>
                        <a:rPr lang="en-US" dirty="0"/>
                        <a:t>75.0</a:t>
                      </a:r>
                    </a:p>
                  </a:txBody>
                  <a:tcPr/>
                </a:tc>
                <a:tc>
                  <a:txBody>
                    <a:bodyPr/>
                    <a:lstStyle/>
                    <a:p>
                      <a:r>
                        <a:rPr lang="en-US" dirty="0"/>
                        <a:t>25.0</a:t>
                      </a:r>
                    </a:p>
                  </a:txBody>
                  <a:tcPr/>
                </a:tc>
                <a:extLst>
                  <a:ext uri="{0D108BD9-81ED-4DB2-BD59-A6C34878D82A}">
                    <a16:rowId xmlns:a16="http://schemas.microsoft.com/office/drawing/2014/main" val="760282762"/>
                  </a:ext>
                </a:extLst>
              </a:tr>
              <a:tr h="370840">
                <a:tc>
                  <a:txBody>
                    <a:bodyPr/>
                    <a:lstStyle/>
                    <a:p>
                      <a:r>
                        <a:rPr lang="en-US" dirty="0"/>
                        <a:t>2016</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314660461"/>
                  </a:ext>
                </a:extLst>
              </a:tr>
            </a:tbl>
          </a:graphicData>
        </a:graphic>
      </p:graphicFrame>
      <p:graphicFrame>
        <p:nvGraphicFramePr>
          <p:cNvPr id="13" name="Table 12">
            <a:extLst>
              <a:ext uri="{FF2B5EF4-FFF2-40B4-BE49-F238E27FC236}">
                <a16:creationId xmlns:a16="http://schemas.microsoft.com/office/drawing/2014/main" id="{AD56AB02-23FC-D74D-A014-53F4E4A4703C}"/>
              </a:ext>
            </a:extLst>
          </p:cNvPr>
          <p:cNvGraphicFramePr>
            <a:graphicFrameLocks noGrp="1"/>
          </p:cNvGraphicFramePr>
          <p:nvPr>
            <p:extLst>
              <p:ext uri="{D42A27DB-BD31-4B8C-83A1-F6EECF244321}">
                <p14:modId xmlns:p14="http://schemas.microsoft.com/office/powerpoint/2010/main" val="3901306904"/>
              </p:ext>
            </p:extLst>
          </p:nvPr>
        </p:nvGraphicFramePr>
        <p:xfrm>
          <a:off x="1627633" y="3748994"/>
          <a:ext cx="9198864" cy="2966720"/>
        </p:xfrm>
        <a:graphic>
          <a:graphicData uri="http://schemas.openxmlformats.org/drawingml/2006/table">
            <a:tbl>
              <a:tblPr firstRow="1" bandRow="1">
                <a:tableStyleId>{F5AB1C69-6EDB-4FF4-983F-18BD219EF322}</a:tableStyleId>
              </a:tblPr>
              <a:tblGrid>
                <a:gridCol w="3066288">
                  <a:extLst>
                    <a:ext uri="{9D8B030D-6E8A-4147-A177-3AD203B41FA5}">
                      <a16:colId xmlns:a16="http://schemas.microsoft.com/office/drawing/2014/main" val="4207088528"/>
                    </a:ext>
                  </a:extLst>
                </a:gridCol>
                <a:gridCol w="3066288">
                  <a:extLst>
                    <a:ext uri="{9D8B030D-6E8A-4147-A177-3AD203B41FA5}">
                      <a16:colId xmlns:a16="http://schemas.microsoft.com/office/drawing/2014/main" val="1352542852"/>
                    </a:ext>
                  </a:extLst>
                </a:gridCol>
                <a:gridCol w="3066288">
                  <a:extLst>
                    <a:ext uri="{9D8B030D-6E8A-4147-A177-3AD203B41FA5}">
                      <a16:colId xmlns:a16="http://schemas.microsoft.com/office/drawing/2014/main" val="2231242682"/>
                    </a:ext>
                  </a:extLst>
                </a:gridCol>
              </a:tblGrid>
              <a:tr h="370840">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735151334"/>
                  </a:ext>
                </a:extLst>
              </a:tr>
              <a:tr h="370840">
                <a:tc>
                  <a:txBody>
                    <a:bodyPr/>
                    <a:lstStyle/>
                    <a:p>
                      <a:r>
                        <a:rPr lang="en-US" dirty="0"/>
                        <a:t>2016S</a:t>
                      </a:r>
                    </a:p>
                  </a:txBody>
                  <a:tcPr/>
                </a:tc>
                <a:tc>
                  <a:txBody>
                    <a:bodyPr/>
                    <a:lstStyle/>
                    <a:p>
                      <a:r>
                        <a:rPr lang="en-US" dirty="0"/>
                        <a:t>86.4</a:t>
                      </a:r>
                    </a:p>
                  </a:txBody>
                  <a:tcPr/>
                </a:tc>
                <a:tc>
                  <a:txBody>
                    <a:bodyPr/>
                    <a:lstStyle/>
                    <a:p>
                      <a:r>
                        <a:rPr lang="en-US" dirty="0"/>
                        <a:t>13.6</a:t>
                      </a:r>
                    </a:p>
                  </a:txBody>
                  <a:tcPr/>
                </a:tc>
                <a:extLst>
                  <a:ext uri="{0D108BD9-81ED-4DB2-BD59-A6C34878D82A}">
                    <a16:rowId xmlns:a16="http://schemas.microsoft.com/office/drawing/2014/main" val="2374871550"/>
                  </a:ext>
                </a:extLst>
              </a:tr>
              <a:tr h="370840">
                <a:tc>
                  <a:txBody>
                    <a:bodyPr/>
                    <a:lstStyle/>
                    <a:p>
                      <a:r>
                        <a:rPr lang="en-US" dirty="0"/>
                        <a:t>2017F</a:t>
                      </a:r>
                    </a:p>
                  </a:txBody>
                  <a:tcPr/>
                </a:tc>
                <a:tc>
                  <a:txBody>
                    <a:bodyPr/>
                    <a:lstStyle/>
                    <a:p>
                      <a:r>
                        <a:rPr lang="en-US" dirty="0"/>
                        <a:t>81.5</a:t>
                      </a:r>
                    </a:p>
                  </a:txBody>
                  <a:tcPr/>
                </a:tc>
                <a:tc>
                  <a:txBody>
                    <a:bodyPr/>
                    <a:lstStyle/>
                    <a:p>
                      <a:r>
                        <a:rPr lang="en-US" dirty="0"/>
                        <a:t>18.5</a:t>
                      </a:r>
                    </a:p>
                  </a:txBody>
                  <a:tcPr/>
                </a:tc>
                <a:extLst>
                  <a:ext uri="{0D108BD9-81ED-4DB2-BD59-A6C34878D82A}">
                    <a16:rowId xmlns:a16="http://schemas.microsoft.com/office/drawing/2014/main" val="2305530952"/>
                  </a:ext>
                </a:extLst>
              </a:tr>
              <a:tr h="370840">
                <a:tc>
                  <a:txBody>
                    <a:bodyPr/>
                    <a:lstStyle/>
                    <a:p>
                      <a:r>
                        <a:rPr lang="en-US" dirty="0"/>
                        <a:t>2017S</a:t>
                      </a:r>
                    </a:p>
                  </a:txBody>
                  <a:tcPr/>
                </a:tc>
                <a:tc>
                  <a:txBody>
                    <a:bodyPr/>
                    <a:lstStyle/>
                    <a:p>
                      <a:r>
                        <a:rPr lang="en-US" dirty="0"/>
                        <a:t>82.1</a:t>
                      </a:r>
                    </a:p>
                  </a:txBody>
                  <a:tcPr/>
                </a:tc>
                <a:tc>
                  <a:txBody>
                    <a:bodyPr/>
                    <a:lstStyle/>
                    <a:p>
                      <a:r>
                        <a:rPr lang="en-US" dirty="0"/>
                        <a:t>17.9</a:t>
                      </a:r>
                    </a:p>
                  </a:txBody>
                  <a:tcPr/>
                </a:tc>
                <a:extLst>
                  <a:ext uri="{0D108BD9-81ED-4DB2-BD59-A6C34878D82A}">
                    <a16:rowId xmlns:a16="http://schemas.microsoft.com/office/drawing/2014/main" val="2928355525"/>
                  </a:ext>
                </a:extLst>
              </a:tr>
              <a:tr h="370840">
                <a:tc>
                  <a:txBody>
                    <a:bodyPr/>
                    <a:lstStyle/>
                    <a:p>
                      <a:r>
                        <a:rPr lang="en-US" dirty="0"/>
                        <a:t>2018F</a:t>
                      </a:r>
                    </a:p>
                  </a:txBody>
                  <a:tcPr/>
                </a:tc>
                <a:tc>
                  <a:txBody>
                    <a:bodyPr/>
                    <a:lstStyle/>
                    <a:p>
                      <a:r>
                        <a:rPr lang="en-US" dirty="0"/>
                        <a:t>86.6</a:t>
                      </a:r>
                    </a:p>
                  </a:txBody>
                  <a:tcPr/>
                </a:tc>
                <a:tc>
                  <a:txBody>
                    <a:bodyPr/>
                    <a:lstStyle/>
                    <a:p>
                      <a:r>
                        <a:rPr lang="en-US" dirty="0"/>
                        <a:t>13.4</a:t>
                      </a:r>
                    </a:p>
                  </a:txBody>
                  <a:tcPr/>
                </a:tc>
                <a:extLst>
                  <a:ext uri="{0D108BD9-81ED-4DB2-BD59-A6C34878D82A}">
                    <a16:rowId xmlns:a16="http://schemas.microsoft.com/office/drawing/2014/main" val="3915569316"/>
                  </a:ext>
                </a:extLst>
              </a:tr>
              <a:tr h="370840">
                <a:tc>
                  <a:txBody>
                    <a:bodyPr/>
                    <a:lstStyle/>
                    <a:p>
                      <a:r>
                        <a:rPr lang="en-US" dirty="0"/>
                        <a:t>2018S</a:t>
                      </a:r>
                    </a:p>
                  </a:txBody>
                  <a:tcPr/>
                </a:tc>
                <a:tc>
                  <a:txBody>
                    <a:bodyPr/>
                    <a:lstStyle/>
                    <a:p>
                      <a:r>
                        <a:rPr lang="en-US" dirty="0"/>
                        <a:t>83.3</a:t>
                      </a:r>
                    </a:p>
                  </a:txBody>
                  <a:tcPr/>
                </a:tc>
                <a:tc>
                  <a:txBody>
                    <a:bodyPr/>
                    <a:lstStyle/>
                    <a:p>
                      <a:r>
                        <a:rPr lang="en-US" dirty="0"/>
                        <a:t>16.7</a:t>
                      </a:r>
                    </a:p>
                  </a:txBody>
                  <a:tcPr/>
                </a:tc>
                <a:extLst>
                  <a:ext uri="{0D108BD9-81ED-4DB2-BD59-A6C34878D82A}">
                    <a16:rowId xmlns:a16="http://schemas.microsoft.com/office/drawing/2014/main" val="2223928284"/>
                  </a:ext>
                </a:extLst>
              </a:tr>
              <a:tr h="370840">
                <a:tc>
                  <a:txBody>
                    <a:bodyPr/>
                    <a:lstStyle/>
                    <a:p>
                      <a:r>
                        <a:rPr lang="en-US" dirty="0"/>
                        <a:t>2019F</a:t>
                      </a:r>
                    </a:p>
                  </a:txBody>
                  <a:tcPr/>
                </a:tc>
                <a:tc>
                  <a:txBody>
                    <a:bodyPr/>
                    <a:lstStyle/>
                    <a:p>
                      <a:r>
                        <a:rPr lang="en-US" dirty="0"/>
                        <a:t>90.5</a:t>
                      </a:r>
                    </a:p>
                  </a:txBody>
                  <a:tcPr/>
                </a:tc>
                <a:tc>
                  <a:txBody>
                    <a:bodyPr/>
                    <a:lstStyle/>
                    <a:p>
                      <a:r>
                        <a:rPr lang="en-US" dirty="0"/>
                        <a:t>9.5</a:t>
                      </a:r>
                    </a:p>
                  </a:txBody>
                  <a:tcPr/>
                </a:tc>
                <a:extLst>
                  <a:ext uri="{0D108BD9-81ED-4DB2-BD59-A6C34878D82A}">
                    <a16:rowId xmlns:a16="http://schemas.microsoft.com/office/drawing/2014/main" val="760282762"/>
                  </a:ext>
                </a:extLst>
              </a:tr>
              <a:tr h="370840">
                <a:tc>
                  <a:txBody>
                    <a:bodyPr/>
                    <a:lstStyle/>
                    <a:p>
                      <a:r>
                        <a:rPr lang="en-US" dirty="0"/>
                        <a:t>2019S</a:t>
                      </a:r>
                    </a:p>
                  </a:txBody>
                  <a:tcPr/>
                </a:tc>
                <a:tc>
                  <a:txBody>
                    <a:bodyPr/>
                    <a:lstStyle/>
                    <a:p>
                      <a:r>
                        <a:rPr lang="en-US" dirty="0"/>
                        <a:t>68.2</a:t>
                      </a:r>
                    </a:p>
                  </a:txBody>
                  <a:tcPr/>
                </a:tc>
                <a:tc>
                  <a:txBody>
                    <a:bodyPr/>
                    <a:lstStyle/>
                    <a:p>
                      <a:r>
                        <a:rPr lang="en-US" dirty="0"/>
                        <a:t>31.8</a:t>
                      </a:r>
                    </a:p>
                  </a:txBody>
                  <a:tcPr/>
                </a:tc>
                <a:extLst>
                  <a:ext uri="{0D108BD9-81ED-4DB2-BD59-A6C34878D82A}">
                    <a16:rowId xmlns:a16="http://schemas.microsoft.com/office/drawing/2014/main" val="2314660461"/>
                  </a:ext>
                </a:extLst>
              </a:tr>
            </a:tbl>
          </a:graphicData>
        </a:graphic>
      </p:graphicFrame>
    </p:spTree>
    <p:extLst>
      <p:ext uri="{BB962C8B-B14F-4D97-AF65-F5344CB8AC3E}">
        <p14:creationId xmlns:p14="http://schemas.microsoft.com/office/powerpoint/2010/main" val="1009927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the Professor</a:t>
            </a:r>
          </a:p>
        </p:txBody>
      </p:sp>
      <p:sp>
        <p:nvSpPr>
          <p:cNvPr id="3" name="Content Placeholder 2"/>
          <p:cNvSpPr>
            <a:spLocks noGrp="1"/>
          </p:cNvSpPr>
          <p:nvPr>
            <p:ph idx="1"/>
          </p:nvPr>
        </p:nvSpPr>
        <p:spPr/>
        <p:txBody>
          <a:bodyPr>
            <a:normAutofit/>
          </a:bodyPr>
          <a:lstStyle/>
          <a:p>
            <a:pPr lvl="1"/>
            <a:r>
              <a:rPr lang="en-US" sz="3200" dirty="0"/>
              <a:t>SXU is proud that many of its students are first-generation. This brings unforeseen challenges to the professors charged with instructing students who have not had any exposure to college life. </a:t>
            </a:r>
            <a:endParaRPr lang="en-US" sz="4000" dirty="0"/>
          </a:p>
          <a:p>
            <a:pPr lvl="2"/>
            <a:r>
              <a:rPr lang="en-US" sz="2800" dirty="0"/>
              <a:t>Professors are the first line of defense</a:t>
            </a:r>
            <a:endParaRPr lang="en-US" sz="3600" dirty="0"/>
          </a:p>
          <a:p>
            <a:pPr lvl="2"/>
            <a:r>
              <a:rPr lang="en-US" sz="2800" dirty="0"/>
              <a:t>Students who are not familiar with college environment do not always feel comfortable/may be intimidated by the professor, so they may not </a:t>
            </a:r>
            <a:endParaRPr lang="en-US" sz="3600" dirty="0"/>
          </a:p>
          <a:p>
            <a:pPr marL="0" indent="0">
              <a:buNone/>
            </a:pPr>
            <a:endParaRPr lang="en-US" sz="3600" dirty="0"/>
          </a:p>
        </p:txBody>
      </p:sp>
      <p:sp>
        <p:nvSpPr>
          <p:cNvPr id="4" name="Slide Number Placeholder 3"/>
          <p:cNvSpPr>
            <a:spLocks noGrp="1"/>
          </p:cNvSpPr>
          <p:nvPr>
            <p:ph type="sldNum" sz="quarter" idx="12"/>
          </p:nvPr>
        </p:nvSpPr>
        <p:spPr/>
        <p:txBody>
          <a:bodyPr/>
          <a:lstStyle/>
          <a:p>
            <a:fld id="{4F0D949F-FD50-4E19-8031-BD95A2A0DDF7}" type="slidenum">
              <a:rPr lang="en-US" smtClean="0"/>
              <a:t>15</a:t>
            </a:fld>
            <a:endParaRPr lang="en-US"/>
          </a:p>
        </p:txBody>
      </p:sp>
    </p:spTree>
    <p:extLst>
      <p:ext uri="{BB962C8B-B14F-4D97-AF65-F5344CB8AC3E}">
        <p14:creationId xmlns:p14="http://schemas.microsoft.com/office/powerpoint/2010/main" val="2334297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a:t>
            </a:r>
          </a:p>
        </p:txBody>
      </p:sp>
      <p:sp>
        <p:nvSpPr>
          <p:cNvPr id="3" name="Content Placeholder 2"/>
          <p:cNvSpPr>
            <a:spLocks noGrp="1"/>
          </p:cNvSpPr>
          <p:nvPr>
            <p:ph idx="1"/>
          </p:nvPr>
        </p:nvSpPr>
        <p:spPr/>
        <p:txBody>
          <a:bodyPr/>
          <a:lstStyle/>
          <a:p>
            <a:r>
              <a:rPr lang="en-US" dirty="0"/>
              <a:t>Intervening at this critical point can have long-lasting effects on student success. </a:t>
            </a:r>
          </a:p>
          <a:p>
            <a:r>
              <a:rPr lang="en-US" dirty="0"/>
              <a:t>Students who participated in support programs– along with instructor support and encouragement– were more likely to earn grades of ABC</a:t>
            </a:r>
          </a:p>
          <a:p>
            <a:r>
              <a:rPr lang="en-US" dirty="0"/>
              <a:t>In semesters where the professor was a full-time faculty member who had knowledge of university support resources, average ABC grades were higher</a:t>
            </a:r>
          </a:p>
        </p:txBody>
      </p:sp>
      <p:sp>
        <p:nvSpPr>
          <p:cNvPr id="4" name="Slide Number Placeholder 3"/>
          <p:cNvSpPr>
            <a:spLocks noGrp="1"/>
          </p:cNvSpPr>
          <p:nvPr>
            <p:ph type="sldNum" sz="quarter" idx="12"/>
          </p:nvPr>
        </p:nvSpPr>
        <p:spPr/>
        <p:txBody>
          <a:bodyPr/>
          <a:lstStyle/>
          <a:p>
            <a:fld id="{4F0D949F-FD50-4E19-8031-BD95A2A0DDF7}" type="slidenum">
              <a:rPr lang="en-US" smtClean="0"/>
              <a:t>16</a:t>
            </a:fld>
            <a:endParaRPr lang="en-US"/>
          </a:p>
        </p:txBody>
      </p:sp>
    </p:spTree>
    <p:extLst>
      <p:ext uri="{BB962C8B-B14F-4D97-AF65-F5344CB8AC3E}">
        <p14:creationId xmlns:p14="http://schemas.microsoft.com/office/powerpoint/2010/main" val="2845708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a:t>
            </a:r>
          </a:p>
        </p:txBody>
      </p:sp>
      <p:sp>
        <p:nvSpPr>
          <p:cNvPr id="3" name="Content Placeholder 2"/>
          <p:cNvSpPr>
            <a:spLocks noGrp="1"/>
          </p:cNvSpPr>
          <p:nvPr>
            <p:ph idx="1"/>
          </p:nvPr>
        </p:nvSpPr>
        <p:spPr/>
        <p:txBody>
          <a:bodyPr/>
          <a:lstStyle/>
          <a:p>
            <a:r>
              <a:rPr lang="en-US" dirty="0"/>
              <a:t>Students who earned ABC grades in Chemistry 111 were more likely to be retained in STEM and earn a STEM degree. </a:t>
            </a:r>
          </a:p>
          <a:p>
            <a:r>
              <a:rPr lang="en-US" dirty="0"/>
              <a:t>Students who earned ABC grades in Chemistry 111 (General Chemistry I) were more likely to earn a degree at SXU– even if they were not retained in STEM. </a:t>
            </a:r>
          </a:p>
          <a:p>
            <a:r>
              <a:rPr lang="en-US" dirty="0"/>
              <a:t>Overall: ABC grades increase the likelihood of earning an SXU </a:t>
            </a:r>
            <a:r>
              <a:rPr lang="en-US" u="sng" dirty="0"/>
              <a:t>and</a:t>
            </a:r>
            <a:r>
              <a:rPr lang="en-US" dirty="0"/>
              <a:t> STEM degree. </a:t>
            </a:r>
          </a:p>
        </p:txBody>
      </p:sp>
      <p:sp>
        <p:nvSpPr>
          <p:cNvPr id="4" name="Slide Number Placeholder 3"/>
          <p:cNvSpPr>
            <a:spLocks noGrp="1"/>
          </p:cNvSpPr>
          <p:nvPr>
            <p:ph type="sldNum" sz="quarter" idx="12"/>
          </p:nvPr>
        </p:nvSpPr>
        <p:spPr/>
        <p:txBody>
          <a:bodyPr/>
          <a:lstStyle/>
          <a:p>
            <a:fld id="{4F0D949F-FD50-4E19-8031-BD95A2A0DDF7}" type="slidenum">
              <a:rPr lang="en-US" smtClean="0"/>
              <a:t>17</a:t>
            </a:fld>
            <a:endParaRPr lang="en-US"/>
          </a:p>
        </p:txBody>
      </p:sp>
    </p:spTree>
    <p:extLst>
      <p:ext uri="{BB962C8B-B14F-4D97-AF65-F5344CB8AC3E}">
        <p14:creationId xmlns:p14="http://schemas.microsoft.com/office/powerpoint/2010/main" val="3234128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Plans </a:t>
            </a:r>
          </a:p>
        </p:txBody>
      </p:sp>
      <p:sp>
        <p:nvSpPr>
          <p:cNvPr id="3" name="Content Placeholder 2"/>
          <p:cNvSpPr>
            <a:spLocks noGrp="1"/>
          </p:cNvSpPr>
          <p:nvPr>
            <p:ph idx="1"/>
          </p:nvPr>
        </p:nvSpPr>
        <p:spPr>
          <a:xfrm>
            <a:off x="838200" y="1825625"/>
            <a:ext cx="10515600" cy="2825203"/>
          </a:xfrm>
        </p:spPr>
        <p:txBody>
          <a:bodyPr/>
          <a:lstStyle/>
          <a:p>
            <a:r>
              <a:rPr lang="en-US" dirty="0"/>
              <a:t>Strengthening STEM Peer Mentoring program </a:t>
            </a:r>
          </a:p>
          <a:p>
            <a:r>
              <a:rPr lang="en-US" dirty="0"/>
              <a:t>Working with leadership and professors to ensure professors have what they need to recognize struggling students and how to help them</a:t>
            </a:r>
          </a:p>
        </p:txBody>
      </p:sp>
      <p:sp>
        <p:nvSpPr>
          <p:cNvPr id="4" name="Slide Number Placeholder 3"/>
          <p:cNvSpPr>
            <a:spLocks noGrp="1"/>
          </p:cNvSpPr>
          <p:nvPr>
            <p:ph type="sldNum" sz="quarter" idx="12"/>
          </p:nvPr>
        </p:nvSpPr>
        <p:spPr/>
        <p:txBody>
          <a:bodyPr/>
          <a:lstStyle/>
          <a:p>
            <a:fld id="{4F0D949F-FD50-4E19-8031-BD95A2A0DDF7}" type="slidenum">
              <a:rPr lang="en-US" smtClean="0"/>
              <a:t>18</a:t>
            </a:fld>
            <a:endParaRPr lang="en-US"/>
          </a:p>
        </p:txBody>
      </p:sp>
    </p:spTree>
    <p:extLst>
      <p:ext uri="{BB962C8B-B14F-4D97-AF65-F5344CB8AC3E}">
        <p14:creationId xmlns:p14="http://schemas.microsoft.com/office/powerpoint/2010/main" val="1968581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 </a:t>
            </a:r>
          </a:p>
        </p:txBody>
      </p:sp>
      <p:sp>
        <p:nvSpPr>
          <p:cNvPr id="3" name="Content Placeholder 2"/>
          <p:cNvSpPr>
            <a:spLocks noGrp="1"/>
          </p:cNvSpPr>
          <p:nvPr>
            <p:ph idx="1"/>
          </p:nvPr>
        </p:nvSpPr>
        <p:spPr/>
        <p:txBody>
          <a:bodyPr/>
          <a:lstStyle/>
          <a:p>
            <a:r>
              <a:rPr lang="en-US" dirty="0"/>
              <a:t>Saint Xavier University </a:t>
            </a:r>
          </a:p>
          <a:p>
            <a:r>
              <a:rPr lang="en-US" dirty="0"/>
              <a:t>Department of Chemistry Faculty and Staff</a:t>
            </a:r>
          </a:p>
          <a:p>
            <a:r>
              <a:rPr lang="en-US" dirty="0"/>
              <a:t>SXU Learning Center  </a:t>
            </a:r>
          </a:p>
          <a:p>
            <a:r>
              <a:rPr lang="en-US" dirty="0"/>
              <a:t>National Science Foundation (Grant No. 1832511) </a:t>
            </a:r>
          </a:p>
          <a:p>
            <a:pPr marL="0" indent="0">
              <a:buNone/>
            </a:pPr>
            <a:endParaRPr lang="en-US" dirty="0"/>
          </a:p>
        </p:txBody>
      </p:sp>
      <p:sp>
        <p:nvSpPr>
          <p:cNvPr id="4" name="Slide Number Placeholder 3"/>
          <p:cNvSpPr>
            <a:spLocks noGrp="1"/>
          </p:cNvSpPr>
          <p:nvPr>
            <p:ph type="sldNum" sz="quarter" idx="12"/>
          </p:nvPr>
        </p:nvSpPr>
        <p:spPr/>
        <p:txBody>
          <a:bodyPr/>
          <a:lstStyle/>
          <a:p>
            <a:fld id="{4F0D949F-FD50-4E19-8031-BD95A2A0DDF7}" type="slidenum">
              <a:rPr lang="en-US" smtClean="0"/>
              <a:t>19</a:t>
            </a:fld>
            <a:endParaRPr lang="en-US"/>
          </a:p>
        </p:txBody>
      </p:sp>
    </p:spTree>
    <p:extLst>
      <p:ext uri="{BB962C8B-B14F-4D97-AF65-F5344CB8AC3E}">
        <p14:creationId xmlns:p14="http://schemas.microsoft.com/office/powerpoint/2010/main" val="3582225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Introduction</a:t>
            </a:r>
          </a:p>
          <a:p>
            <a:r>
              <a:rPr lang="en-US" dirty="0"/>
              <a:t>Focus/Problem </a:t>
            </a:r>
          </a:p>
          <a:p>
            <a:r>
              <a:rPr lang="en-US" dirty="0"/>
              <a:t>Framework</a:t>
            </a:r>
          </a:p>
          <a:p>
            <a:r>
              <a:rPr lang="en-US" dirty="0"/>
              <a:t>Support Strategies </a:t>
            </a:r>
          </a:p>
          <a:p>
            <a:r>
              <a:rPr lang="en-US" dirty="0"/>
              <a:t>Role of the Professor</a:t>
            </a:r>
          </a:p>
          <a:p>
            <a:r>
              <a:rPr lang="en-US" dirty="0"/>
              <a:t>Findings</a:t>
            </a:r>
          </a:p>
          <a:p>
            <a:r>
              <a:rPr lang="en-US" dirty="0"/>
              <a:t>Future Plans</a:t>
            </a:r>
          </a:p>
          <a:p>
            <a:endParaRPr lang="en-US" dirty="0"/>
          </a:p>
        </p:txBody>
      </p:sp>
      <p:sp>
        <p:nvSpPr>
          <p:cNvPr id="4" name="Slide Number Placeholder 3"/>
          <p:cNvSpPr>
            <a:spLocks noGrp="1"/>
          </p:cNvSpPr>
          <p:nvPr>
            <p:ph type="sldNum" sz="quarter" idx="12"/>
          </p:nvPr>
        </p:nvSpPr>
        <p:spPr/>
        <p:txBody>
          <a:bodyPr/>
          <a:lstStyle/>
          <a:p>
            <a:fld id="{4F0D949F-FD50-4E19-8031-BD95A2A0DDF7}" type="slidenum">
              <a:rPr lang="en-US" smtClean="0"/>
              <a:t>2</a:t>
            </a:fld>
            <a:endParaRPr lang="en-US"/>
          </a:p>
        </p:txBody>
      </p:sp>
    </p:spTree>
    <p:extLst>
      <p:ext uri="{BB962C8B-B14F-4D97-AF65-F5344CB8AC3E}">
        <p14:creationId xmlns:p14="http://schemas.microsoft.com/office/powerpoint/2010/main" val="3670560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9812"/>
            <a:ext cx="10515600" cy="1325563"/>
          </a:xfrm>
        </p:spPr>
        <p:txBody>
          <a:bodyPr/>
          <a:lstStyle/>
          <a:p>
            <a:r>
              <a:rPr lang="en-US" dirty="0"/>
              <a:t>Saint Xavier University (SXU)</a:t>
            </a:r>
          </a:p>
        </p:txBody>
      </p:sp>
      <p:pic>
        <p:nvPicPr>
          <p:cNvPr id="8" name="Content Placeholder 7"/>
          <p:cNvPicPr>
            <a:picLocks noGrp="1" noChangeAspect="1"/>
          </p:cNvPicPr>
          <p:nvPr>
            <p:ph idx="1"/>
          </p:nvPr>
        </p:nvPicPr>
        <p:blipFill rotWithShape="1">
          <a:blip r:embed="rId3"/>
          <a:srcRect l="25556" t="15083" r="34571" b="1860"/>
          <a:stretch/>
        </p:blipFill>
        <p:spPr>
          <a:xfrm>
            <a:off x="929588" y="1441834"/>
            <a:ext cx="4397323" cy="4999699"/>
          </a:xfrm>
          <a:prstGeom prst="rect">
            <a:avLst/>
          </a:prstGeom>
          <a:ln>
            <a:solidFill>
              <a:schemeClr val="tx1"/>
            </a:solidFill>
          </a:ln>
        </p:spPr>
      </p:pic>
      <p:sp>
        <p:nvSpPr>
          <p:cNvPr id="9" name="5-Point Star 8"/>
          <p:cNvSpPr/>
          <p:nvPr/>
        </p:nvSpPr>
        <p:spPr>
          <a:xfrm>
            <a:off x="2956308" y="5389849"/>
            <a:ext cx="343881" cy="319835"/>
          </a:xfrm>
          <a:prstGeom prst="star5">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730949" y="2047957"/>
            <a:ext cx="5495260"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t>Our Mission: to “educate men and women to search for truth, to think critically, to communicate effectively, and to serve wisely and compassionately in support of human dignity and the common good.” </a:t>
            </a:r>
          </a:p>
          <a:p>
            <a:pPr marL="342900" indent="-342900">
              <a:buFont typeface="Arial" panose="020B0604020202020204" pitchFamily="34" charset="0"/>
              <a:buChar char="•"/>
            </a:pPr>
            <a:r>
              <a:rPr lang="en-US" sz="2400" dirty="0"/>
              <a:t>Hispanic-Serving Institution Designation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111873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86" y="136525"/>
            <a:ext cx="6747642" cy="1325563"/>
          </a:xfrm>
          <a:noFill/>
        </p:spPr>
        <p:txBody>
          <a:bodyPr/>
          <a:lstStyle/>
          <a:p>
            <a:r>
              <a:rPr lang="en-US" dirty="0"/>
              <a:t>Our Need</a:t>
            </a:r>
          </a:p>
        </p:txBody>
      </p:sp>
      <p:pic>
        <p:nvPicPr>
          <p:cNvPr id="5" name="Picture 2">
            <a:extLst>
              <a:ext uri="{FF2B5EF4-FFF2-40B4-BE49-F238E27FC236}">
                <a16:creationId xmlns:a16="http://schemas.microsoft.com/office/drawing/2014/main" id="{8B00AB93-DF81-A546-9CB4-05B7DE906F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6225" y="0"/>
            <a:ext cx="4864403" cy="3281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40518A5A-7D78-D44A-B663-DFC6F5E64B99}"/>
              </a:ext>
            </a:extLst>
          </p:cNvPr>
          <p:cNvPicPr/>
          <p:nvPr/>
        </p:nvPicPr>
        <p:blipFill rotWithShape="1">
          <a:blip r:embed="rId4">
            <a:extLst>
              <a:ext uri="{28A0092B-C50C-407E-A947-70E740481C1C}">
                <a14:useLocalDpi xmlns:a14="http://schemas.microsoft.com/office/drawing/2010/main" val="0"/>
              </a:ext>
            </a:extLst>
          </a:blip>
          <a:srcRect l="-1" t="58601" r="-3979"/>
          <a:stretch/>
        </p:blipFill>
        <p:spPr bwMode="auto">
          <a:xfrm>
            <a:off x="189186" y="1598613"/>
            <a:ext cx="5795581" cy="2656139"/>
          </a:xfrm>
          <a:prstGeom prst="rect">
            <a:avLst/>
          </a:prstGeom>
          <a:noFill/>
          <a:ln>
            <a:noFill/>
          </a:ln>
        </p:spPr>
      </p:pic>
      <p:sp>
        <p:nvSpPr>
          <p:cNvPr id="11" name="TextBox 10">
            <a:extLst>
              <a:ext uri="{FF2B5EF4-FFF2-40B4-BE49-F238E27FC236}">
                <a16:creationId xmlns:a16="http://schemas.microsoft.com/office/drawing/2014/main" id="{34A84622-DDCE-8944-9840-DC4F05F4E6D5}"/>
              </a:ext>
            </a:extLst>
          </p:cNvPr>
          <p:cNvSpPr txBox="1"/>
          <p:nvPr/>
        </p:nvSpPr>
        <p:spPr>
          <a:xfrm>
            <a:off x="2399507" y="5622651"/>
            <a:ext cx="7391400" cy="1092607"/>
          </a:xfrm>
          <a:prstGeom prst="rect">
            <a:avLst/>
          </a:prstGeom>
          <a:noFill/>
        </p:spPr>
        <p:txBody>
          <a:bodyPr wrap="square" rtlCol="0">
            <a:spAutoFit/>
          </a:bodyPr>
          <a:lstStyle/>
          <a:p>
            <a:endParaRPr lang="en-US" sz="1100" dirty="0"/>
          </a:p>
        </p:txBody>
      </p:sp>
      <p:sp>
        <p:nvSpPr>
          <p:cNvPr id="4" name="Slide Number Placeholder 3">
            <a:extLst>
              <a:ext uri="{FF2B5EF4-FFF2-40B4-BE49-F238E27FC236}">
                <a16:creationId xmlns:a16="http://schemas.microsoft.com/office/drawing/2014/main" id="{E8DD5F43-20BB-7946-9DCA-29D2BA24BEAD}"/>
              </a:ext>
            </a:extLst>
          </p:cNvPr>
          <p:cNvSpPr>
            <a:spLocks noGrp="1"/>
          </p:cNvSpPr>
          <p:nvPr>
            <p:ph type="sldNum" sz="quarter" idx="12"/>
          </p:nvPr>
        </p:nvSpPr>
        <p:spPr/>
        <p:txBody>
          <a:bodyPr/>
          <a:lstStyle/>
          <a:p>
            <a:fld id="{8A7A6979-0714-4377-B894-6BE4C2D6E202}" type="slidenum">
              <a:rPr lang="en-US" smtClean="0"/>
              <a:pPr/>
              <a:t>4</a:t>
            </a:fld>
            <a:endParaRPr lang="en-US" dirty="0"/>
          </a:p>
        </p:txBody>
      </p:sp>
      <p:pic>
        <p:nvPicPr>
          <p:cNvPr id="8" name="Content Placeholder 6">
            <a:extLst>
              <a:ext uri="{FF2B5EF4-FFF2-40B4-BE49-F238E27FC236}">
                <a16:creationId xmlns:a16="http://schemas.microsoft.com/office/drawing/2014/main" id="{1CDCD124-F81F-1F46-87FA-024B177F7E3F}"/>
              </a:ext>
            </a:extLst>
          </p:cNvPr>
          <p:cNvPicPr>
            <a:picLocks noChangeAspect="1"/>
          </p:cNvPicPr>
          <p:nvPr/>
        </p:nvPicPr>
        <p:blipFill>
          <a:blip r:embed="rId5"/>
          <a:stretch>
            <a:fillRect/>
          </a:stretch>
        </p:blipFill>
        <p:spPr>
          <a:xfrm>
            <a:off x="6207235" y="3418501"/>
            <a:ext cx="4890075" cy="2594632"/>
          </a:xfrm>
          <a:prstGeom prst="rect">
            <a:avLst/>
          </a:prstGeom>
        </p:spPr>
      </p:pic>
      <p:sp>
        <p:nvSpPr>
          <p:cNvPr id="3" name="Rectangle 2">
            <a:extLst>
              <a:ext uri="{FF2B5EF4-FFF2-40B4-BE49-F238E27FC236}">
                <a16:creationId xmlns:a16="http://schemas.microsoft.com/office/drawing/2014/main" id="{2DB5567C-3917-BF4F-B530-137EDB36F95C}"/>
              </a:ext>
            </a:extLst>
          </p:cNvPr>
          <p:cNvSpPr/>
          <p:nvPr/>
        </p:nvSpPr>
        <p:spPr>
          <a:xfrm>
            <a:off x="189185" y="4603531"/>
            <a:ext cx="5795581" cy="1200329"/>
          </a:xfrm>
          <a:prstGeom prst="rect">
            <a:avLst/>
          </a:prstGeom>
        </p:spPr>
        <p:txBody>
          <a:bodyPr wrap="square">
            <a:spAutoFit/>
          </a:bodyPr>
          <a:lstStyle/>
          <a:p>
            <a:r>
              <a:rPr lang="en-US" sz="2400" dirty="0"/>
              <a:t>Disparities in graduation and DFW rates between student groups and academic profiles. </a:t>
            </a:r>
          </a:p>
        </p:txBody>
      </p:sp>
    </p:spTree>
    <p:extLst>
      <p:ext uri="{BB962C8B-B14F-4D97-AF65-F5344CB8AC3E}">
        <p14:creationId xmlns:p14="http://schemas.microsoft.com/office/powerpoint/2010/main" val="1426834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Framework</a:t>
            </a:r>
          </a:p>
        </p:txBody>
      </p:sp>
      <p:sp>
        <p:nvSpPr>
          <p:cNvPr id="3" name="Content Placeholder 2"/>
          <p:cNvSpPr>
            <a:spLocks noGrp="1"/>
          </p:cNvSpPr>
          <p:nvPr>
            <p:ph idx="1"/>
          </p:nvPr>
        </p:nvSpPr>
        <p:spPr/>
        <p:txBody>
          <a:bodyPr/>
          <a:lstStyle/>
          <a:p>
            <a:r>
              <a:rPr lang="en-US" dirty="0"/>
              <a:t>Addressing issues of climate and identity development</a:t>
            </a:r>
          </a:p>
          <a:p>
            <a:r>
              <a:rPr lang="en-US" dirty="0"/>
              <a:t>A holistic approach to student success</a:t>
            </a:r>
          </a:p>
          <a:p>
            <a:r>
              <a:rPr lang="en-US" dirty="0"/>
              <a:t>Focus on an increase in retention and persistence in STEM, while also increasing student sense of belonging</a:t>
            </a:r>
          </a:p>
        </p:txBody>
      </p:sp>
      <p:sp>
        <p:nvSpPr>
          <p:cNvPr id="4" name="Slide Number Placeholder 3"/>
          <p:cNvSpPr>
            <a:spLocks noGrp="1"/>
          </p:cNvSpPr>
          <p:nvPr>
            <p:ph type="sldNum" sz="quarter" idx="12"/>
          </p:nvPr>
        </p:nvSpPr>
        <p:spPr/>
        <p:txBody>
          <a:bodyPr/>
          <a:lstStyle/>
          <a:p>
            <a:fld id="{4F0D949F-FD50-4E19-8031-BD95A2A0DDF7}" type="slidenum">
              <a:rPr lang="en-US" smtClean="0"/>
              <a:t>5</a:t>
            </a:fld>
            <a:endParaRPr lang="en-US"/>
          </a:p>
        </p:txBody>
      </p:sp>
    </p:spTree>
    <p:extLst>
      <p:ext uri="{BB962C8B-B14F-4D97-AF65-F5344CB8AC3E}">
        <p14:creationId xmlns:p14="http://schemas.microsoft.com/office/powerpoint/2010/main" val="2770804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 Strategies to Address Need </a:t>
            </a:r>
          </a:p>
        </p:txBody>
      </p:sp>
      <p:sp>
        <p:nvSpPr>
          <p:cNvPr id="3" name="Content Placeholder 2"/>
          <p:cNvSpPr>
            <a:spLocks noGrp="1"/>
          </p:cNvSpPr>
          <p:nvPr>
            <p:ph idx="1"/>
          </p:nvPr>
        </p:nvSpPr>
        <p:spPr/>
        <p:txBody>
          <a:bodyPr/>
          <a:lstStyle/>
          <a:p>
            <a:r>
              <a:rPr lang="en-US" dirty="0"/>
              <a:t>Supplemental Instruction (SI) </a:t>
            </a:r>
          </a:p>
          <a:p>
            <a:r>
              <a:rPr lang="en-US" dirty="0"/>
              <a:t>Tutoring </a:t>
            </a:r>
          </a:p>
          <a:p>
            <a:r>
              <a:rPr lang="en-US" dirty="0"/>
              <a:t>Workshops</a:t>
            </a:r>
          </a:p>
          <a:p>
            <a:r>
              <a:rPr lang="en-US" dirty="0"/>
              <a:t>STEM Peer Mentoring </a:t>
            </a:r>
          </a:p>
          <a:p>
            <a:r>
              <a:rPr lang="en-US" dirty="0"/>
              <a:t>STEM studio- for students</a:t>
            </a:r>
          </a:p>
        </p:txBody>
      </p:sp>
      <p:sp>
        <p:nvSpPr>
          <p:cNvPr id="4" name="Slide Number Placeholder 3"/>
          <p:cNvSpPr>
            <a:spLocks noGrp="1"/>
          </p:cNvSpPr>
          <p:nvPr>
            <p:ph type="sldNum" sz="quarter" idx="12"/>
          </p:nvPr>
        </p:nvSpPr>
        <p:spPr/>
        <p:txBody>
          <a:bodyPr/>
          <a:lstStyle/>
          <a:p>
            <a:fld id="{4F0D949F-FD50-4E19-8031-BD95A2A0DDF7}" type="slidenum">
              <a:rPr lang="en-US" smtClean="0"/>
              <a:t>6</a:t>
            </a:fld>
            <a:endParaRPr lang="en-US"/>
          </a:p>
        </p:txBody>
      </p:sp>
    </p:spTree>
    <p:extLst>
      <p:ext uri="{BB962C8B-B14F-4D97-AF65-F5344CB8AC3E}">
        <p14:creationId xmlns:p14="http://schemas.microsoft.com/office/powerpoint/2010/main" val="1317272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0688"/>
            <a:ext cx="7888705" cy="4351338"/>
          </a:xfrm>
        </p:spPr>
        <p:txBody>
          <a:bodyPr>
            <a:normAutofit/>
          </a:bodyPr>
          <a:lstStyle/>
          <a:p>
            <a:r>
              <a:rPr lang="en-US" sz="3600" dirty="0"/>
              <a:t>Dedicated space for students</a:t>
            </a:r>
          </a:p>
          <a:p>
            <a:r>
              <a:rPr lang="en-US" sz="3600" dirty="0"/>
              <a:t>Student Success Outreach Workshops offered</a:t>
            </a:r>
          </a:p>
          <a:p>
            <a:r>
              <a:rPr lang="en-US" sz="3600" dirty="0"/>
              <a:t>Peer Mentoring happens here</a:t>
            </a:r>
          </a:p>
          <a:p>
            <a:r>
              <a:rPr lang="en-US" sz="3600" dirty="0"/>
              <a:t>Hang out with peers in the sciences</a:t>
            </a:r>
          </a:p>
          <a:p>
            <a:r>
              <a:rPr lang="en-US" sz="3600" dirty="0"/>
              <a:t>Study space</a:t>
            </a:r>
          </a:p>
        </p:txBody>
      </p:sp>
      <p:pic>
        <p:nvPicPr>
          <p:cNvPr id="4" name="Content Placeholder 3" descr="Content Placeholder 3">
            <a:extLst>
              <a:ext uri="{FF2B5EF4-FFF2-40B4-BE49-F238E27FC236}">
                <a16:creationId xmlns:a16="http://schemas.microsoft.com/office/drawing/2014/main" id="{9F80DB88-0A80-A64F-9CBA-3ADDD02BD699}"/>
              </a:ext>
            </a:extLst>
          </p:cNvPr>
          <p:cNvPicPr>
            <a:picLocks noChangeAspect="1"/>
          </p:cNvPicPr>
          <p:nvPr/>
        </p:nvPicPr>
        <p:blipFill>
          <a:blip r:embed="rId3"/>
          <a:stretch>
            <a:fillRect/>
          </a:stretch>
        </p:blipFill>
        <p:spPr>
          <a:xfrm rot="5400000">
            <a:off x="8187937" y="904093"/>
            <a:ext cx="4376796" cy="3298860"/>
          </a:xfrm>
          <a:prstGeom prst="rect">
            <a:avLst/>
          </a:prstGeom>
          <a:ln w="12700">
            <a:miter lim="400000"/>
          </a:ln>
        </p:spPr>
      </p:pic>
      <p:sp>
        <p:nvSpPr>
          <p:cNvPr id="2" name="Title 1"/>
          <p:cNvSpPr>
            <a:spLocks noGrp="1"/>
          </p:cNvSpPr>
          <p:nvPr>
            <p:ph type="title"/>
          </p:nvPr>
        </p:nvSpPr>
        <p:spPr>
          <a:xfrm>
            <a:off x="2506717" y="365125"/>
            <a:ext cx="5880538" cy="1325563"/>
          </a:xfrm>
        </p:spPr>
        <p:txBody>
          <a:bodyPr>
            <a:normAutofit/>
          </a:bodyPr>
          <a:lstStyle/>
          <a:p>
            <a:r>
              <a:rPr lang="en-US" sz="4800" dirty="0"/>
              <a:t>STEM Studio </a:t>
            </a:r>
          </a:p>
        </p:txBody>
      </p:sp>
    </p:spTree>
    <p:extLst>
      <p:ext uri="{BB962C8B-B14F-4D97-AF65-F5344CB8AC3E}">
        <p14:creationId xmlns:p14="http://schemas.microsoft.com/office/powerpoint/2010/main" val="399355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D7DE5-BE6B-4448-A8E8-0C178D6B0F2D}"/>
              </a:ext>
            </a:extLst>
          </p:cNvPr>
          <p:cNvSpPr>
            <a:spLocks noGrp="1"/>
          </p:cNvSpPr>
          <p:nvPr>
            <p:ph type="title"/>
          </p:nvPr>
        </p:nvSpPr>
        <p:spPr>
          <a:xfrm>
            <a:off x="1400083" y="-152797"/>
            <a:ext cx="10515600" cy="1325563"/>
          </a:xfrm>
        </p:spPr>
        <p:txBody>
          <a:bodyPr/>
          <a:lstStyle/>
          <a:p>
            <a:r>
              <a:rPr lang="en-US" dirty="0"/>
              <a:t>Supplemental Instruction</a:t>
            </a:r>
          </a:p>
        </p:txBody>
      </p:sp>
      <p:sp>
        <p:nvSpPr>
          <p:cNvPr id="3" name="Content Placeholder 2">
            <a:extLst>
              <a:ext uri="{FF2B5EF4-FFF2-40B4-BE49-F238E27FC236}">
                <a16:creationId xmlns:a16="http://schemas.microsoft.com/office/drawing/2014/main" id="{FDAA7087-3658-6549-866A-CB76C3995744}"/>
              </a:ext>
            </a:extLst>
          </p:cNvPr>
          <p:cNvSpPr>
            <a:spLocks noGrp="1"/>
          </p:cNvSpPr>
          <p:nvPr>
            <p:ph idx="1"/>
          </p:nvPr>
        </p:nvSpPr>
        <p:spPr>
          <a:xfrm>
            <a:off x="189186" y="1333896"/>
            <a:ext cx="11420646" cy="4351338"/>
          </a:xfrm>
        </p:spPr>
        <p:txBody>
          <a:bodyPr>
            <a:noAutofit/>
          </a:bodyPr>
          <a:lstStyle/>
          <a:p>
            <a:pPr lvl="1"/>
            <a:r>
              <a:rPr lang="en-US" sz="2200" dirty="0"/>
              <a:t>SI (Supplemental Instruction)</a:t>
            </a:r>
          </a:p>
          <a:p>
            <a:pPr lvl="2"/>
            <a:r>
              <a:rPr lang="en-US" sz="2200" dirty="0"/>
              <a:t>From SXU Website: “Supplemental instruction is a nationally renowned academic support program that specifically targets challenging courses. Students enrolled in courses that have supplemental instruction are able to attend two 50-minute sessions each week of the semester. Sessions are voluntary, confidential, and free. There is no sign-up necessary—students simply show up to as many sessions as they like throughout the semester. Students who participate in supplemental instruction on a regular basis often have a better understanding of difficult material, better test outcomes, and higher course grades.” </a:t>
            </a:r>
          </a:p>
          <a:p>
            <a:pPr lvl="2"/>
            <a:r>
              <a:rPr lang="en-US" sz="2200" dirty="0"/>
              <a:t>Supplemental instruction leaders are two students who have taken and excelled in the course. They are nominated by professors as people who demonstrate leadership potential and strong academic abilities. </a:t>
            </a:r>
          </a:p>
          <a:p>
            <a:pPr lvl="2"/>
            <a:r>
              <a:rPr lang="en-US" sz="2200" dirty="0"/>
              <a:t>Large group setting</a:t>
            </a:r>
          </a:p>
          <a:p>
            <a:pPr lvl="2"/>
            <a:r>
              <a:rPr lang="en-US" sz="2200" dirty="0"/>
              <a:t>One hour long, set weekly schedule</a:t>
            </a:r>
          </a:p>
          <a:p>
            <a:endParaRPr lang="en-US" sz="2200" dirty="0"/>
          </a:p>
        </p:txBody>
      </p:sp>
      <p:sp>
        <p:nvSpPr>
          <p:cNvPr id="4" name="Slide Number Placeholder 3">
            <a:extLst>
              <a:ext uri="{FF2B5EF4-FFF2-40B4-BE49-F238E27FC236}">
                <a16:creationId xmlns:a16="http://schemas.microsoft.com/office/drawing/2014/main" id="{16624936-4CB4-4145-BE10-30FF05EC751B}"/>
              </a:ext>
            </a:extLst>
          </p:cNvPr>
          <p:cNvSpPr>
            <a:spLocks noGrp="1"/>
          </p:cNvSpPr>
          <p:nvPr>
            <p:ph type="sldNum" sz="quarter" idx="12"/>
          </p:nvPr>
        </p:nvSpPr>
        <p:spPr/>
        <p:txBody>
          <a:bodyPr/>
          <a:lstStyle/>
          <a:p>
            <a:fld id="{4F0D949F-FD50-4E19-8031-BD95A2A0DDF7}" type="slidenum">
              <a:rPr lang="en-US" smtClean="0"/>
              <a:t>8</a:t>
            </a:fld>
            <a:endParaRPr lang="en-US"/>
          </a:p>
        </p:txBody>
      </p:sp>
    </p:spTree>
    <p:extLst>
      <p:ext uri="{BB962C8B-B14F-4D97-AF65-F5344CB8AC3E}">
        <p14:creationId xmlns:p14="http://schemas.microsoft.com/office/powerpoint/2010/main" val="1597769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57E52-2FEB-4E44-842F-7563488D134D}"/>
              </a:ext>
            </a:extLst>
          </p:cNvPr>
          <p:cNvSpPr>
            <a:spLocks noGrp="1"/>
          </p:cNvSpPr>
          <p:nvPr>
            <p:ph type="title"/>
          </p:nvPr>
        </p:nvSpPr>
        <p:spPr/>
        <p:txBody>
          <a:bodyPr/>
          <a:lstStyle/>
          <a:p>
            <a:r>
              <a:rPr lang="en-US" dirty="0"/>
              <a:t>Tutoring</a:t>
            </a:r>
          </a:p>
        </p:txBody>
      </p:sp>
      <p:sp>
        <p:nvSpPr>
          <p:cNvPr id="3" name="Content Placeholder 2">
            <a:extLst>
              <a:ext uri="{FF2B5EF4-FFF2-40B4-BE49-F238E27FC236}">
                <a16:creationId xmlns:a16="http://schemas.microsoft.com/office/drawing/2014/main" id="{EFFC9C2F-8761-0D41-9175-DC6EB0321D3A}"/>
              </a:ext>
            </a:extLst>
          </p:cNvPr>
          <p:cNvSpPr>
            <a:spLocks noGrp="1"/>
          </p:cNvSpPr>
          <p:nvPr>
            <p:ph idx="1"/>
          </p:nvPr>
        </p:nvSpPr>
        <p:spPr>
          <a:xfrm>
            <a:off x="475593" y="1690688"/>
            <a:ext cx="10515600" cy="4351338"/>
          </a:xfrm>
        </p:spPr>
        <p:txBody>
          <a:bodyPr>
            <a:normAutofit/>
          </a:bodyPr>
          <a:lstStyle/>
          <a:p>
            <a:pPr lvl="2"/>
            <a:r>
              <a:rPr lang="en-US" sz="2500" dirty="0"/>
              <a:t>From SXU Website: “The Learning Center/Writing Studio offers free peer academic tutoring for a variety of courses at SXU.” </a:t>
            </a:r>
          </a:p>
          <a:p>
            <a:pPr lvl="2"/>
            <a:r>
              <a:rPr lang="en-US" sz="2500" dirty="0"/>
              <a:t>SXU tutors are subject specific, meaning they have taken and done well in the course that they are tutoring for. Tutors also undergo approximately 10 hours of tutor training each semester. During training, tutors learn about different tutoring theories, best practices, and methodologies for tutoring different groups of students. </a:t>
            </a:r>
          </a:p>
          <a:p>
            <a:pPr lvl="2"/>
            <a:r>
              <a:rPr lang="en-US" sz="2500" dirty="0"/>
              <a:t>Small group, one-on-one, online (through </a:t>
            </a:r>
            <a:r>
              <a:rPr lang="en-US" sz="2500" dirty="0" err="1"/>
              <a:t>Smarthinking</a:t>
            </a:r>
            <a:r>
              <a:rPr lang="en-US" sz="2500" dirty="0"/>
              <a:t> Online Tutoring)</a:t>
            </a:r>
          </a:p>
          <a:p>
            <a:pPr lvl="2"/>
            <a:r>
              <a:rPr lang="en-US" sz="2500" dirty="0"/>
              <a:t>Up to an hour long, by appointment</a:t>
            </a:r>
          </a:p>
          <a:p>
            <a:endParaRPr lang="en-US" sz="2500" dirty="0"/>
          </a:p>
        </p:txBody>
      </p:sp>
      <p:sp>
        <p:nvSpPr>
          <p:cNvPr id="4" name="Slide Number Placeholder 3">
            <a:extLst>
              <a:ext uri="{FF2B5EF4-FFF2-40B4-BE49-F238E27FC236}">
                <a16:creationId xmlns:a16="http://schemas.microsoft.com/office/drawing/2014/main" id="{B913B533-274E-2B4F-9F1A-279D3F1FD10D}"/>
              </a:ext>
            </a:extLst>
          </p:cNvPr>
          <p:cNvSpPr>
            <a:spLocks noGrp="1"/>
          </p:cNvSpPr>
          <p:nvPr>
            <p:ph type="sldNum" sz="quarter" idx="12"/>
          </p:nvPr>
        </p:nvSpPr>
        <p:spPr/>
        <p:txBody>
          <a:bodyPr/>
          <a:lstStyle/>
          <a:p>
            <a:fld id="{4F0D949F-FD50-4E19-8031-BD95A2A0DDF7}" type="slidenum">
              <a:rPr lang="en-US" smtClean="0"/>
              <a:t>9</a:t>
            </a:fld>
            <a:endParaRPr lang="en-US"/>
          </a:p>
        </p:txBody>
      </p:sp>
    </p:spTree>
    <p:extLst>
      <p:ext uri="{BB962C8B-B14F-4D97-AF65-F5344CB8AC3E}">
        <p14:creationId xmlns:p14="http://schemas.microsoft.com/office/powerpoint/2010/main" val="18080330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D2B9B24775C849AE3A83E0D90B5CE9" ma:contentTypeVersion="10" ma:contentTypeDescription="Create a new document." ma:contentTypeScope="" ma:versionID="de06a1ce091b4b99f76353784126964e">
  <xsd:schema xmlns:xsd="http://www.w3.org/2001/XMLSchema" xmlns:xs="http://www.w3.org/2001/XMLSchema" xmlns:p="http://schemas.microsoft.com/office/2006/metadata/properties" xmlns:ns2="d3e0b768-d26b-406b-a123-14d00b8807c7" xmlns:ns3="5759347f-7946-41af-bf18-68ee11167475" targetNamespace="http://schemas.microsoft.com/office/2006/metadata/properties" ma:root="true" ma:fieldsID="09e6dd431ac5dc86d685c3187d270882" ns2:_="" ns3:_="">
    <xsd:import namespace="d3e0b768-d26b-406b-a123-14d00b8807c7"/>
    <xsd:import namespace="5759347f-7946-41af-bf18-68ee1116747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e0b768-d26b-406b-a123-14d00b8807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59347f-7946-41af-bf18-68ee1116747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9779E66-6857-4CF5-84F0-220C0B90674D}"/>
</file>

<file path=customXml/itemProps2.xml><?xml version="1.0" encoding="utf-8"?>
<ds:datastoreItem xmlns:ds="http://schemas.openxmlformats.org/officeDocument/2006/customXml" ds:itemID="{B605B2B3-05AA-4981-A0EE-0794B3EA5ADB}"/>
</file>

<file path=customXml/itemProps3.xml><?xml version="1.0" encoding="utf-8"?>
<ds:datastoreItem xmlns:ds="http://schemas.openxmlformats.org/officeDocument/2006/customXml" ds:itemID="{6798B571-2E47-4A5A-ABBB-324CDE9944A7}"/>
</file>

<file path=docProps/app.xml><?xml version="1.0" encoding="utf-8"?>
<Properties xmlns="http://schemas.openxmlformats.org/officeDocument/2006/extended-properties" xmlns:vt="http://schemas.openxmlformats.org/officeDocument/2006/docPropsVTypes">
  <TotalTime>964</TotalTime>
  <Words>2049</Words>
  <Application>Microsoft Macintosh PowerPoint</Application>
  <PresentationFormat>Widescreen</PresentationFormat>
  <Paragraphs>267</Paragraphs>
  <Slides>19</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The ABCs of Student Success and Persistence in General Chemistry and Beyond</vt:lpstr>
      <vt:lpstr>Overview</vt:lpstr>
      <vt:lpstr>Saint Xavier University (SXU)</vt:lpstr>
      <vt:lpstr>Our Need</vt:lpstr>
      <vt:lpstr>Framework</vt:lpstr>
      <vt:lpstr>Support Strategies to Address Need </vt:lpstr>
      <vt:lpstr>STEM Studio </vt:lpstr>
      <vt:lpstr>Supplemental Instruction</vt:lpstr>
      <vt:lpstr>Tutoring</vt:lpstr>
      <vt:lpstr>Workshops</vt:lpstr>
      <vt:lpstr>Peer Mentoring</vt:lpstr>
      <vt:lpstr>PowerPoint Presentation</vt:lpstr>
      <vt:lpstr>Findings </vt:lpstr>
      <vt:lpstr>PowerPoint Presentation</vt:lpstr>
      <vt:lpstr>Role of the Professor</vt:lpstr>
      <vt:lpstr>Findings</vt:lpstr>
      <vt:lpstr>Findings</vt:lpstr>
      <vt:lpstr>Future Plans </vt:lpstr>
      <vt:lpstr>Acknowledgements </vt:lpstr>
    </vt:vector>
  </TitlesOfParts>
  <Company>Saint Xavier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Reyes, Susan E.</dc:creator>
  <cp:lastModifiedBy>Stephany Pinales</cp:lastModifiedBy>
  <cp:revision>25</cp:revision>
  <dcterms:created xsi:type="dcterms:W3CDTF">2020-02-07T16:53:54Z</dcterms:created>
  <dcterms:modified xsi:type="dcterms:W3CDTF">2020-02-21T19:51:16Z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0x0101008AD2B9B24775C849AE3A83E0D90B5CE9</vt:lpwstr>
  </property>
</Properties>
</file>